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5"/>
  </p:notesMasterIdLst>
  <p:handoutMasterIdLst>
    <p:handoutMasterId r:id="rId70"/>
  </p:handoutMasterIdLst>
  <p:sldIdLst>
    <p:sldId id="509" r:id="rId3"/>
    <p:sldId id="512" r:id="rId4"/>
    <p:sldId id="511" r:id="rId6"/>
    <p:sldId id="1065" r:id="rId7"/>
    <p:sldId id="1050" r:id="rId8"/>
    <p:sldId id="1060" r:id="rId9"/>
    <p:sldId id="1051" r:id="rId10"/>
    <p:sldId id="1052" r:id="rId11"/>
    <p:sldId id="1053" r:id="rId12"/>
    <p:sldId id="1061" r:id="rId13"/>
    <p:sldId id="1054" r:id="rId14"/>
    <p:sldId id="1055" r:id="rId15"/>
    <p:sldId id="1071" r:id="rId16"/>
    <p:sldId id="1074" r:id="rId17"/>
    <p:sldId id="1056" r:id="rId18"/>
    <p:sldId id="1057" r:id="rId19"/>
    <p:sldId id="1058" r:id="rId20"/>
    <p:sldId id="1066" r:id="rId21"/>
    <p:sldId id="1108" r:id="rId22"/>
    <p:sldId id="1109" r:id="rId23"/>
    <p:sldId id="1110" r:id="rId24"/>
    <p:sldId id="1112" r:id="rId25"/>
    <p:sldId id="1119" r:id="rId26"/>
    <p:sldId id="1118" r:id="rId27"/>
    <p:sldId id="1120" r:id="rId28"/>
    <p:sldId id="1117" r:id="rId29"/>
    <p:sldId id="1107" r:id="rId30"/>
    <p:sldId id="1067" r:id="rId31"/>
    <p:sldId id="1068" r:id="rId32"/>
    <p:sldId id="1069" r:id="rId33"/>
    <p:sldId id="1087" r:id="rId34"/>
    <p:sldId id="1104" r:id="rId35"/>
    <p:sldId id="1121" r:id="rId36"/>
    <p:sldId id="1122" r:id="rId37"/>
    <p:sldId id="1089" r:id="rId38"/>
    <p:sldId id="1090" r:id="rId39"/>
    <p:sldId id="1097" r:id="rId40"/>
    <p:sldId id="1098" r:id="rId41"/>
    <p:sldId id="1099" r:id="rId42"/>
    <p:sldId id="1100" r:id="rId43"/>
    <p:sldId id="1101" r:id="rId44"/>
    <p:sldId id="858" r:id="rId45"/>
    <p:sldId id="1094" r:id="rId46"/>
    <p:sldId id="1093" r:id="rId47"/>
    <p:sldId id="1092" r:id="rId48"/>
    <p:sldId id="1095" r:id="rId49"/>
    <p:sldId id="1096" r:id="rId50"/>
    <p:sldId id="859" r:id="rId51"/>
    <p:sldId id="875" r:id="rId52"/>
    <p:sldId id="877" r:id="rId53"/>
    <p:sldId id="861" r:id="rId54"/>
    <p:sldId id="862" r:id="rId55"/>
    <p:sldId id="1076" r:id="rId56"/>
    <p:sldId id="1077" r:id="rId57"/>
    <p:sldId id="1078" r:id="rId58"/>
    <p:sldId id="1079" r:id="rId59"/>
    <p:sldId id="1080" r:id="rId60"/>
    <p:sldId id="1081" r:id="rId61"/>
    <p:sldId id="1103" r:id="rId62"/>
    <p:sldId id="1082" r:id="rId63"/>
    <p:sldId id="1083" r:id="rId64"/>
    <p:sldId id="1084" r:id="rId65"/>
    <p:sldId id="1085" r:id="rId66"/>
    <p:sldId id="1102" r:id="rId67"/>
    <p:sldId id="1042" r:id="rId68"/>
    <p:sldId id="1043" r:id="rId69"/>
  </p:sldIdLst>
  <p:sldSz cx="12192000" cy="6858000"/>
  <p:notesSz cx="6858000" cy="9144000"/>
  <p:defaultTextStyle>
    <a:defPPr>
      <a:defRPr lang="zh-CN"/>
    </a:defPPr>
    <a:lvl1pPr algn="l" rtl="0" fontAlgn="base">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1pPr>
    <a:lvl2pPr marL="457200" algn="l" rtl="0" fontAlgn="base">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2pPr>
    <a:lvl3pPr marL="914400" algn="l" rtl="0" fontAlgn="base">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3pPr>
    <a:lvl4pPr marL="1371600" algn="l" rtl="0" fontAlgn="base">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4pPr>
    <a:lvl5pPr marL="1828800" algn="l" rtl="0" fontAlgn="base">
      <a:spcBef>
        <a:spcPct val="0"/>
      </a:spcBef>
      <a:spcAft>
        <a:spcPct val="0"/>
      </a:spcAft>
      <a:defRPr kumimoji="1" sz="24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kumimoji="1" sz="2400" kern="1200">
        <a:solidFill>
          <a:schemeClr val="tx1"/>
        </a:solidFill>
        <a:latin typeface="Times New Roman" panose="02020603050405020304" pitchFamily="18" charset="0"/>
        <a:ea typeface="宋体" panose="02010600030101010101" pitchFamily="2" charset="-122"/>
        <a:cs typeface="+mn-cs"/>
      </a:defRPr>
    </a:lvl6pPr>
    <a:lvl7pPr marL="2743200" algn="l" defTabSz="914400" rtl="0" eaLnBrk="1" latinLnBrk="0" hangingPunct="1">
      <a:defRPr kumimoji="1" sz="2400" kern="1200">
        <a:solidFill>
          <a:schemeClr val="tx1"/>
        </a:solidFill>
        <a:latin typeface="Times New Roman" panose="02020603050405020304" pitchFamily="18" charset="0"/>
        <a:ea typeface="宋体" panose="02010600030101010101" pitchFamily="2" charset="-122"/>
        <a:cs typeface="+mn-cs"/>
      </a:defRPr>
    </a:lvl7pPr>
    <a:lvl8pPr marL="3200400" algn="l" defTabSz="914400" rtl="0" eaLnBrk="1" latinLnBrk="0" hangingPunct="1">
      <a:defRPr kumimoji="1" sz="2400" kern="1200">
        <a:solidFill>
          <a:schemeClr val="tx1"/>
        </a:solidFill>
        <a:latin typeface="Times New Roman" panose="02020603050405020304" pitchFamily="18" charset="0"/>
        <a:ea typeface="宋体" panose="02010600030101010101" pitchFamily="2" charset="-122"/>
        <a:cs typeface="+mn-cs"/>
      </a:defRPr>
    </a:lvl8pPr>
    <a:lvl9pPr marL="3657600" algn="l" defTabSz="914400" rtl="0" eaLnBrk="1" latinLnBrk="0" hangingPunct="1">
      <a:defRPr kumimoji="1" sz="2400" kern="1200">
        <a:solidFill>
          <a:schemeClr val="tx1"/>
        </a:solidFill>
        <a:latin typeface="Times New Roman" panose="02020603050405020304" pitchFamily="18"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FBFA"/>
    <a:srgbClr val="000000"/>
    <a:srgbClr val="DCBAAE"/>
    <a:srgbClr val="FC90A2"/>
    <a:srgbClr val="FFFFFF"/>
    <a:srgbClr val="FF0066"/>
    <a:srgbClr val="5048F6"/>
    <a:srgbClr val="4675F8"/>
    <a:srgbClr val="3F3FFF"/>
    <a:srgbClr val="6E0A0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81" autoAdjust="0"/>
    <p:restoredTop sz="93121" autoAdjust="0"/>
  </p:normalViewPr>
  <p:slideViewPr>
    <p:cSldViewPr>
      <p:cViewPr varScale="1">
        <p:scale>
          <a:sx n="66" d="100"/>
          <a:sy n="66" d="100"/>
        </p:scale>
        <p:origin x="-1356" y="-90"/>
      </p:cViewPr>
      <p:guideLst>
        <p:guide orient="horz" pos="2192"/>
        <p:guide pos="3840"/>
      </p:guideLst>
    </p:cSldViewPr>
  </p:slideViewPr>
  <p:outlineViewPr>
    <p:cViewPr>
      <p:scale>
        <a:sx n="25" d="100"/>
        <a:sy n="25"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2862" y="-108"/>
      </p:cViewPr>
      <p:guideLst>
        <p:guide orient="horz" pos="2923"/>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3" Type="http://schemas.openxmlformats.org/officeDocument/2006/relationships/tableStyles" Target="tableStyles.xml"/><Relationship Id="rId72" Type="http://schemas.openxmlformats.org/officeDocument/2006/relationships/viewProps" Target="viewProps.xml"/><Relationship Id="rId71" Type="http://schemas.openxmlformats.org/officeDocument/2006/relationships/presProps" Target="presProps.xml"/><Relationship Id="rId70" Type="http://schemas.openxmlformats.org/officeDocument/2006/relationships/handoutMaster" Target="handoutMasters/handoutMaster1.xml"/><Relationship Id="rId7" Type="http://schemas.openxmlformats.org/officeDocument/2006/relationships/slide" Target="slides/slide4.xml"/><Relationship Id="rId69" Type="http://schemas.openxmlformats.org/officeDocument/2006/relationships/slide" Target="slides/slide66.xml"/><Relationship Id="rId68" Type="http://schemas.openxmlformats.org/officeDocument/2006/relationships/slide" Target="slides/slide65.xml"/><Relationship Id="rId67" Type="http://schemas.openxmlformats.org/officeDocument/2006/relationships/slide" Target="slides/slide64.xml"/><Relationship Id="rId66" Type="http://schemas.openxmlformats.org/officeDocument/2006/relationships/slide" Target="slides/slide63.xml"/><Relationship Id="rId65" Type="http://schemas.openxmlformats.org/officeDocument/2006/relationships/slide" Target="slides/slide62.xml"/><Relationship Id="rId64" Type="http://schemas.openxmlformats.org/officeDocument/2006/relationships/slide" Target="slides/slide61.xml"/><Relationship Id="rId63" Type="http://schemas.openxmlformats.org/officeDocument/2006/relationships/slide" Target="slides/slide60.xml"/><Relationship Id="rId62" Type="http://schemas.openxmlformats.org/officeDocument/2006/relationships/slide" Target="slides/slide59.xml"/><Relationship Id="rId61" Type="http://schemas.openxmlformats.org/officeDocument/2006/relationships/slide" Target="slides/slide58.xml"/><Relationship Id="rId60" Type="http://schemas.openxmlformats.org/officeDocument/2006/relationships/slide" Target="slides/slide57.xml"/><Relationship Id="rId6" Type="http://schemas.openxmlformats.org/officeDocument/2006/relationships/slide" Target="slides/slide3.xml"/><Relationship Id="rId59" Type="http://schemas.openxmlformats.org/officeDocument/2006/relationships/slide" Target="slides/slide56.xml"/><Relationship Id="rId58" Type="http://schemas.openxmlformats.org/officeDocument/2006/relationships/slide" Target="slides/slide55.xml"/><Relationship Id="rId57" Type="http://schemas.openxmlformats.org/officeDocument/2006/relationships/slide" Target="slides/slide54.xml"/><Relationship Id="rId56" Type="http://schemas.openxmlformats.org/officeDocument/2006/relationships/slide" Target="slides/slide53.xml"/><Relationship Id="rId55" Type="http://schemas.openxmlformats.org/officeDocument/2006/relationships/slide" Target="slides/slide52.xml"/><Relationship Id="rId54" Type="http://schemas.openxmlformats.org/officeDocument/2006/relationships/slide" Target="slides/slide51.xml"/><Relationship Id="rId53" Type="http://schemas.openxmlformats.org/officeDocument/2006/relationships/slide" Target="slides/slide50.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notesMaster" Target="notesMasters/notesMaster1.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2.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62"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defRPr sz="1200">
                <a:ea typeface="宋体" panose="02010600030101010101" pitchFamily="2" charset="-122"/>
              </a:defRPr>
            </a:lvl1pPr>
          </a:lstStyle>
          <a:p>
            <a:pPr>
              <a:defRPr/>
            </a:pPr>
            <a:endParaRPr lang="en-US" altLang="zh-CN"/>
          </a:p>
        </p:txBody>
      </p:sp>
      <p:sp>
        <p:nvSpPr>
          <p:cNvPr id="1013763" name="Rectangle 3"/>
          <p:cNvSpPr>
            <a:spLocks noGrp="1" noChangeArrowheads="1"/>
          </p:cNvSpPr>
          <p:nvPr>
            <p:ph type="dt" sz="quarter"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sz="1200">
                <a:ea typeface="宋体" panose="02010600030101010101" pitchFamily="2" charset="-122"/>
              </a:defRPr>
            </a:lvl1pPr>
          </a:lstStyle>
          <a:p>
            <a:pPr>
              <a:defRPr/>
            </a:pPr>
            <a:endParaRPr lang="en-US" altLang="zh-CN"/>
          </a:p>
        </p:txBody>
      </p:sp>
      <p:sp>
        <p:nvSpPr>
          <p:cNvPr id="1013764" name="Rectangle 4"/>
          <p:cNvSpPr>
            <a:spLocks noGrp="1" noChangeArrowheads="1"/>
          </p:cNvSpPr>
          <p:nvPr>
            <p:ph type="ftr" sz="quarter" idx="2"/>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a:defRPr sz="1200">
                <a:ea typeface="宋体" panose="02010600030101010101" pitchFamily="2" charset="-122"/>
              </a:defRPr>
            </a:lvl1pPr>
          </a:lstStyle>
          <a:p>
            <a:pPr>
              <a:defRPr/>
            </a:pPr>
            <a:endParaRPr lang="en-US" altLang="zh-CN"/>
          </a:p>
        </p:txBody>
      </p:sp>
      <p:sp>
        <p:nvSpPr>
          <p:cNvPr id="1013765" name="Rectangle 5"/>
          <p:cNvSpPr>
            <a:spLocks noGrp="1" noChangeArrowheads="1"/>
          </p:cNvSpPr>
          <p:nvPr>
            <p:ph type="sldNum" sz="quarter" idx="3"/>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lstStyle>
            <a:lvl1pPr algn="r">
              <a:defRPr sz="1200">
                <a:ea typeface="宋体" panose="02010600030101010101" pitchFamily="2" charset="-122"/>
              </a:defRPr>
            </a:lvl1pPr>
          </a:lstStyle>
          <a:p>
            <a:pPr>
              <a:defRPr/>
            </a:pPr>
            <a:fld id="{9AEE76A6-4B96-48A5-BE84-E4EFE39D830C}" type="slidenum">
              <a:rPr lang="en-US" altLang="zh-CN"/>
            </a:fld>
            <a:endParaRPr lang="en-US" altLang="zh-CN"/>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a:defRPr sz="1200">
                <a:ea typeface="宋体" panose="02010600030101010101" pitchFamily="2" charset="-122"/>
              </a:defRPr>
            </a:lvl1pPr>
          </a:lstStyle>
          <a:p>
            <a:pPr>
              <a:defRPr/>
            </a:pPr>
            <a:endParaRPr lang="en-US" altLang="zh-CN"/>
          </a:p>
        </p:txBody>
      </p:sp>
      <p:sp>
        <p:nvSpPr>
          <p:cNvPr id="1027" name="Rectangle 3"/>
          <p:cNvSpPr>
            <a:spLocks noGrp="1" noChangeArrowheads="1"/>
          </p:cNvSpPr>
          <p:nvPr>
            <p:ph type="dt" idx="1"/>
          </p:nvPr>
        </p:nvSpPr>
        <p:spPr bwMode="auto">
          <a:xfrm>
            <a:off x="3886200" y="0"/>
            <a:ext cx="2971800" cy="457200"/>
          </a:xfrm>
          <a:prstGeom prst="rect">
            <a:avLst/>
          </a:prstGeom>
          <a:noFill/>
          <a:ln w="9525">
            <a:noFill/>
            <a:miter lim="800000"/>
          </a:ln>
          <a:effectLst/>
        </p:spPr>
        <p:txBody>
          <a:bodyPr vert="horz" wrap="square" lIns="91440" tIns="45720" rIns="91440" bIns="45720" numCol="1" anchor="t" anchorCtr="0" compatLnSpc="1"/>
          <a:lstStyle>
            <a:lvl1pPr algn="r">
              <a:defRPr sz="1200">
                <a:ea typeface="宋体" panose="02010600030101010101" pitchFamily="2" charset="-122"/>
              </a:defRPr>
            </a:lvl1pPr>
          </a:lstStyle>
          <a:p>
            <a:pPr>
              <a:defRPr/>
            </a:pPr>
            <a:endParaRPr lang="en-US" altLang="zh-CN"/>
          </a:p>
        </p:txBody>
      </p:sp>
      <p:sp>
        <p:nvSpPr>
          <p:cNvPr id="100356"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ln>
        </p:spPr>
      </p:sp>
      <p:sp>
        <p:nvSpPr>
          <p:cNvPr id="1029" name="Rectangle 5"/>
          <p:cNvSpPr>
            <a:spLocks noGrp="1" noChangeArrowheads="1"/>
          </p:cNvSpPr>
          <p:nvPr>
            <p:ph type="body" sz="quarter" idx="3"/>
          </p:nvPr>
        </p:nvSpPr>
        <p:spPr bwMode="auto">
          <a:xfrm>
            <a:off x="914400" y="4343400"/>
            <a:ext cx="5029200" cy="4114800"/>
          </a:xfrm>
          <a:prstGeom prst="rect">
            <a:avLst/>
          </a:prstGeom>
          <a:noFill/>
          <a:ln w="9525">
            <a:noFill/>
            <a:miter lim="800000"/>
          </a:ln>
          <a:effectLst/>
        </p:spPr>
        <p:txBody>
          <a:bodyPr vert="horz" wrap="square" lIns="91440" tIns="45720" rIns="91440" bIns="45720" numCol="1" anchor="t" anchorCtr="0" compatLnSpc="1"/>
          <a:lstStyle/>
          <a:p>
            <a:pPr lvl="0"/>
            <a:r>
              <a:rPr lang="zh-CN" altLang="en-US" noProof="0" smtClean="0"/>
              <a:t>单击此处编辑母版文本样式</a:t>
            </a:r>
            <a:endParaRPr lang="zh-CN" altLang="en-US" noProof="0" smtClean="0"/>
          </a:p>
          <a:p>
            <a:pPr lvl="1"/>
            <a:r>
              <a:rPr lang="zh-CN" altLang="en-US" noProof="0" smtClean="0"/>
              <a:t>第二级</a:t>
            </a:r>
            <a:endParaRPr lang="zh-CN" altLang="en-US" noProof="0" smtClean="0"/>
          </a:p>
          <a:p>
            <a:pPr lvl="2"/>
            <a:r>
              <a:rPr lang="zh-CN" altLang="en-US" noProof="0" smtClean="0"/>
              <a:t>第三级</a:t>
            </a:r>
            <a:endParaRPr lang="zh-CN" altLang="en-US" noProof="0" smtClean="0"/>
          </a:p>
          <a:p>
            <a:pPr lvl="3"/>
            <a:r>
              <a:rPr lang="zh-CN" altLang="en-US" noProof="0" smtClean="0"/>
              <a:t>第四级</a:t>
            </a:r>
            <a:endParaRPr lang="zh-CN" altLang="en-US" noProof="0" smtClean="0"/>
          </a:p>
          <a:p>
            <a:pPr lvl="4"/>
            <a:r>
              <a:rPr lang="zh-CN" altLang="en-US" noProof="0" smtClean="0"/>
              <a:t>第五级</a:t>
            </a:r>
            <a:endParaRPr lang="zh-CN" altLang="en-US" noProof="0" smtClean="0"/>
          </a:p>
        </p:txBody>
      </p:sp>
      <p:sp>
        <p:nvSpPr>
          <p:cNvPr id="1030" name="Rectangle 6"/>
          <p:cNvSpPr>
            <a:spLocks noGrp="1" noChangeArrowheads="1"/>
          </p:cNvSpPr>
          <p:nvPr>
            <p:ph type="ftr" sz="quarter" idx="4"/>
          </p:nvPr>
        </p:nvSpPr>
        <p:spPr bwMode="auto">
          <a:xfrm>
            <a:off x="0" y="8686800"/>
            <a:ext cx="2971800" cy="457200"/>
          </a:xfrm>
          <a:prstGeom prst="rect">
            <a:avLst/>
          </a:prstGeom>
          <a:noFill/>
          <a:ln w="9525">
            <a:noFill/>
            <a:miter lim="800000"/>
          </a:ln>
          <a:effectLst/>
        </p:spPr>
        <p:txBody>
          <a:bodyPr vert="horz" wrap="square" lIns="91440" tIns="45720" rIns="91440" bIns="45720" numCol="1" anchor="b" anchorCtr="0" compatLnSpc="1"/>
          <a:lstStyle>
            <a:lvl1pPr>
              <a:defRPr sz="1200">
                <a:ea typeface="宋体" panose="02010600030101010101" pitchFamily="2" charset="-122"/>
              </a:defRPr>
            </a:lvl1pPr>
          </a:lstStyle>
          <a:p>
            <a:pPr>
              <a:defRPr/>
            </a:pPr>
            <a:endParaRPr lang="en-US" altLang="zh-CN"/>
          </a:p>
        </p:txBody>
      </p:sp>
      <p:sp>
        <p:nvSpPr>
          <p:cNvPr id="1031" name="Rectangle 7"/>
          <p:cNvSpPr>
            <a:spLocks noGrp="1" noChangeArrowheads="1"/>
          </p:cNvSpPr>
          <p:nvPr>
            <p:ph type="sldNum" sz="quarter" idx="5"/>
          </p:nvPr>
        </p:nvSpPr>
        <p:spPr bwMode="auto">
          <a:xfrm>
            <a:off x="3886200" y="8686800"/>
            <a:ext cx="2971800" cy="457200"/>
          </a:xfrm>
          <a:prstGeom prst="rect">
            <a:avLst/>
          </a:prstGeom>
          <a:noFill/>
          <a:ln w="9525">
            <a:noFill/>
            <a:miter lim="800000"/>
          </a:ln>
          <a:effectLst/>
        </p:spPr>
        <p:txBody>
          <a:bodyPr vert="horz" wrap="square" lIns="91440" tIns="45720" rIns="91440" bIns="45720" numCol="1" anchor="b" anchorCtr="0" compatLnSpc="1"/>
          <a:lstStyle>
            <a:lvl1pPr algn="r">
              <a:defRPr sz="1200">
                <a:ea typeface="宋体" panose="02010600030101010101" pitchFamily="2" charset="-122"/>
              </a:defRPr>
            </a:lvl1pPr>
          </a:lstStyle>
          <a:p>
            <a:pPr>
              <a:defRPr/>
            </a:pPr>
            <a:fld id="{5275FD37-C1BB-4B62-8111-B9FAC6BD90A9}" type="slidenum">
              <a:rPr lang="en-US" altLang="zh-CN"/>
            </a:fld>
            <a:endParaRPr lang="en-US" altLang="zh-CN"/>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30000"/>
      </a:spcBef>
      <a:spcAft>
        <a:spcPct val="0"/>
      </a:spcAft>
      <a:defRPr kumimoji="1"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7.xml"/></Relationships>
</file>

<file path=ppt/notesSlides/_rels/notesSlide2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8.xml"/></Relationships>
</file>

<file path=ppt/notesSlides/_rels/notesSlide2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9.xml"/></Relationships>
</file>

<file path=ppt/notesSlides/_rels/notesSlide2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2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1.xml"/></Relationships>
</file>

<file path=ppt/notesSlides/_rels/notesSlide2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_rels/notesSlide2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2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6.xml"/></Relationships>
</file>

<file path=ppt/notesSlides/_rels/notesSlide2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7.xml"/></Relationships>
</file>

<file path=ppt/notesSlides/_rels/notesSlide2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8.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9.xml"/></Relationships>
</file>

<file path=ppt/notesSlides/_rels/notesSlide3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0.xml"/></Relationships>
</file>

<file path=ppt/notesSlides/_rels/notesSlide3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1.xml"/></Relationships>
</file>

<file path=ppt/notesSlides/_rels/notesSlide3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3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3.xml"/></Relationships>
</file>

<file path=ppt/notesSlides/_rels/notesSlide3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4.xml"/></Relationships>
</file>

<file path=ppt/notesSlides/_rels/notesSlide3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5.xml"/></Relationships>
</file>

<file path=ppt/notesSlides/_rels/notesSlide3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6.xml"/></Relationships>
</file>

<file path=ppt/notesSlides/_rels/notesSlide3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7.xml"/></Relationships>
</file>

<file path=ppt/notesSlides/_rels/notesSlide3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8.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9.xml"/></Relationships>
</file>

<file path=ppt/notesSlides/_rels/notesSlide4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0.xml"/></Relationships>
</file>

<file path=ppt/notesSlides/_rels/notesSlide4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1.xml"/></Relationships>
</file>

<file path=ppt/notesSlides/_rels/notesSlide4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2.xml"/></Relationships>
</file>

<file path=ppt/notesSlides/_rels/notesSlide4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3.xml"/></Relationships>
</file>

<file path=ppt/notesSlides/_rels/notesSlide4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4.xml"/></Relationships>
</file>

<file path=ppt/notesSlides/_rels/notesSlide4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5.xml"/></Relationships>
</file>

<file path=ppt/notesSlides/_rels/notesSlide4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6.xml"/></Relationships>
</file>

<file path=ppt/notesSlides/_rels/notesSlide4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7.xml"/></Relationships>
</file>

<file path=ppt/notesSlides/_rels/notesSlide4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8.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9.xml"/></Relationships>
</file>

<file path=ppt/notesSlides/_rels/notesSlide5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0.xml"/></Relationships>
</file>

<file path=ppt/notesSlides/_rels/notesSlide5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1.xml"/></Relationships>
</file>

<file path=ppt/notesSlides/_rels/notesSlide5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2.xml"/></Relationships>
</file>

<file path=ppt/notesSlides/_rels/notesSlide5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3.xml"/></Relationships>
</file>

<file path=ppt/notesSlides/_rels/notesSlide5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4.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246A2B2-6EC7-468A-A0FE-CA70DD22D684}" type="slidenum">
              <a:rPr lang="en-US" altLang="zh-CN" smtClean="0"/>
            </a:fld>
            <a:endParaRPr lang="en-US" altLang="zh-CN" dirty="0" smtClean="0"/>
          </a:p>
        </p:txBody>
      </p:sp>
      <p:sp>
        <p:nvSpPr>
          <p:cNvPr id="73731" name="Rectangle 2"/>
          <p:cNvSpPr>
            <a:spLocks noGrp="1" noRot="1" noChangeAspect="1" noChangeArrowheads="1" noTextEdit="1"/>
          </p:cNvSpPr>
          <p:nvPr>
            <p:ph type="sldImg"/>
          </p:nvPr>
        </p:nvSpPr>
        <p:spPr>
          <a:xfrm>
            <a:off x="381000" y="685800"/>
            <a:ext cx="6096000" cy="3429000"/>
          </a:xfrm>
        </p:spPr>
      </p:sp>
      <p:sp>
        <p:nvSpPr>
          <p:cNvPr id="7373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246A2B2-6EC7-468A-A0FE-CA70DD22D684}" type="slidenum">
              <a:rPr lang="en-US" altLang="zh-CN" smtClean="0"/>
            </a:fld>
            <a:endParaRPr lang="en-US" altLang="zh-CN" dirty="0" smtClean="0"/>
          </a:p>
        </p:txBody>
      </p:sp>
      <p:sp>
        <p:nvSpPr>
          <p:cNvPr id="73731" name="Rectangle 2"/>
          <p:cNvSpPr>
            <a:spLocks noGrp="1" noRot="1" noChangeAspect="1" noChangeArrowheads="1" noTextEdit="1"/>
          </p:cNvSpPr>
          <p:nvPr>
            <p:ph type="sldImg"/>
          </p:nvPr>
        </p:nvSpPr>
        <p:spPr>
          <a:xfrm>
            <a:off x="381000" y="685800"/>
            <a:ext cx="6096000" cy="3429000"/>
          </a:xfrm>
        </p:spPr>
      </p:sp>
      <p:sp>
        <p:nvSpPr>
          <p:cNvPr id="7373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246A2B2-6EC7-468A-A0FE-CA70DD22D684}" type="slidenum">
              <a:rPr lang="en-US" altLang="zh-CN" smtClean="0"/>
            </a:fld>
            <a:endParaRPr lang="en-US" altLang="zh-CN" dirty="0" smtClean="0"/>
          </a:p>
        </p:txBody>
      </p:sp>
      <p:sp>
        <p:nvSpPr>
          <p:cNvPr id="73731" name="Rectangle 2"/>
          <p:cNvSpPr>
            <a:spLocks noGrp="1" noRot="1" noChangeAspect="1" noChangeArrowheads="1" noTextEdit="1"/>
          </p:cNvSpPr>
          <p:nvPr>
            <p:ph type="sldImg"/>
          </p:nvPr>
        </p:nvSpPr>
        <p:spPr>
          <a:xfrm>
            <a:off x="381000" y="685800"/>
            <a:ext cx="6096000" cy="3429000"/>
          </a:xfrm>
        </p:spPr>
      </p:sp>
      <p:sp>
        <p:nvSpPr>
          <p:cNvPr id="7373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246A2B2-6EC7-468A-A0FE-CA70DD22D684}" type="slidenum">
              <a:rPr lang="en-US" altLang="zh-CN" smtClean="0"/>
            </a:fld>
            <a:endParaRPr lang="en-US" altLang="zh-CN" dirty="0" smtClean="0"/>
          </a:p>
        </p:txBody>
      </p:sp>
      <p:sp>
        <p:nvSpPr>
          <p:cNvPr id="73731" name="Rectangle 2"/>
          <p:cNvSpPr>
            <a:spLocks noGrp="1" noRot="1" noChangeAspect="1" noChangeArrowheads="1" noTextEdit="1"/>
          </p:cNvSpPr>
          <p:nvPr>
            <p:ph type="sldImg"/>
          </p:nvPr>
        </p:nvSpPr>
        <p:spPr>
          <a:xfrm>
            <a:off x="381000" y="685800"/>
            <a:ext cx="6096000" cy="3429000"/>
          </a:xfrm>
        </p:spPr>
      </p:sp>
      <p:sp>
        <p:nvSpPr>
          <p:cNvPr id="7373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8246A2B2-6EC7-468A-A0FE-CA70DD22D684}" type="slidenum">
              <a:rPr lang="en-US" altLang="zh-CN" smtClean="0"/>
            </a:fld>
            <a:endParaRPr lang="en-US" altLang="zh-CN" dirty="0" smtClean="0"/>
          </a:p>
        </p:txBody>
      </p:sp>
      <p:sp>
        <p:nvSpPr>
          <p:cNvPr id="73731" name="Rectangle 2"/>
          <p:cNvSpPr>
            <a:spLocks noGrp="1" noRot="1" noChangeAspect="1" noChangeArrowheads="1" noTextEdit="1"/>
          </p:cNvSpPr>
          <p:nvPr>
            <p:ph type="sldImg"/>
          </p:nvPr>
        </p:nvSpPr>
        <p:spPr>
          <a:xfrm>
            <a:off x="381000" y="685800"/>
            <a:ext cx="6096000" cy="3429000"/>
          </a:xfrm>
        </p:spPr>
      </p:sp>
      <p:sp>
        <p:nvSpPr>
          <p:cNvPr id="73732" name="Rectangle 3"/>
          <p:cNvSpPr>
            <a:spLocks noGrp="1" noChangeArrowheads="1"/>
          </p:cNvSpPr>
          <p:nvPr>
            <p:ph type="body" idx="1"/>
          </p:nvPr>
        </p:nvSpPr>
        <p:spPr>
          <a:noFill/>
        </p:spPr>
        <p:txBody>
          <a:bodyPr/>
          <a:lstStyle/>
          <a:p>
            <a:pPr eaLnBrk="1" hangingPunct="1"/>
            <a:endParaRPr lang="zh-CN" altLang="zh-CN"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dirty="0" smtClean="0">
              <a:ea typeface="宋体" panose="02010600030101010101" pitchFamily="2" charset="-122"/>
            </a:endParaRPr>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txBox="1">
            <a:spLocks noGrp="1" noChangeArrowheads="1"/>
          </p:cNvSpPr>
          <p:nvPr/>
        </p:nvSpPr>
        <p:spPr bwMode="auto">
          <a:xfrm>
            <a:off x="3884613" y="8685213"/>
            <a:ext cx="2971800" cy="457200"/>
          </a:xfrm>
          <a:prstGeom prst="rect">
            <a:avLst/>
          </a:prstGeom>
          <a:noFill/>
          <a:ln w="9525">
            <a:noFill/>
            <a:miter lim="800000"/>
          </a:ln>
        </p:spPr>
        <p:txBody>
          <a:bodyPr anchor="b"/>
          <a:lstStyle/>
          <a:p>
            <a:pPr algn="r"/>
            <a:fld id="{515375F5-FA97-422A-930F-57E3E3B0858A}" type="slidenum">
              <a:rPr kumimoji="0" lang="en-US" altLang="zh-CN" sz="1200">
                <a:solidFill>
                  <a:prstClr val="black"/>
                </a:solidFill>
                <a:latin typeface="Arial" panose="020B0604020202020204" pitchFamily="34" charset="0"/>
              </a:rPr>
            </a:fld>
            <a:endParaRPr kumimoji="0" lang="en-US" altLang="zh-CN" sz="1200">
              <a:solidFill>
                <a:prstClr val="black"/>
              </a:solidFill>
              <a:latin typeface="Arial" panose="020B0604020202020204" pitchFamily="34" charset="0"/>
            </a:endParaRPr>
          </a:p>
        </p:txBody>
      </p:sp>
      <p:sp>
        <p:nvSpPr>
          <p:cNvPr id="102403" name="Rectangle 2"/>
          <p:cNvSpPr>
            <a:spLocks noGrp="1" noRot="1" noChangeAspect="1" noChangeArrowheads="1" noTextEdit="1"/>
          </p:cNvSpPr>
          <p:nvPr>
            <p:ph type="sldImg"/>
          </p:nvPr>
        </p:nvSpPr>
        <p:spPr>
          <a:xfrm>
            <a:off x="381000" y="685800"/>
            <a:ext cx="6096000" cy="3429000"/>
          </a:xfrm>
        </p:spPr>
      </p:sp>
      <p:sp>
        <p:nvSpPr>
          <p:cNvPr id="102404" name="Rectangle 3"/>
          <p:cNvSpPr>
            <a:spLocks noGrp="1" noChangeArrowheads="1"/>
          </p:cNvSpPr>
          <p:nvPr>
            <p:ph type="body" idx="1"/>
          </p:nvPr>
        </p:nvSpPr>
        <p:spPr>
          <a:xfrm>
            <a:off x="685801" y="4343401"/>
            <a:ext cx="5486400" cy="4114800"/>
          </a:xfrm>
          <a:noFill/>
        </p:spPr>
        <p:txBody>
          <a:bodyPr/>
          <a:lstStyle/>
          <a:p>
            <a:pPr eaLnBrk="1" hangingPunct="1"/>
            <a:endParaRPr lang="zh-CN" altLang="zh-CN" smtClean="0">
              <a:ea typeface="宋体" panose="02010600030101010101" pitchFamily="2"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10"/>
          <p:cNvSpPr>
            <a:spLocks noGrp="1" noChangeArrowheads="1"/>
          </p:cNvSpPr>
          <p:nvPr>
            <p:ph type="sldNum" sz="quarter" idx="10"/>
          </p:nvPr>
        </p:nvSpPr>
        <p:spPr/>
        <p:txBody>
          <a:bodyPr/>
          <a:lstStyle>
            <a:lvl1pPr>
              <a:defRPr/>
            </a:lvl1pPr>
          </a:lstStyle>
          <a:p>
            <a:pPr>
              <a:defRPr/>
            </a:pPr>
            <a:fld id="{E92468B5-2603-4539-A145-DFD2BF789E97}" type="slidenum">
              <a:rPr lang="en-US" altLang="zh-CN"/>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9052984" y="304800"/>
            <a:ext cx="2935816" cy="5791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239184" y="304800"/>
            <a:ext cx="8610600" cy="5791200"/>
          </a:xfr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10"/>
          <p:cNvSpPr>
            <a:spLocks noGrp="1" noChangeArrowheads="1"/>
          </p:cNvSpPr>
          <p:nvPr>
            <p:ph type="sldNum" sz="quarter" idx="10"/>
          </p:nvPr>
        </p:nvSpPr>
        <p:spPr/>
        <p:txBody>
          <a:bodyPr/>
          <a:lstStyle>
            <a:lvl1pPr>
              <a:defRPr/>
            </a:lvl1pPr>
          </a:lstStyle>
          <a:p>
            <a:pPr>
              <a:defRPr/>
            </a:pPr>
            <a:fld id="{E7D65CF6-E995-4ADE-9F03-3D31BBA445DE}" type="slidenum">
              <a:rPr lang="en-US" altLang="zh-CN"/>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AndClipArt" preserve="1">
  <p:cSld name="标题，文本与剪贴画">
    <p:spTree>
      <p:nvGrpSpPr>
        <p:cNvPr id="1" name=""/>
        <p:cNvGrpSpPr/>
        <p:nvPr/>
      </p:nvGrpSpPr>
      <p:grpSpPr>
        <a:xfrm>
          <a:off x="0" y="0"/>
          <a:ext cx="0" cy="0"/>
          <a:chOff x="0" y="0"/>
          <a:chExt cx="0" cy="0"/>
        </a:xfrm>
      </p:grpSpPr>
      <p:sp>
        <p:nvSpPr>
          <p:cNvPr id="2" name="标题 1"/>
          <p:cNvSpPr>
            <a:spLocks noGrp="1"/>
          </p:cNvSpPr>
          <p:nvPr>
            <p:ph type="title"/>
          </p:nvPr>
        </p:nvSpPr>
        <p:spPr>
          <a:xfrm>
            <a:off x="239184" y="304800"/>
            <a:ext cx="11749616" cy="8382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31812" y="1600200"/>
            <a:ext cx="5611284" cy="4495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剪贴画占位符 3"/>
          <p:cNvSpPr>
            <a:spLocks noGrp="1"/>
          </p:cNvSpPr>
          <p:nvPr>
            <p:ph type="clipArt" sz="half" idx="2"/>
          </p:nvPr>
        </p:nvSpPr>
        <p:spPr>
          <a:xfrm>
            <a:off x="6246284" y="1600200"/>
            <a:ext cx="5611283" cy="4495800"/>
          </a:xfrm>
        </p:spPr>
        <p:txBody>
          <a:bodyPr/>
          <a:lstStyle/>
          <a:p>
            <a:pPr lvl="0"/>
            <a:endParaRPr lang="zh-CN" altLang="en-US" noProof="0" smtClean="0"/>
          </a:p>
        </p:txBody>
      </p:sp>
      <p:sp>
        <p:nvSpPr>
          <p:cNvPr id="5" name="Rectangle 10"/>
          <p:cNvSpPr>
            <a:spLocks noGrp="1" noChangeArrowheads="1"/>
          </p:cNvSpPr>
          <p:nvPr>
            <p:ph type="sldNum" sz="quarter" idx="10"/>
          </p:nvPr>
        </p:nvSpPr>
        <p:spPr/>
        <p:txBody>
          <a:bodyPr/>
          <a:lstStyle>
            <a:lvl1pPr>
              <a:defRPr/>
            </a:lvl1pPr>
          </a:lstStyle>
          <a:p>
            <a:pPr>
              <a:defRPr/>
            </a:pPr>
            <a:fld id="{8A45912F-D778-4EA9-AD5C-F030D219AC39}" type="slidenum">
              <a:rPr lang="en-US" altLang="zh-CN"/>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dgm" preserve="1">
  <p:cSld name="标题和图示或组织结构图">
    <p:spTree>
      <p:nvGrpSpPr>
        <p:cNvPr id="1" name=""/>
        <p:cNvGrpSpPr/>
        <p:nvPr/>
      </p:nvGrpSpPr>
      <p:grpSpPr>
        <a:xfrm>
          <a:off x="0" y="0"/>
          <a:ext cx="0" cy="0"/>
          <a:chOff x="0" y="0"/>
          <a:chExt cx="0" cy="0"/>
        </a:xfrm>
      </p:grpSpPr>
      <p:sp>
        <p:nvSpPr>
          <p:cNvPr id="2" name="标题 1"/>
          <p:cNvSpPr>
            <a:spLocks noGrp="1"/>
          </p:cNvSpPr>
          <p:nvPr>
            <p:ph type="title"/>
          </p:nvPr>
        </p:nvSpPr>
        <p:spPr>
          <a:xfrm>
            <a:off x="239184" y="304800"/>
            <a:ext cx="11749616" cy="838200"/>
          </a:xfrm>
        </p:spPr>
        <p:txBody>
          <a:bodyPr/>
          <a:lstStyle/>
          <a:p>
            <a:r>
              <a:rPr lang="zh-CN" altLang="en-US" smtClean="0"/>
              <a:t>单击此处编辑母版标题样式</a:t>
            </a:r>
            <a:endParaRPr lang="zh-CN" altLang="en-US"/>
          </a:p>
        </p:txBody>
      </p:sp>
      <p:sp>
        <p:nvSpPr>
          <p:cNvPr id="3" name="SmartArt 占位符 2"/>
          <p:cNvSpPr>
            <a:spLocks noGrp="1"/>
          </p:cNvSpPr>
          <p:nvPr>
            <p:ph type="pic" idx="1"/>
          </p:nvPr>
        </p:nvSpPr>
        <p:spPr>
          <a:xfrm>
            <a:off x="431823" y="1600200"/>
            <a:ext cx="11425767" cy="4495800"/>
          </a:xfrm>
        </p:spPr>
        <p:txBody>
          <a:bodyPr/>
          <a:lstStyle/>
          <a:p>
            <a:pPr lvl="0"/>
            <a:endParaRPr lang="zh-CN" altLang="en-US" noProof="0" smtClean="0"/>
          </a:p>
        </p:txBody>
      </p:sp>
      <p:sp>
        <p:nvSpPr>
          <p:cNvPr id="4" name="Rectangle 10"/>
          <p:cNvSpPr>
            <a:spLocks noGrp="1" noChangeArrowheads="1"/>
          </p:cNvSpPr>
          <p:nvPr>
            <p:ph type="sldNum" sz="quarter" idx="10"/>
          </p:nvPr>
        </p:nvSpPr>
        <p:spPr/>
        <p:txBody>
          <a:bodyPr/>
          <a:lstStyle>
            <a:lvl1pPr>
              <a:defRPr/>
            </a:lvl1pPr>
          </a:lstStyle>
          <a:p>
            <a:pPr>
              <a:defRPr/>
            </a:pPr>
            <a:fld id="{B1078768-CA77-4A4C-827F-5F9EDF98B2CA}" type="slidenum">
              <a:rPr lang="en-US" altLang="zh-CN"/>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chart" preserve="1">
  <p:cSld name="标题和图表">
    <p:spTree>
      <p:nvGrpSpPr>
        <p:cNvPr id="1" name=""/>
        <p:cNvGrpSpPr/>
        <p:nvPr/>
      </p:nvGrpSpPr>
      <p:grpSpPr>
        <a:xfrm>
          <a:off x="0" y="0"/>
          <a:ext cx="0" cy="0"/>
          <a:chOff x="0" y="0"/>
          <a:chExt cx="0" cy="0"/>
        </a:xfrm>
      </p:grpSpPr>
      <p:sp>
        <p:nvSpPr>
          <p:cNvPr id="2" name="标题 1"/>
          <p:cNvSpPr>
            <a:spLocks noGrp="1"/>
          </p:cNvSpPr>
          <p:nvPr>
            <p:ph type="title"/>
          </p:nvPr>
        </p:nvSpPr>
        <p:spPr>
          <a:xfrm>
            <a:off x="239184" y="304800"/>
            <a:ext cx="11749616" cy="838200"/>
          </a:xfrm>
        </p:spPr>
        <p:txBody>
          <a:bodyPr/>
          <a:lstStyle/>
          <a:p>
            <a:r>
              <a:rPr lang="zh-CN" altLang="en-US" smtClean="0"/>
              <a:t>单击此处编辑母版标题样式</a:t>
            </a:r>
            <a:endParaRPr lang="zh-CN" altLang="en-US"/>
          </a:p>
        </p:txBody>
      </p:sp>
      <p:sp>
        <p:nvSpPr>
          <p:cNvPr id="3" name="图表占位符 2"/>
          <p:cNvSpPr>
            <a:spLocks noGrp="1"/>
          </p:cNvSpPr>
          <p:nvPr>
            <p:ph type="chart" idx="1"/>
          </p:nvPr>
        </p:nvSpPr>
        <p:spPr>
          <a:xfrm>
            <a:off x="431823" y="1600200"/>
            <a:ext cx="11425767" cy="4495800"/>
          </a:xfrm>
        </p:spPr>
        <p:txBody>
          <a:bodyPr/>
          <a:lstStyle/>
          <a:p>
            <a:pPr lvl="0"/>
            <a:endParaRPr lang="zh-CN" altLang="en-US" noProof="0" smtClean="0"/>
          </a:p>
        </p:txBody>
      </p:sp>
      <p:sp>
        <p:nvSpPr>
          <p:cNvPr id="4" name="Rectangle 10"/>
          <p:cNvSpPr>
            <a:spLocks noGrp="1" noChangeArrowheads="1"/>
          </p:cNvSpPr>
          <p:nvPr>
            <p:ph type="sldNum" sz="quarter" idx="10"/>
          </p:nvPr>
        </p:nvSpPr>
        <p:spPr/>
        <p:txBody>
          <a:bodyPr/>
          <a:lstStyle>
            <a:lvl1pPr>
              <a:defRPr/>
            </a:lvl1pPr>
          </a:lstStyle>
          <a:p>
            <a:pPr>
              <a:defRPr/>
            </a:pPr>
            <a:fld id="{BE565A31-635A-4A85-B219-B188846F9B6C}" type="slidenum">
              <a:rPr lang="en-US" altLang="zh-CN"/>
            </a:fld>
            <a:endParaRPr lang="en-US" alt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OverObj" preserve="1">
  <p:cSld name="标题和文本在内容之上">
    <p:spTree>
      <p:nvGrpSpPr>
        <p:cNvPr id="1" name=""/>
        <p:cNvGrpSpPr/>
        <p:nvPr/>
      </p:nvGrpSpPr>
      <p:grpSpPr>
        <a:xfrm>
          <a:off x="0" y="0"/>
          <a:ext cx="0" cy="0"/>
          <a:chOff x="0" y="0"/>
          <a:chExt cx="0" cy="0"/>
        </a:xfrm>
      </p:grpSpPr>
      <p:sp>
        <p:nvSpPr>
          <p:cNvPr id="2" name="标题 1"/>
          <p:cNvSpPr>
            <a:spLocks noGrp="1"/>
          </p:cNvSpPr>
          <p:nvPr>
            <p:ph type="title"/>
          </p:nvPr>
        </p:nvSpPr>
        <p:spPr>
          <a:xfrm>
            <a:off x="239184" y="304800"/>
            <a:ext cx="11749616" cy="8382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31823" y="1600202"/>
            <a:ext cx="11425767" cy="21717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431823" y="3924303"/>
            <a:ext cx="11425767" cy="21717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Rectangle 10"/>
          <p:cNvSpPr>
            <a:spLocks noGrp="1" noChangeArrowheads="1"/>
          </p:cNvSpPr>
          <p:nvPr>
            <p:ph type="sldNum" sz="quarter" idx="10"/>
          </p:nvPr>
        </p:nvSpPr>
        <p:spPr/>
        <p:txBody>
          <a:bodyPr/>
          <a:lstStyle>
            <a:lvl1pPr>
              <a:defRPr/>
            </a:lvl1pPr>
          </a:lstStyle>
          <a:p>
            <a:pPr>
              <a:defRPr/>
            </a:pPr>
            <a:fld id="{6D973047-1E34-4B32-9237-111A51F4BA37}" type="slidenum">
              <a:rPr lang="en-US" altLang="zh-CN"/>
            </a:fld>
            <a:endParaRPr lang="en-US" altLang="zh-CN"/>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xAndObj" preserve="1">
  <p:cSld name="标题，文本与内容">
    <p:spTree>
      <p:nvGrpSpPr>
        <p:cNvPr id="1" name=""/>
        <p:cNvGrpSpPr/>
        <p:nvPr/>
      </p:nvGrpSpPr>
      <p:grpSpPr>
        <a:xfrm>
          <a:off x="0" y="0"/>
          <a:ext cx="0" cy="0"/>
          <a:chOff x="0" y="0"/>
          <a:chExt cx="0" cy="0"/>
        </a:xfrm>
      </p:grpSpPr>
      <p:sp>
        <p:nvSpPr>
          <p:cNvPr id="2" name="标题 1"/>
          <p:cNvSpPr>
            <a:spLocks noGrp="1"/>
          </p:cNvSpPr>
          <p:nvPr>
            <p:ph type="title"/>
          </p:nvPr>
        </p:nvSpPr>
        <p:spPr>
          <a:xfrm>
            <a:off x="239184" y="304800"/>
            <a:ext cx="11749616" cy="838200"/>
          </a:xfrm>
        </p:spPr>
        <p:txBody>
          <a:bodyPr/>
          <a:lstStyle/>
          <a:p>
            <a:r>
              <a:rPr lang="zh-CN" altLang="en-US" smtClean="0"/>
              <a:t>单击此处编辑母版标题样式</a:t>
            </a:r>
            <a:endParaRPr lang="zh-CN" altLang="en-US"/>
          </a:p>
        </p:txBody>
      </p:sp>
      <p:sp>
        <p:nvSpPr>
          <p:cNvPr id="3" name="文本占位符 2"/>
          <p:cNvSpPr>
            <a:spLocks noGrp="1"/>
          </p:cNvSpPr>
          <p:nvPr>
            <p:ph type="body" sz="half" idx="1"/>
          </p:nvPr>
        </p:nvSpPr>
        <p:spPr>
          <a:xfrm>
            <a:off x="431812" y="1600200"/>
            <a:ext cx="5611284" cy="4495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246284" y="1600200"/>
            <a:ext cx="5611283" cy="4495800"/>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Rectangle 10"/>
          <p:cNvSpPr>
            <a:spLocks noGrp="1" noChangeArrowheads="1"/>
          </p:cNvSpPr>
          <p:nvPr>
            <p:ph type="sldNum" sz="quarter" idx="10"/>
          </p:nvPr>
        </p:nvSpPr>
        <p:spPr/>
        <p:txBody>
          <a:bodyPr/>
          <a:lstStyle>
            <a:lvl1pPr>
              <a:defRPr/>
            </a:lvl1pPr>
          </a:lstStyle>
          <a:p>
            <a:pPr>
              <a:defRPr/>
            </a:pPr>
            <a:fld id="{BCF52FF1-C4DB-441F-B79A-D4E0CAE97D61}" type="slidenum">
              <a:rPr lang="en-US" altLang="zh-CN"/>
            </a:fld>
            <a:endParaRPr lang="en-US" altLang="zh-CN"/>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showMasterSp="0">
  <p:cSld name="标题幻灯片">
    <p:spTree>
      <p:nvGrpSpPr>
        <p:cNvPr id="1" name=""/>
        <p:cNvGrpSpPr/>
        <p:nvPr/>
      </p:nvGrpSpPr>
      <p:grpSpPr>
        <a:xfrm>
          <a:off x="0" y="0"/>
          <a:ext cx="0" cy="0"/>
          <a:chOff x="0" y="0"/>
          <a:chExt cx="0" cy="0"/>
        </a:xfrm>
      </p:grpSpPr>
      <p:sp>
        <p:nvSpPr>
          <p:cNvPr id="4102" name="Rectangle 6"/>
          <p:cNvSpPr>
            <a:spLocks noGrp="1" noChangeArrowheads="1"/>
          </p:cNvSpPr>
          <p:nvPr>
            <p:ph type="ctrTitle" sz="quarter"/>
          </p:nvPr>
        </p:nvSpPr>
        <p:spPr>
          <a:xfrm>
            <a:off x="814917" y="1524001"/>
            <a:ext cx="10657416" cy="2116139"/>
          </a:xfrm>
        </p:spPr>
        <p:txBody>
          <a:bodyPr/>
          <a:lstStyle>
            <a:lvl1pPr>
              <a:defRPr sz="6000">
                <a:ea typeface="隶书" panose="02010509060101010101" pitchFamily="49" charset="-122"/>
              </a:defRPr>
            </a:lvl1pPr>
          </a:lstStyle>
          <a:p>
            <a:r>
              <a:rPr lang="zh-CN" altLang="en-US"/>
              <a:t>单击此处编辑母版标题样式</a:t>
            </a:r>
            <a:endParaRPr lang="zh-CN" altLang="en-US"/>
          </a:p>
        </p:txBody>
      </p:sp>
      <p:sp>
        <p:nvSpPr>
          <p:cNvPr id="4103" name="Rectangle 7"/>
          <p:cNvSpPr>
            <a:spLocks noGrp="1" noChangeArrowheads="1"/>
          </p:cNvSpPr>
          <p:nvPr>
            <p:ph type="subTitle" sz="quarter" idx="1"/>
          </p:nvPr>
        </p:nvSpPr>
        <p:spPr>
          <a:xfrm>
            <a:off x="1295400" y="3886200"/>
            <a:ext cx="9779000" cy="1752600"/>
          </a:xfrm>
        </p:spPr>
        <p:txBody>
          <a:bodyPr/>
          <a:lstStyle>
            <a:lvl1pPr marL="0" indent="0" algn="ctr">
              <a:buFont typeface="Wingdings" panose="05000000000000000000" pitchFamily="2" charset="2"/>
              <a:buNone/>
              <a:defRPr b="1"/>
            </a:lvl1pPr>
          </a:lstStyle>
          <a:p>
            <a:r>
              <a:rPr lang="zh-CN" altLang="en-US"/>
              <a:t>单击此处编辑母版副标题样式</a:t>
            </a:r>
            <a:endParaRPr lang="zh-CN" altLang="en-US"/>
          </a:p>
        </p:txBody>
      </p:sp>
      <p:sp>
        <p:nvSpPr>
          <p:cNvPr id="4" name="Rectangle 22"/>
          <p:cNvSpPr>
            <a:spLocks noGrp="1" noChangeArrowheads="1"/>
          </p:cNvSpPr>
          <p:nvPr>
            <p:ph type="sldNum" sz="quarter" idx="10"/>
          </p:nvPr>
        </p:nvSpPr>
        <p:spPr/>
        <p:txBody>
          <a:bodyPr/>
          <a:lstStyle>
            <a:lvl1pPr>
              <a:defRPr/>
            </a:lvl1pPr>
          </a:lstStyle>
          <a:p>
            <a:pPr>
              <a:defRPr/>
            </a:pPr>
            <a:fld id="{8D250EB1-BC1C-42E4-984A-B09A47E7F408}" type="slidenum">
              <a:rPr lang="en-US" altLang="zh-CN"/>
            </a:fld>
            <a:endParaRPr lang="en-US" altLang="zh-CN"/>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淡蓝">
    <p:spTree>
      <p:nvGrpSpPr>
        <p:cNvPr id="1" name=""/>
        <p:cNvGrpSpPr/>
        <p:nvPr/>
      </p:nvGrpSpPr>
      <p:grpSpPr>
        <a:xfrm>
          <a:off x="0" y="0"/>
          <a:ext cx="0" cy="0"/>
          <a:chOff x="0" y="0"/>
          <a:chExt cx="0" cy="0"/>
        </a:xfrm>
      </p:grpSpPr>
      <p:sp>
        <p:nvSpPr>
          <p:cNvPr id="12" name="日期占位符 11"/>
          <p:cNvSpPr>
            <a:spLocks noGrp="1"/>
          </p:cNvSpPr>
          <p:nvPr>
            <p:ph type="dt" sz="half" idx="10"/>
          </p:nvPr>
        </p:nvSpPr>
        <p:spPr>
          <a:xfrm>
            <a:off x="609600" y="6356352"/>
            <a:ext cx="2844800" cy="365125"/>
          </a:xfrm>
          <a:prstGeom prst="rect">
            <a:avLst/>
          </a:prstGeom>
        </p:spPr>
        <p:txBody>
          <a:bodyPr/>
          <a:lstStyle/>
          <a:p>
            <a:pPr>
              <a:defRPr/>
            </a:pPr>
            <a:fld id="{ABD4AC4A-DF3C-4DC5-BD05-AB579ECF9A78}" type="datetime1">
              <a:rPr lang="zh-CN" altLang="en-US" smtClean="0"/>
            </a:fld>
            <a:endParaRPr lang="zh-CN" altLang="en-US"/>
          </a:p>
        </p:txBody>
      </p:sp>
      <p:sp>
        <p:nvSpPr>
          <p:cNvPr id="13" name="灯片编号占位符 12"/>
          <p:cNvSpPr>
            <a:spLocks noGrp="1"/>
          </p:cNvSpPr>
          <p:nvPr>
            <p:ph type="sldNum" sz="quarter" idx="11"/>
          </p:nvPr>
        </p:nvSpPr>
        <p:spPr>
          <a:xfrm>
            <a:off x="9347243" y="6500835"/>
            <a:ext cx="2844800" cy="428628"/>
          </a:xfrm>
        </p:spPr>
        <p:txBody>
          <a:bodyPr/>
          <a:lstStyle>
            <a:lvl1pPr>
              <a:defRPr sz="1500" baseline="0"/>
            </a:lvl1pPr>
          </a:lstStyle>
          <a:p>
            <a:pPr>
              <a:defRPr/>
            </a:pPr>
            <a:fld id="{F34F209F-7364-4BEE-B0C4-76D6E8CB9558}" type="slidenum">
              <a:rPr lang="zh-CN" altLang="en-US" smtClean="0"/>
            </a:fld>
            <a:endParaRPr lang="zh-CN" altLang="en-US" dirty="0"/>
          </a:p>
        </p:txBody>
      </p:sp>
      <p:sp>
        <p:nvSpPr>
          <p:cNvPr id="14" name="页脚占位符 13"/>
          <p:cNvSpPr>
            <a:spLocks noGrp="1"/>
          </p:cNvSpPr>
          <p:nvPr>
            <p:ph type="ftr" sz="quarter" idx="12"/>
          </p:nvPr>
        </p:nvSpPr>
        <p:spPr>
          <a:xfrm>
            <a:off x="4165600" y="6356352"/>
            <a:ext cx="3860800" cy="365125"/>
          </a:xfrm>
          <a:prstGeom prst="rect">
            <a:avLst/>
          </a:prstGeom>
        </p:spPr>
        <p:txBody>
          <a:bodyPr/>
          <a:lstStyle/>
          <a:p>
            <a:pPr>
              <a:defRPr/>
            </a:pPr>
            <a:endParaRPr lang="zh-CN" alt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Title 8"/>
          <p:cNvSpPr>
            <a:spLocks noGrp="1"/>
          </p:cNvSpPr>
          <p:nvPr>
            <p:ph type="title"/>
          </p:nvPr>
        </p:nvSpPr>
        <p:spPr>
          <a:xfrm>
            <a:off x="364067" y="683683"/>
            <a:ext cx="8652933" cy="698500"/>
          </a:xfrm>
          <a:prstGeom prst="rect">
            <a:avLst/>
          </a:prstGeom>
        </p:spPr>
        <p:txBody>
          <a:bodyPr vert="horz"/>
          <a:lstStyle>
            <a:lvl1pPr algn="l">
              <a:defRPr sz="2400">
                <a:solidFill>
                  <a:schemeClr val="tx1">
                    <a:lumMod val="65000"/>
                    <a:lumOff val="35000"/>
                  </a:schemeClr>
                </a:solidFill>
                <a:latin typeface="Roboto Condensed" panose="02000000000000000000" pitchFamily="2" charset="0"/>
                <a:cs typeface="Roboto Condensed" panose="02000000000000000000" pitchFamily="2" charset="0"/>
              </a:defRPr>
            </a:lvl1pPr>
          </a:lstStyle>
          <a:p>
            <a:r>
              <a:rPr lang="en-US" dirty="0" smtClean="0"/>
              <a:t>Click to edit Master title style</a:t>
            </a:r>
            <a:endParaRPr lang="en-US" dirty="0"/>
          </a:p>
        </p:txBody>
      </p:sp>
      <p:sp>
        <p:nvSpPr>
          <p:cNvPr id="6" name="Text Placeholder 27"/>
          <p:cNvSpPr>
            <a:spLocks noGrp="1"/>
          </p:cNvSpPr>
          <p:nvPr>
            <p:ph type="body" sz="quarter" idx="25" hasCustomPrompt="1"/>
          </p:nvPr>
        </p:nvSpPr>
        <p:spPr>
          <a:xfrm>
            <a:off x="364067" y="1253458"/>
            <a:ext cx="8652933" cy="381065"/>
          </a:xfrm>
          <a:prstGeom prst="rect">
            <a:avLst/>
          </a:prstGeom>
        </p:spPr>
        <p:txBody>
          <a:bodyPr vert="horz"/>
          <a:lstStyle>
            <a:lvl1pPr marL="0" indent="0" algn="l">
              <a:buNone/>
              <a:defRPr sz="900" baseline="0">
                <a:solidFill>
                  <a:schemeClr val="bg1">
                    <a:lumMod val="65000"/>
                  </a:schemeClr>
                </a:solidFill>
                <a:latin typeface="Roboto Condensed" panose="02000000000000000000" pitchFamily="2" charset="0"/>
                <a:cs typeface="Roboto Condensed" panose="02000000000000000000" pitchFamily="2" charset="0"/>
              </a:defRPr>
            </a:lvl1pPr>
          </a:lstStyle>
          <a:p>
            <a:pPr lvl="0"/>
            <a:r>
              <a:rPr lang="en-US" dirty="0" smtClean="0"/>
              <a:t>Click to edit Master title Style</a:t>
            </a:r>
            <a:endParaRPr lang="en-US" dirty="0"/>
          </a:p>
        </p:txBody>
      </p:sp>
    </p:spTree>
  </p:cSld>
  <p:clrMapOvr>
    <a:masterClrMapping/>
  </p:clrMapOvr>
  <mc:AlternateContent xmlns:mc="http://schemas.openxmlformats.org/markup-compatibility/2006">
    <mc:Choice xmlns:p14="http://schemas.microsoft.com/office/powerpoint/2010/main" Requires="p14">
      <p:transition p14:dur="10"/>
    </mc:Choice>
    <mc:Fallback>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963084" y="4406901"/>
            <a:ext cx="103632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endParaRPr lang="zh-CN" altLang="en-US" smtClean="0"/>
          </a:p>
        </p:txBody>
      </p:sp>
      <p:sp>
        <p:nvSpPr>
          <p:cNvPr id="4" name="Rectangle 10"/>
          <p:cNvSpPr>
            <a:spLocks noGrp="1" noChangeArrowheads="1"/>
          </p:cNvSpPr>
          <p:nvPr>
            <p:ph type="sldNum" sz="quarter" idx="10"/>
          </p:nvPr>
        </p:nvSpPr>
        <p:spPr/>
        <p:txBody>
          <a:bodyPr/>
          <a:lstStyle>
            <a:lvl1pPr>
              <a:defRPr/>
            </a:lvl1pPr>
          </a:lstStyle>
          <a:p>
            <a:pPr>
              <a:defRPr/>
            </a:pPr>
            <a:fld id="{E78293F8-9BB3-4FB2-8B7D-D05D323E9805}" type="slidenum">
              <a:rPr lang="en-US" altLang="zh-CN"/>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31812" y="1600200"/>
            <a:ext cx="5611284"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nvPr>
        </p:nvSpPr>
        <p:spPr>
          <a:xfrm>
            <a:off x="6246284" y="1600200"/>
            <a:ext cx="5611283"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Rectangle 10"/>
          <p:cNvSpPr>
            <a:spLocks noGrp="1" noChangeArrowheads="1"/>
          </p:cNvSpPr>
          <p:nvPr>
            <p:ph type="sldNum" sz="quarter" idx="10"/>
          </p:nvPr>
        </p:nvSpPr>
        <p:spPr/>
        <p:txBody>
          <a:bodyPr/>
          <a:lstStyle>
            <a:lvl1pPr>
              <a:defRPr/>
            </a:lvl1pPr>
          </a:lstStyle>
          <a:p>
            <a:pPr>
              <a:defRPr/>
            </a:pPr>
            <a:fld id="{39EEFC22-6CE2-48C1-B2F2-C717DF900DB4}" type="slidenum">
              <a:rPr lang="en-US" altLang="zh-CN"/>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609600" y="274639"/>
            <a:ext cx="109728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609600" y="1535113"/>
            <a:ext cx="5386917"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内容占位符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p:nvPr>
        </p:nvSpPr>
        <p:spPr>
          <a:xfrm>
            <a:off x="6193377" y="1535113"/>
            <a:ext cx="5389033" cy="6397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内容占位符 5"/>
          <p:cNvSpPr>
            <a:spLocks noGrp="1"/>
          </p:cNvSpPr>
          <p:nvPr>
            <p:ph sz="quarter" idx="4"/>
          </p:nvPr>
        </p:nvSpPr>
        <p:spPr>
          <a:xfrm>
            <a:off x="6193377"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Rectangle 10"/>
          <p:cNvSpPr>
            <a:spLocks noGrp="1" noChangeArrowheads="1"/>
          </p:cNvSpPr>
          <p:nvPr>
            <p:ph type="sldNum" sz="quarter" idx="10"/>
          </p:nvPr>
        </p:nvSpPr>
        <p:spPr/>
        <p:txBody>
          <a:bodyPr/>
          <a:lstStyle>
            <a:lvl1pPr>
              <a:defRPr/>
            </a:lvl1pPr>
          </a:lstStyle>
          <a:p>
            <a:pPr>
              <a:defRPr/>
            </a:pPr>
            <a:fld id="{F479868A-FCBA-4896-8C33-0B1CDA0D32CA}" type="slidenum">
              <a:rPr lang="en-US" altLang="zh-CN"/>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Rectangle 10"/>
          <p:cNvSpPr>
            <a:spLocks noGrp="1" noChangeArrowheads="1"/>
          </p:cNvSpPr>
          <p:nvPr>
            <p:ph type="sldNum" sz="quarter" idx="10"/>
          </p:nvPr>
        </p:nvSpPr>
        <p:spPr/>
        <p:txBody>
          <a:bodyPr/>
          <a:lstStyle>
            <a:lvl1pPr>
              <a:defRPr/>
            </a:lvl1pPr>
          </a:lstStyle>
          <a:p>
            <a:pPr>
              <a:defRPr/>
            </a:pPr>
            <a:fld id="{D3EDF932-A61C-4C31-B65E-1C91955EFE71}" type="slidenum">
              <a:rPr lang="en-US" altLang="zh-CN"/>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Rectangle 10"/>
          <p:cNvSpPr>
            <a:spLocks noGrp="1" noChangeArrowheads="1"/>
          </p:cNvSpPr>
          <p:nvPr>
            <p:ph type="sldNum" sz="quarter" idx="10"/>
          </p:nvPr>
        </p:nvSpPr>
        <p:spPr/>
        <p:txBody>
          <a:bodyPr/>
          <a:lstStyle>
            <a:lvl1pPr>
              <a:defRPr/>
            </a:lvl1pPr>
          </a:lstStyle>
          <a:p>
            <a:pPr>
              <a:defRPr/>
            </a:pPr>
            <a:fld id="{B73D8B6D-5AB9-462C-8C70-B0B0A0B027DF}" type="slidenum">
              <a:rPr lang="en-US" altLang="zh-CN"/>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609625" y="273049"/>
            <a:ext cx="4011084" cy="1162051"/>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4766733" y="273082"/>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文本占位符 3"/>
          <p:cNvSpPr>
            <a:spLocks noGrp="1"/>
          </p:cNvSpPr>
          <p:nvPr>
            <p:ph type="body" sz="half" idx="2"/>
          </p:nvPr>
        </p:nvSpPr>
        <p:spPr>
          <a:xfrm>
            <a:off x="609625" y="1435104"/>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Rectangle 10"/>
          <p:cNvSpPr>
            <a:spLocks noGrp="1" noChangeArrowheads="1"/>
          </p:cNvSpPr>
          <p:nvPr>
            <p:ph type="sldNum" sz="quarter" idx="10"/>
          </p:nvPr>
        </p:nvSpPr>
        <p:spPr/>
        <p:txBody>
          <a:bodyPr/>
          <a:lstStyle>
            <a:lvl1pPr>
              <a:defRPr/>
            </a:lvl1pPr>
          </a:lstStyle>
          <a:p>
            <a:pPr>
              <a:defRPr/>
            </a:pPr>
            <a:fld id="{E902F328-AEAE-4C31-856F-DC2BFD140E68}" type="slidenum">
              <a:rPr lang="en-US" altLang="zh-CN"/>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2389717" y="4800601"/>
            <a:ext cx="7315200" cy="566739"/>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smtClean="0"/>
          </a:p>
        </p:txBody>
      </p:sp>
      <p:sp>
        <p:nvSpPr>
          <p:cNvPr id="4" name="文本占位符 3"/>
          <p:cNvSpPr>
            <a:spLocks noGrp="1"/>
          </p:cNvSpPr>
          <p:nvPr>
            <p:ph type="body" sz="half" idx="2"/>
          </p:nvPr>
        </p:nvSpPr>
        <p:spPr>
          <a:xfrm>
            <a:off x="2389717" y="5367369"/>
            <a:ext cx="7315200" cy="8048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endParaRPr lang="zh-CN" altLang="en-US" smtClean="0"/>
          </a:p>
        </p:txBody>
      </p:sp>
      <p:sp>
        <p:nvSpPr>
          <p:cNvPr id="5" name="Rectangle 10"/>
          <p:cNvSpPr>
            <a:spLocks noGrp="1" noChangeArrowheads="1"/>
          </p:cNvSpPr>
          <p:nvPr>
            <p:ph type="sldNum" sz="quarter" idx="10"/>
          </p:nvPr>
        </p:nvSpPr>
        <p:spPr/>
        <p:txBody>
          <a:bodyPr/>
          <a:lstStyle>
            <a:lvl1pPr>
              <a:defRPr/>
            </a:lvl1pPr>
          </a:lstStyle>
          <a:p>
            <a:pPr>
              <a:defRPr/>
            </a:pPr>
            <a:fld id="{3C3E070A-0C17-48DB-8274-B2AC9C135920}" type="slidenum">
              <a:rPr lang="en-US" altLang="zh-CN"/>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Rectangle 10"/>
          <p:cNvSpPr>
            <a:spLocks noGrp="1" noChangeArrowheads="1"/>
          </p:cNvSpPr>
          <p:nvPr>
            <p:ph type="sldNum" sz="quarter" idx="10"/>
          </p:nvPr>
        </p:nvSpPr>
        <p:spPr/>
        <p:txBody>
          <a:bodyPr/>
          <a:lstStyle>
            <a:lvl1pPr>
              <a:defRPr/>
            </a:lvl1pPr>
          </a:lstStyle>
          <a:p>
            <a:pPr>
              <a:defRPr/>
            </a:pPr>
            <a:fld id="{72F06E1B-AB2E-4F2A-8A79-79B6BE21CF9D}" type="slidenum">
              <a:rPr lang="en-US" altLang="zh-CN"/>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9" Type="http://schemas.openxmlformats.org/officeDocument/2006/relationships/theme" Target="../theme/theme1.xml"/><Relationship Id="rId18" Type="http://schemas.openxmlformats.org/officeDocument/2006/relationships/slideLayout" Target="../slideLayouts/slideLayout18.xml"/><Relationship Id="rId17" Type="http://schemas.openxmlformats.org/officeDocument/2006/relationships/slideLayout" Target="../slideLayouts/slideLayout17.xml"/><Relationship Id="rId16" Type="http://schemas.openxmlformats.org/officeDocument/2006/relationships/slideLayout" Target="../slideLayouts/slideLayout16.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048F6"/>
        </a:solidFill>
        <a:effectLst/>
      </p:bgPr>
    </p:bg>
    <p:spTree>
      <p:nvGrpSpPr>
        <p:cNvPr id="1" name=""/>
        <p:cNvGrpSpPr/>
        <p:nvPr/>
      </p:nvGrpSpPr>
      <p:grpSpPr>
        <a:xfrm>
          <a:off x="0" y="0"/>
          <a:ext cx="0" cy="0"/>
          <a:chOff x="0" y="0"/>
          <a:chExt cx="0" cy="0"/>
        </a:xfrm>
      </p:grpSpPr>
      <p:sp>
        <p:nvSpPr>
          <p:cNvPr id="1026" name="Rectangle 6"/>
          <p:cNvSpPr>
            <a:spLocks noGrp="1" noChangeArrowheads="1"/>
          </p:cNvSpPr>
          <p:nvPr>
            <p:ph type="title"/>
          </p:nvPr>
        </p:nvSpPr>
        <p:spPr bwMode="auto">
          <a:xfrm>
            <a:off x="239184" y="304800"/>
            <a:ext cx="11749616" cy="838200"/>
          </a:xfrm>
          <a:prstGeom prst="rect">
            <a:avLst/>
          </a:prstGeom>
          <a:noFill/>
          <a:ln w="12700" cap="sq">
            <a:noFill/>
            <a:miter lim="800000"/>
            <a:headEnd type="none" w="sm" len="sm"/>
            <a:tailEnd type="none" w="sm" len="sm"/>
          </a:ln>
        </p:spPr>
        <p:txBody>
          <a:bodyPr vert="horz" wrap="square" lIns="91440" tIns="45720" rIns="91440" bIns="45720" numCol="1" anchor="ctr" anchorCtr="0" compatLnSpc="1"/>
          <a:lstStyle/>
          <a:p>
            <a:pPr lvl="0"/>
            <a:r>
              <a:rPr lang="zh-CN" altLang="en-US" smtClean="0"/>
              <a:t>单击此处编辑母版标题样式</a:t>
            </a:r>
            <a:endParaRPr lang="zh-CN" altLang="en-US" smtClean="0"/>
          </a:p>
        </p:txBody>
      </p:sp>
      <p:sp>
        <p:nvSpPr>
          <p:cNvPr id="1027" name="Rectangle 7"/>
          <p:cNvSpPr>
            <a:spLocks noGrp="1" noChangeArrowheads="1"/>
          </p:cNvSpPr>
          <p:nvPr>
            <p:ph type="body" idx="1"/>
          </p:nvPr>
        </p:nvSpPr>
        <p:spPr bwMode="auto">
          <a:xfrm>
            <a:off x="431823" y="1600200"/>
            <a:ext cx="11425767" cy="4495800"/>
          </a:xfrm>
          <a:prstGeom prst="rect">
            <a:avLst/>
          </a:prstGeom>
          <a:noFill/>
          <a:ln w="12700" cap="sq">
            <a:noFill/>
            <a:miter lim="800000"/>
            <a:headEnd type="none" w="sm" len="sm"/>
            <a:tailEnd type="none" w="sm" len="sm"/>
          </a:ln>
        </p:spPr>
        <p:txBody>
          <a:bodyPr vert="horz" wrap="square" lIns="91440" tIns="45720" rIns="91440" bIns="45720" numCol="1" anchor="t" anchorCtr="0" compatLnSpc="1"/>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p:txBody>
      </p:sp>
      <p:sp>
        <p:nvSpPr>
          <p:cNvPr id="3082" name="Rectangle 10"/>
          <p:cNvSpPr>
            <a:spLocks noGrp="1" noChangeArrowheads="1"/>
          </p:cNvSpPr>
          <p:nvPr>
            <p:ph type="sldNum" sz="quarter" idx="4"/>
          </p:nvPr>
        </p:nvSpPr>
        <p:spPr bwMode="auto">
          <a:xfrm>
            <a:off x="9596967" y="6477000"/>
            <a:ext cx="2540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lvl1pPr algn="r" fontAlgn="ctr">
              <a:defRPr kumimoji="0" sz="1400">
                <a:ea typeface="宋体" panose="02010600030101010101" pitchFamily="2" charset="-122"/>
              </a:defRPr>
            </a:lvl1pPr>
          </a:lstStyle>
          <a:p>
            <a:pPr>
              <a:defRPr/>
            </a:pPr>
            <a:fld id="{90ED9A78-F061-4726-B6AF-2D3184698E14}" type="slidenum">
              <a:rPr lang="en-US" altLang="zh-CN"/>
            </a:fld>
            <a:endParaRPr lang="en-US" altLang="zh-CN"/>
          </a:p>
        </p:txBody>
      </p:sp>
      <p:sp>
        <p:nvSpPr>
          <p:cNvPr id="3088" name="Rectangle 16"/>
          <p:cNvSpPr>
            <a:spLocks noChangeArrowheads="1"/>
          </p:cNvSpPr>
          <p:nvPr userDrawn="1"/>
        </p:nvSpPr>
        <p:spPr bwMode="auto">
          <a:xfrm>
            <a:off x="5588000" y="6400800"/>
            <a:ext cx="3860800" cy="457200"/>
          </a:xfrm>
          <a:prstGeom prst="rect">
            <a:avLst/>
          </a:prstGeom>
          <a:noFill/>
          <a:ln w="12700" cap="sq">
            <a:noFill/>
            <a:miter lim="800000"/>
            <a:headEnd type="none" w="sm" len="sm"/>
            <a:tailEnd type="none" w="sm" len="sm"/>
          </a:ln>
          <a:effectLst/>
        </p:spPr>
        <p:txBody>
          <a:bodyPr tIns="10800" bIns="82800" anchor="b"/>
          <a:lstStyle/>
          <a:p>
            <a:pPr fontAlgn="ctr">
              <a:defRPr/>
            </a:pPr>
            <a:endParaRPr kumimoji="0" lang="zh-CN" altLang="zh-CN" sz="1400">
              <a:ea typeface="宋体" panose="02010600030101010101" pitchFamily="2" charset="-122"/>
              <a:sym typeface="Symbol" panose="05050102010706020507" pitchFamily="18" charset="2"/>
            </a:endParaRPr>
          </a:p>
        </p:txBody>
      </p:sp>
    </p:spTree>
  </p:cSld>
  <p:clrMap bg1="dk2" tx1="lt1" bg2="dk1"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Lst>
  <p:hf hdr="0" ftr="0" dt="0"/>
  <p:txStyles>
    <p:titleStyle>
      <a:lvl1pPr algn="ctr" rtl="0" eaLnBrk="0" fontAlgn="base" hangingPunct="0">
        <a:spcBef>
          <a:spcPct val="0"/>
        </a:spcBef>
        <a:spcAft>
          <a:spcPct val="0"/>
        </a:spcAft>
        <a:defRPr kumimoji="1" sz="3600">
          <a:solidFill>
            <a:srgbClr val="FFFFFF"/>
          </a:solidFill>
          <a:latin typeface="+mj-lt"/>
          <a:ea typeface="+mj-ea"/>
          <a:cs typeface="+mj-cs"/>
        </a:defRPr>
      </a:lvl1pPr>
      <a:lvl2pPr algn="ctr" rtl="0" eaLnBrk="0" fontAlgn="base" hangingPunct="0">
        <a:spcBef>
          <a:spcPct val="0"/>
        </a:spcBef>
        <a:spcAft>
          <a:spcPct val="0"/>
        </a:spcAft>
        <a:defRPr kumimoji="1" sz="3600">
          <a:solidFill>
            <a:srgbClr val="FFFFFF"/>
          </a:solidFill>
          <a:latin typeface="Times New Roman" panose="02020603050405020304" pitchFamily="18" charset="0"/>
          <a:ea typeface="黑体" panose="02010600030101010101" pitchFamily="2" charset="-122"/>
        </a:defRPr>
      </a:lvl2pPr>
      <a:lvl3pPr algn="ctr" rtl="0" eaLnBrk="0" fontAlgn="base" hangingPunct="0">
        <a:spcBef>
          <a:spcPct val="0"/>
        </a:spcBef>
        <a:spcAft>
          <a:spcPct val="0"/>
        </a:spcAft>
        <a:defRPr kumimoji="1" sz="3600">
          <a:solidFill>
            <a:srgbClr val="FFFFFF"/>
          </a:solidFill>
          <a:latin typeface="Times New Roman" panose="02020603050405020304" pitchFamily="18" charset="0"/>
          <a:ea typeface="黑体" panose="02010600030101010101" pitchFamily="2" charset="-122"/>
        </a:defRPr>
      </a:lvl3pPr>
      <a:lvl4pPr algn="ctr" rtl="0" eaLnBrk="0" fontAlgn="base" hangingPunct="0">
        <a:spcBef>
          <a:spcPct val="0"/>
        </a:spcBef>
        <a:spcAft>
          <a:spcPct val="0"/>
        </a:spcAft>
        <a:defRPr kumimoji="1" sz="3600">
          <a:solidFill>
            <a:srgbClr val="FFFFFF"/>
          </a:solidFill>
          <a:latin typeface="Times New Roman" panose="02020603050405020304" pitchFamily="18" charset="0"/>
          <a:ea typeface="黑体" panose="02010600030101010101" pitchFamily="2" charset="-122"/>
        </a:defRPr>
      </a:lvl4pPr>
      <a:lvl5pPr algn="ctr" rtl="0" eaLnBrk="0" fontAlgn="base" hangingPunct="0">
        <a:spcBef>
          <a:spcPct val="0"/>
        </a:spcBef>
        <a:spcAft>
          <a:spcPct val="0"/>
        </a:spcAft>
        <a:defRPr kumimoji="1" sz="3600">
          <a:solidFill>
            <a:srgbClr val="FFFFFF"/>
          </a:solidFill>
          <a:latin typeface="Times New Roman" panose="02020603050405020304" pitchFamily="18" charset="0"/>
          <a:ea typeface="黑体" panose="02010600030101010101" pitchFamily="2" charset="-122"/>
        </a:defRPr>
      </a:lvl5pPr>
      <a:lvl6pPr marL="457200" algn="ctr" rtl="0" fontAlgn="base">
        <a:spcBef>
          <a:spcPct val="0"/>
        </a:spcBef>
        <a:spcAft>
          <a:spcPct val="0"/>
        </a:spcAft>
        <a:defRPr kumimoji="1" sz="3600">
          <a:solidFill>
            <a:srgbClr val="FFFFFF"/>
          </a:solidFill>
          <a:latin typeface="Times New Roman" panose="02020603050405020304" pitchFamily="18" charset="0"/>
          <a:ea typeface="黑体" panose="02010600030101010101" pitchFamily="2" charset="-122"/>
        </a:defRPr>
      </a:lvl6pPr>
      <a:lvl7pPr marL="914400" algn="ctr" rtl="0" fontAlgn="base">
        <a:spcBef>
          <a:spcPct val="0"/>
        </a:spcBef>
        <a:spcAft>
          <a:spcPct val="0"/>
        </a:spcAft>
        <a:defRPr kumimoji="1" sz="3600">
          <a:solidFill>
            <a:srgbClr val="FFFFFF"/>
          </a:solidFill>
          <a:latin typeface="Times New Roman" panose="02020603050405020304" pitchFamily="18" charset="0"/>
          <a:ea typeface="黑体" panose="02010600030101010101" pitchFamily="2" charset="-122"/>
        </a:defRPr>
      </a:lvl7pPr>
      <a:lvl8pPr marL="1371600" algn="ctr" rtl="0" fontAlgn="base">
        <a:spcBef>
          <a:spcPct val="0"/>
        </a:spcBef>
        <a:spcAft>
          <a:spcPct val="0"/>
        </a:spcAft>
        <a:defRPr kumimoji="1" sz="3600">
          <a:solidFill>
            <a:srgbClr val="FFFFFF"/>
          </a:solidFill>
          <a:latin typeface="Times New Roman" panose="02020603050405020304" pitchFamily="18" charset="0"/>
          <a:ea typeface="黑体" panose="02010600030101010101" pitchFamily="2" charset="-122"/>
        </a:defRPr>
      </a:lvl8pPr>
      <a:lvl9pPr marL="1828800" algn="ctr" rtl="0" fontAlgn="base">
        <a:spcBef>
          <a:spcPct val="0"/>
        </a:spcBef>
        <a:spcAft>
          <a:spcPct val="0"/>
        </a:spcAft>
        <a:defRPr kumimoji="1" sz="3600">
          <a:solidFill>
            <a:srgbClr val="FFFFFF"/>
          </a:solidFill>
          <a:latin typeface="Times New Roman" panose="02020603050405020304" pitchFamily="18" charset="0"/>
          <a:ea typeface="黑体" panose="02010600030101010101" pitchFamily="2" charset="-122"/>
        </a:defRPr>
      </a:lvl9pPr>
    </p:titleStyle>
    <p:bodyStyle>
      <a:lvl1pPr marL="342900" indent="-342900" algn="l" rtl="0" eaLnBrk="0" fontAlgn="base" hangingPunct="0">
        <a:spcBef>
          <a:spcPct val="20000"/>
        </a:spcBef>
        <a:spcAft>
          <a:spcPct val="0"/>
        </a:spcAft>
        <a:buClr>
          <a:srgbClr val="FFFFFF"/>
        </a:buClr>
        <a:buSzPct val="80000"/>
        <a:buFont typeface="Wingdings" panose="05000000000000000000" pitchFamily="2" charset="2"/>
        <a:buChar char="l"/>
        <a:defRPr kumimoji="1" sz="3200">
          <a:solidFill>
            <a:srgbClr val="FFFFFF"/>
          </a:solidFill>
          <a:latin typeface="+mn-lt"/>
          <a:ea typeface="+mn-ea"/>
          <a:cs typeface="+mn-cs"/>
        </a:defRPr>
      </a:lvl1pPr>
      <a:lvl2pPr marL="742950" indent="-285750" algn="l" rtl="0" eaLnBrk="0" fontAlgn="base" hangingPunct="0">
        <a:spcBef>
          <a:spcPct val="20000"/>
        </a:spcBef>
        <a:spcAft>
          <a:spcPct val="0"/>
        </a:spcAft>
        <a:buClr>
          <a:srgbClr val="FFFFFF"/>
        </a:buClr>
        <a:buSzPct val="80000"/>
        <a:buFont typeface="Wingdings" panose="05000000000000000000" pitchFamily="2" charset="2"/>
        <a:buChar char="Ø"/>
        <a:defRPr kumimoji="1" sz="2800">
          <a:solidFill>
            <a:srgbClr val="FFFFFF"/>
          </a:solidFill>
          <a:latin typeface="+mn-lt"/>
          <a:ea typeface="+mn-ea"/>
        </a:defRPr>
      </a:lvl2pPr>
      <a:lvl3pPr marL="1143000" indent="-228600" algn="l" rtl="0" eaLnBrk="0" fontAlgn="base" hangingPunct="0">
        <a:spcBef>
          <a:spcPct val="20000"/>
        </a:spcBef>
        <a:spcAft>
          <a:spcPct val="0"/>
        </a:spcAft>
        <a:buClr>
          <a:srgbClr val="FFFFFF"/>
        </a:buClr>
        <a:buSzPct val="80000"/>
        <a:buFont typeface="Wingdings" panose="05000000000000000000" pitchFamily="2" charset="2"/>
        <a:buChar char="n"/>
        <a:defRPr kumimoji="1" sz="2400">
          <a:solidFill>
            <a:srgbClr val="FFFFFF"/>
          </a:solidFill>
          <a:latin typeface="+mn-lt"/>
          <a:ea typeface="+mn-ea"/>
        </a:defRPr>
      </a:lvl3pPr>
      <a:lvl4pPr marL="1600200" indent="-228600" algn="l" rtl="0" eaLnBrk="0" fontAlgn="base" hangingPunct="0">
        <a:spcBef>
          <a:spcPct val="20000"/>
        </a:spcBef>
        <a:spcAft>
          <a:spcPct val="0"/>
        </a:spcAft>
        <a:buClr>
          <a:srgbClr val="FFFFFF"/>
        </a:buClr>
        <a:buChar char="–"/>
        <a:defRPr kumimoji="1" sz="2000">
          <a:solidFill>
            <a:schemeClr val="tx1"/>
          </a:solidFill>
          <a:latin typeface="+mn-lt"/>
          <a:ea typeface="宋体" panose="02010600030101010101" pitchFamily="2" charset="-122"/>
        </a:defRPr>
      </a:lvl4pPr>
      <a:lvl5pPr marL="2057400" indent="-228600" algn="l" rtl="0" eaLnBrk="0" fontAlgn="base" hangingPunct="0">
        <a:spcBef>
          <a:spcPct val="20000"/>
        </a:spcBef>
        <a:spcAft>
          <a:spcPct val="0"/>
        </a:spcAft>
        <a:buClr>
          <a:srgbClr val="FFFFFF"/>
        </a:buClr>
        <a:buChar char="•"/>
        <a:defRPr kumimoji="1" sz="2000">
          <a:solidFill>
            <a:schemeClr val="tx1"/>
          </a:solidFill>
          <a:latin typeface="+mn-lt"/>
          <a:ea typeface="宋体" panose="02010600030101010101" pitchFamily="2" charset="-122"/>
        </a:defRPr>
      </a:lvl5pPr>
      <a:lvl6pPr marL="2514600" indent="-228600" algn="l" rtl="0" fontAlgn="base">
        <a:spcBef>
          <a:spcPct val="20000"/>
        </a:spcBef>
        <a:spcAft>
          <a:spcPct val="0"/>
        </a:spcAft>
        <a:buClr>
          <a:srgbClr val="FFFFFF"/>
        </a:buClr>
        <a:buChar char="•"/>
        <a:defRPr kumimoji="1" sz="2000">
          <a:solidFill>
            <a:schemeClr val="tx1"/>
          </a:solidFill>
          <a:latin typeface="+mn-lt"/>
          <a:ea typeface="宋体" panose="02010600030101010101" pitchFamily="2" charset="-122"/>
        </a:defRPr>
      </a:lvl6pPr>
      <a:lvl7pPr marL="2971800" indent="-228600" algn="l" rtl="0" fontAlgn="base">
        <a:spcBef>
          <a:spcPct val="20000"/>
        </a:spcBef>
        <a:spcAft>
          <a:spcPct val="0"/>
        </a:spcAft>
        <a:buClr>
          <a:srgbClr val="FFFFFF"/>
        </a:buClr>
        <a:buChar char="•"/>
        <a:defRPr kumimoji="1" sz="2000">
          <a:solidFill>
            <a:schemeClr val="tx1"/>
          </a:solidFill>
          <a:latin typeface="+mn-lt"/>
          <a:ea typeface="宋体" panose="02010600030101010101" pitchFamily="2" charset="-122"/>
        </a:defRPr>
      </a:lvl7pPr>
      <a:lvl8pPr marL="3429000" indent="-228600" algn="l" rtl="0" fontAlgn="base">
        <a:spcBef>
          <a:spcPct val="20000"/>
        </a:spcBef>
        <a:spcAft>
          <a:spcPct val="0"/>
        </a:spcAft>
        <a:buClr>
          <a:srgbClr val="FFFFFF"/>
        </a:buClr>
        <a:buChar char="•"/>
        <a:defRPr kumimoji="1" sz="2000">
          <a:solidFill>
            <a:schemeClr val="tx1"/>
          </a:solidFill>
          <a:latin typeface="+mn-lt"/>
          <a:ea typeface="宋体" panose="02010600030101010101" pitchFamily="2" charset="-122"/>
        </a:defRPr>
      </a:lvl8pPr>
      <a:lvl9pPr marL="3886200" indent="-228600" algn="l" rtl="0" fontAlgn="base">
        <a:spcBef>
          <a:spcPct val="20000"/>
        </a:spcBef>
        <a:spcAft>
          <a:spcPct val="0"/>
        </a:spcAft>
        <a:buClr>
          <a:srgbClr val="FFFFFF"/>
        </a:buClr>
        <a:buChar char="•"/>
        <a:defRPr kumimoji="1" sz="2000">
          <a:solidFill>
            <a:schemeClr val="tx1"/>
          </a:solidFill>
          <a:latin typeface="+mn-lt"/>
          <a:ea typeface="宋体" panose="02010600030101010101" pitchFamily="2" charset="-122"/>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4" Type="http://schemas.openxmlformats.org/officeDocument/2006/relationships/notesSlide" Target="../notesSlides/notesSlide26.xml"/><Relationship Id="rId3" Type="http://schemas.openxmlformats.org/officeDocument/2006/relationships/slideLayout" Target="../slideLayouts/slideLayout6.xml"/><Relationship Id="rId2" Type="http://schemas.openxmlformats.org/officeDocument/2006/relationships/image" Target="../media/image1.png"/><Relationship Id="rId1" Type="http://schemas.openxmlformats.org/officeDocument/2006/relationships/tags" Target="../tags/tag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4" Type="http://schemas.openxmlformats.org/officeDocument/2006/relationships/notesSlide" Target="../notesSlides/notesSlide35.xml"/><Relationship Id="rId3" Type="http://schemas.openxmlformats.org/officeDocument/2006/relationships/slideLayout" Target="../slideLayouts/slideLayout6.xml"/><Relationship Id="rId2" Type="http://schemas.openxmlformats.org/officeDocument/2006/relationships/image" Target="../media/image2.png"/><Relationship Id="rId1" Type="http://schemas.openxmlformats.org/officeDocument/2006/relationships/hyperlink" Target="https://kdocs.cn/l/ct2ZzrygCkc4" TargetMode="Externa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6.xml"/><Relationship Id="rId1" Type="http://schemas.openxmlformats.org/officeDocument/2006/relationships/hyperlink" Target="4+&#39640;&#31561;&#32844;&#19994;&#25945;&#32946;&#26412;&#31185;&#26032;&#26087;&#19987;&#19994;&#23545;&#29031;&#34920;.docx" TargetMode="Externa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6.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6.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6.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6.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6.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66.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image" Target="../media/image3.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2"/>
          <p:cNvSpPr>
            <a:spLocks noGrp="1" noChangeArrowheads="1"/>
          </p:cNvSpPr>
          <p:nvPr>
            <p:ph type="sldNum" sz="quarter" idx="10"/>
          </p:nvPr>
        </p:nvSpPr>
        <p:spPr>
          <a:noFill/>
        </p:spPr>
        <p:txBody>
          <a:bodyPr/>
          <a:lstStyle/>
          <a:p>
            <a:fld id="{DACAD4F0-00D5-437E-9B15-0BF12A8D8DF5}" type="slidenum">
              <a:rPr lang="en-US" altLang="zh-CN" smtClean="0"/>
            </a:fld>
            <a:endParaRPr lang="en-US" altLang="zh-CN" dirty="0" smtClean="0"/>
          </a:p>
        </p:txBody>
      </p:sp>
      <p:sp>
        <p:nvSpPr>
          <p:cNvPr id="5123" name="Rectangle 4"/>
          <p:cNvSpPr>
            <a:spLocks noGrp="1" noChangeArrowheads="1"/>
          </p:cNvSpPr>
          <p:nvPr>
            <p:ph type="ctrTitle"/>
          </p:nvPr>
        </p:nvSpPr>
        <p:spPr>
          <a:xfrm>
            <a:off x="1776413" y="1196977"/>
            <a:ext cx="8640762" cy="2116139"/>
          </a:xfrm>
        </p:spPr>
        <p:txBody>
          <a:bodyPr/>
          <a:lstStyle/>
          <a:p>
            <a:pPr eaLnBrk="1" hangingPunct="1"/>
            <a:r>
              <a:rPr lang="zh-CN" altLang="en-US" sz="5400" dirty="0" smtClean="0">
                <a:latin typeface="隶书" panose="02010509060101010101" pitchFamily="49" charset="-122"/>
              </a:rPr>
              <a:t>新版职教专业目录</a:t>
            </a:r>
            <a:br>
              <a:rPr lang="en-US" altLang="zh-CN" sz="5400" dirty="0" smtClean="0">
                <a:latin typeface="隶书" panose="02010509060101010101" pitchFamily="49" charset="-122"/>
              </a:rPr>
            </a:br>
            <a:r>
              <a:rPr lang="zh-CN" altLang="en-US" sz="5400" dirty="0" smtClean="0">
                <a:latin typeface="隶书" panose="02010509060101010101" pitchFamily="49" charset="-122"/>
              </a:rPr>
              <a:t>与职教本科专业设置</a:t>
            </a:r>
            <a:endParaRPr lang="zh-CN" altLang="en-US" sz="5400" dirty="0" smtClean="0">
              <a:latin typeface="隶书" panose="02010509060101010101" pitchFamily="49" charset="-122"/>
            </a:endParaRPr>
          </a:p>
        </p:txBody>
      </p:sp>
      <p:sp>
        <p:nvSpPr>
          <p:cNvPr id="5124" name="Rectangle 5"/>
          <p:cNvSpPr>
            <a:spLocks noGrp="1" noChangeArrowheads="1"/>
          </p:cNvSpPr>
          <p:nvPr>
            <p:ph type="subTitle" idx="1"/>
          </p:nvPr>
        </p:nvSpPr>
        <p:spPr>
          <a:xfrm>
            <a:off x="2495550" y="4076437"/>
            <a:ext cx="7334250" cy="1728863"/>
          </a:xfrm>
        </p:spPr>
        <p:txBody>
          <a:bodyPr/>
          <a:lstStyle/>
          <a:p>
            <a:pPr eaLnBrk="1" hangingPunct="1"/>
            <a:r>
              <a:rPr lang="zh-CN" altLang="en-US" sz="4400" b="0" dirty="0" smtClean="0">
                <a:latin typeface="隶书" panose="02010509060101010101" pitchFamily="49" charset="-122"/>
                <a:ea typeface="隶书" panose="02010509060101010101" pitchFamily="49" charset="-122"/>
              </a:rPr>
              <a:t>李志宏</a:t>
            </a:r>
            <a:endParaRPr lang="zh-CN" altLang="en-US" sz="4400" b="0" dirty="0" smtClean="0">
              <a:latin typeface="隶书" panose="02010509060101010101" pitchFamily="49" charset="-122"/>
              <a:ea typeface="隶书" panose="02010509060101010101" pitchFamily="49" charset="-122"/>
            </a:endParaRPr>
          </a:p>
          <a:p>
            <a:pPr eaLnBrk="1" hangingPunct="1"/>
            <a:r>
              <a:rPr lang="en-US" altLang="zh-CN" b="0" dirty="0" smtClean="0">
                <a:latin typeface="隶书" panose="02010509060101010101" pitchFamily="49" charset="-122"/>
                <a:ea typeface="隶书" panose="02010509060101010101" pitchFamily="49" charset="-122"/>
              </a:rPr>
              <a:t>2021</a:t>
            </a:r>
            <a:r>
              <a:rPr lang="zh-CN" altLang="en-US" b="0" dirty="0" smtClean="0">
                <a:latin typeface="隶书" panose="02010509060101010101" pitchFamily="49" charset="-122"/>
                <a:ea typeface="隶书" panose="02010509060101010101" pitchFamily="49" charset="-122"/>
              </a:rPr>
              <a:t>年</a:t>
            </a:r>
            <a:r>
              <a:rPr lang="en-US" altLang="zh-CN" b="0" dirty="0">
                <a:latin typeface="隶书" panose="02010509060101010101" pitchFamily="49" charset="-122"/>
                <a:ea typeface="隶书" panose="02010509060101010101" pitchFamily="49" charset="-122"/>
              </a:rPr>
              <a:t>5</a:t>
            </a:r>
            <a:r>
              <a:rPr lang="zh-CN" altLang="en-US" b="0" dirty="0" smtClean="0">
                <a:latin typeface="隶书" panose="02010509060101010101" pitchFamily="49" charset="-122"/>
                <a:ea typeface="隶书" panose="02010509060101010101" pitchFamily="49" charset="-122"/>
              </a:rPr>
              <a:t>月</a:t>
            </a:r>
            <a:endParaRPr lang="zh-CN" altLang="en-US" b="0" dirty="0" smtClean="0">
              <a:latin typeface="隶书" panose="02010509060101010101" pitchFamily="49" charset="-122"/>
              <a:ea typeface="隶书" panose="02010509060101010101" pitchFamily="49" charset="-122"/>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（一）与原目录主要区别</a:t>
            </a:r>
            <a:r>
              <a:rPr kumimoji="0" lang="en-US" altLang="zh-CN" sz="3200" b="1" dirty="0" smtClean="0">
                <a:solidFill>
                  <a:srgbClr val="EAEAEA"/>
                </a:solidFill>
                <a:latin typeface="隶书" panose="02010509060101010101" pitchFamily="49" charset="-122"/>
                <a:ea typeface="隶书" panose="02010509060101010101" pitchFamily="49" charset="-122"/>
              </a:rPr>
              <a:t> </a:t>
            </a:r>
            <a:endParaRPr kumimoji="0" lang="en-US" altLang="zh-CN" sz="3200" b="1" dirty="0" smtClean="0">
              <a:solidFill>
                <a:srgbClr val="EAEAEA"/>
              </a:solidFill>
              <a:latin typeface="隶书" panose="02010509060101010101" pitchFamily="49" charset="-122"/>
              <a:ea typeface="隶书" panose="02010509060101010101" pitchFamily="49" charset="-122"/>
            </a:endParaRPr>
          </a:p>
        </p:txBody>
      </p:sp>
      <p:sp>
        <p:nvSpPr>
          <p:cNvPr id="7" name="Rectangle 3"/>
          <p:cNvSpPr>
            <a:spLocks noChangeArrowheads="1"/>
          </p:cNvSpPr>
          <p:nvPr/>
        </p:nvSpPr>
        <p:spPr bwMode="auto">
          <a:xfrm>
            <a:off x="1847850" y="692785"/>
            <a:ext cx="8657590" cy="3921760"/>
          </a:xfrm>
          <a:prstGeom prst="rect">
            <a:avLst/>
          </a:prstGeom>
          <a:noFill/>
          <a:ln w="12700" cap="sq">
            <a:noFill/>
            <a:miter lim="800000"/>
            <a:headEnd type="none" w="sm" len="sm"/>
            <a:tailEnd type="none" w="sm" len="sm"/>
          </a:ln>
        </p:spPr>
        <p:txBody>
          <a:bodyPr/>
          <a:lstStyle/>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sz="2800" dirty="0" smtClean="0">
                <a:latin typeface="隶书" panose="02010509060101010101" pitchFamily="49" charset="-122"/>
                <a:ea typeface="隶书" panose="02010509060101010101" pitchFamily="49" charset="-122"/>
                <a:sym typeface="+mn-ea"/>
              </a:rPr>
              <a:t>根据一体化设计理念，兼顾专业设置管理的稳定便捷，设计专业代码编排规则，统一按6位数编排</a:t>
            </a:r>
            <a:r>
              <a:rPr lang="zh-CN" sz="2800" dirty="0" smtClean="0">
                <a:latin typeface="隶书" panose="02010509060101010101" pitchFamily="49" charset="-122"/>
                <a:ea typeface="隶书" panose="02010509060101010101" pitchFamily="49" charset="-122"/>
                <a:sym typeface="+mn-ea"/>
              </a:rPr>
              <a:t>。</a:t>
            </a:r>
            <a:endParaRPr lang="zh-CN"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sz="2800" dirty="0" smtClean="0">
                <a:solidFill>
                  <a:srgbClr val="FFC000"/>
                </a:solidFill>
                <a:latin typeface="隶书" panose="02010509060101010101" pitchFamily="49" charset="-122"/>
                <a:ea typeface="隶书" panose="02010509060101010101" pitchFamily="49" charset="-122"/>
                <a:sym typeface="+mn-ea"/>
              </a:rPr>
              <a:t>第1—2位数为专业大类顺序码，第3—4位数为专业类顺序码，第5—6位数为专业顺序码。</a:t>
            </a:r>
            <a:endParaRPr sz="2800" dirty="0" smtClean="0">
              <a:solidFill>
                <a:srgbClr val="FFC000"/>
              </a:solidFill>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sz="2800" dirty="0" smtClean="0">
                <a:latin typeface="隶书" panose="02010509060101010101" pitchFamily="49" charset="-122"/>
                <a:ea typeface="隶书" panose="02010509060101010101" pitchFamily="49" charset="-122"/>
                <a:sym typeface="+mn-ea"/>
              </a:rPr>
              <a:t>中职、高职专科、高职本科专业大类分别使用衔接的“61—79”“41—59”“21—39”字段</a:t>
            </a:r>
            <a:r>
              <a:rPr lang="zh-CN" sz="2800" dirty="0" smtClean="0">
                <a:latin typeface="隶书" panose="02010509060101010101" pitchFamily="49" charset="-122"/>
                <a:ea typeface="隶书" panose="02010509060101010101" pitchFamily="49" charset="-122"/>
                <a:sym typeface="+mn-ea"/>
              </a:rPr>
              <a:t>。</a:t>
            </a:r>
            <a:endParaRPr lang="zh-CN"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sz="2800" dirty="0" smtClean="0">
                <a:latin typeface="隶书" panose="02010509060101010101" pitchFamily="49" charset="-122"/>
                <a:ea typeface="隶书" panose="02010509060101010101" pitchFamily="49" charset="-122"/>
                <a:sym typeface="+mn-ea"/>
              </a:rPr>
              <a:t>同一专业类采用同一专业类顺序码，实现了一致化的表达方式，为三个层次职业教育专业设置纳入统一信息系统的管理奠定了基础</a:t>
            </a:r>
            <a:r>
              <a:rPr lang="zh-CN" sz="2800" dirty="0" smtClean="0">
                <a:latin typeface="隶书" panose="02010509060101010101" pitchFamily="49" charset="-122"/>
                <a:ea typeface="隶书" panose="02010509060101010101" pitchFamily="49" charset="-122"/>
                <a:sym typeface="+mn-ea"/>
              </a:rPr>
              <a:t>。</a:t>
            </a:r>
            <a:endParaRPr lang="zh-CN" sz="2800" dirty="0" smtClean="0">
              <a:latin typeface="隶书" panose="02010509060101010101" pitchFamily="49" charset="-122"/>
              <a:ea typeface="隶书" panose="02010509060101010101" pitchFamily="49" charset="-122"/>
              <a:sym typeface="+mn-ea"/>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（二）</a:t>
            </a:r>
            <a:r>
              <a:rPr kumimoji="0" lang="en-US" altLang="zh-CN" sz="3200" b="1" dirty="0" smtClean="0">
                <a:solidFill>
                  <a:srgbClr val="EAEAEA"/>
                </a:solidFill>
                <a:latin typeface="隶书" panose="02010509060101010101" pitchFamily="49" charset="-122"/>
                <a:ea typeface="隶书" panose="02010509060101010101" pitchFamily="49" charset="-122"/>
              </a:rPr>
              <a:t> </a:t>
            </a:r>
            <a:r>
              <a:rPr kumimoji="0" lang="zh-CN" altLang="en-US" sz="3200" b="1" dirty="0" smtClean="0">
                <a:solidFill>
                  <a:srgbClr val="EAEAEA"/>
                </a:solidFill>
                <a:latin typeface="隶书" panose="02010509060101010101" pitchFamily="49" charset="-122"/>
                <a:ea typeface="隶书" panose="02010509060101010101" pitchFamily="49" charset="-122"/>
              </a:rPr>
              <a:t>新目录主要特点</a:t>
            </a:r>
            <a:endParaRPr kumimoji="0" lang="zh-CN" altLang="en-US" sz="3200" b="1" dirty="0" smtClean="0">
              <a:solidFill>
                <a:srgbClr val="EAEAEA"/>
              </a:solidFill>
              <a:latin typeface="隶书" panose="02010509060101010101" pitchFamily="49" charset="-122"/>
              <a:ea typeface="隶书" panose="02010509060101010101" pitchFamily="49" charset="-122"/>
            </a:endParaRPr>
          </a:p>
        </p:txBody>
      </p:sp>
      <p:sp>
        <p:nvSpPr>
          <p:cNvPr id="7" name="Rectangle 3"/>
          <p:cNvSpPr>
            <a:spLocks noChangeArrowheads="1"/>
          </p:cNvSpPr>
          <p:nvPr/>
        </p:nvSpPr>
        <p:spPr bwMode="auto">
          <a:xfrm>
            <a:off x="1812290" y="694690"/>
            <a:ext cx="8657590" cy="3921760"/>
          </a:xfrm>
          <a:prstGeom prst="rect">
            <a:avLst/>
          </a:prstGeom>
          <a:noFill/>
          <a:ln w="12700" cap="sq">
            <a:noFill/>
            <a:miter lim="800000"/>
            <a:headEnd type="none" w="sm" len="sm"/>
            <a:tailEnd type="none" w="sm" len="sm"/>
          </a:ln>
        </p:spPr>
        <p:txBody>
          <a:bodyPr/>
          <a:lstStyle/>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endParaRPr lang="zh-CN" altLang="en-US" sz="2800" dirty="0" smtClean="0">
              <a:latin typeface="隶书" panose="02010509060101010101" pitchFamily="49" charset="-122"/>
              <a:ea typeface="隶书" panose="02010509060101010101" pitchFamily="49" charset="-122"/>
              <a:sym typeface="+mn-ea"/>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60460" y="6453505"/>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
        <p:nvSpPr>
          <p:cNvPr id="30" name="文本框 29"/>
          <p:cNvSpPr txBox="1"/>
          <p:nvPr/>
        </p:nvSpPr>
        <p:spPr>
          <a:xfrm>
            <a:off x="1999615" y="838835"/>
            <a:ext cx="8005445" cy="521970"/>
          </a:xfrm>
          <a:prstGeom prst="rect">
            <a:avLst/>
          </a:prstGeom>
          <a:solidFill>
            <a:srgbClr val="C00000"/>
          </a:solidFill>
          <a:ln>
            <a:solidFill>
              <a:srgbClr val="F9FBFA"/>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800" b="1" dirty="0">
                <a:solidFill>
                  <a:srgbClr val="F9FBFA"/>
                </a:solidFill>
                <a:latin typeface="微软雅黑" panose="020B0503020204020204" charset="-122"/>
                <a:ea typeface="微软雅黑" panose="020B0503020204020204" charset="-122"/>
              </a:rPr>
              <a:t>1</a:t>
            </a:r>
            <a:r>
              <a:rPr lang="zh-CN" altLang="en-US" sz="2800" b="1" dirty="0" smtClean="0">
                <a:solidFill>
                  <a:srgbClr val="F9FBFA"/>
                </a:solidFill>
                <a:latin typeface="微软雅黑" panose="020B0503020204020204" charset="-122"/>
                <a:ea typeface="微软雅黑" panose="020B0503020204020204" charset="-122"/>
              </a:rPr>
              <a:t>、强化</a:t>
            </a:r>
            <a:r>
              <a:rPr lang="zh-CN" altLang="en-US" sz="2800" b="1" dirty="0">
                <a:solidFill>
                  <a:srgbClr val="F9FBFA"/>
                </a:solidFill>
                <a:latin typeface="微软雅黑" panose="020B0503020204020204" charset="-122"/>
                <a:ea typeface="微软雅黑" panose="020B0503020204020204" charset="-122"/>
              </a:rPr>
              <a:t>类型教育特征，服务技能型社会建设</a:t>
            </a:r>
            <a:endParaRPr lang="zh-CN" altLang="en-US" sz="2800" b="1" dirty="0">
              <a:solidFill>
                <a:srgbClr val="F9FBFA"/>
              </a:solidFill>
              <a:latin typeface="微软雅黑" panose="020B0503020204020204" charset="-122"/>
              <a:ea typeface="微软雅黑" panose="020B0503020204020204" charset="-122"/>
            </a:endParaRPr>
          </a:p>
        </p:txBody>
      </p:sp>
      <p:sp>
        <p:nvSpPr>
          <p:cNvPr id="34" name="圆角矩形 33"/>
          <p:cNvSpPr/>
          <p:nvPr/>
        </p:nvSpPr>
        <p:spPr>
          <a:xfrm>
            <a:off x="5370195" y="2060575"/>
            <a:ext cx="4535170" cy="1619250"/>
          </a:xfrm>
          <a:prstGeom prst="round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l"/>
            <a:r>
              <a:rPr lang="zh-CN" altLang="zh-CN" sz="2800" dirty="0">
                <a:solidFill>
                  <a:srgbClr val="000000"/>
                </a:solidFill>
                <a:latin typeface="宋体" panose="02010600030101010101" pitchFamily="2" charset="-122"/>
                <a:ea typeface="宋体" panose="02010600030101010101" pitchFamily="2" charset="-122"/>
              </a:rPr>
              <a:t>全面覆盖联合国产业分类</a:t>
            </a:r>
            <a:endParaRPr lang="zh-CN" altLang="zh-CN" sz="2800" dirty="0">
              <a:solidFill>
                <a:srgbClr val="000000"/>
              </a:solidFill>
              <a:latin typeface="宋体" panose="02010600030101010101" pitchFamily="2" charset="-122"/>
              <a:ea typeface="宋体" panose="02010600030101010101" pitchFamily="2" charset="-122"/>
            </a:endParaRPr>
          </a:p>
          <a:p>
            <a:pPr algn="l"/>
            <a:r>
              <a:rPr lang="zh-CN" altLang="zh-CN" sz="2800" dirty="0">
                <a:solidFill>
                  <a:srgbClr val="000000"/>
                </a:solidFill>
                <a:latin typeface="宋体" panose="02010600030101010101" pitchFamily="2" charset="-122"/>
                <a:ea typeface="宋体" panose="02010600030101010101" pitchFamily="2" charset="-122"/>
              </a:rPr>
              <a:t>中所列全部</a:t>
            </a:r>
            <a:r>
              <a:rPr lang="en-US" altLang="zh-CN" sz="2800" dirty="0">
                <a:solidFill>
                  <a:srgbClr val="000000"/>
                </a:solidFill>
                <a:latin typeface="宋体" panose="02010600030101010101" pitchFamily="2" charset="-122"/>
                <a:ea typeface="宋体" panose="02010600030101010101" pitchFamily="2" charset="-122"/>
              </a:rPr>
              <a:t>41</a:t>
            </a:r>
            <a:r>
              <a:rPr lang="zh-CN" altLang="en-US" sz="2800" dirty="0">
                <a:solidFill>
                  <a:srgbClr val="000000"/>
                </a:solidFill>
                <a:latin typeface="宋体" panose="02010600030101010101" pitchFamily="2" charset="-122"/>
                <a:ea typeface="宋体" panose="02010600030101010101" pitchFamily="2" charset="-122"/>
              </a:rPr>
              <a:t>个工业大类</a:t>
            </a:r>
            <a:endParaRPr lang="zh-CN" altLang="en-US" sz="2800" dirty="0">
              <a:solidFill>
                <a:srgbClr val="000000"/>
              </a:solidFill>
              <a:latin typeface="宋体" panose="02010600030101010101" pitchFamily="2" charset="-122"/>
              <a:ea typeface="宋体" panose="02010600030101010101" pitchFamily="2" charset="-122"/>
            </a:endParaRPr>
          </a:p>
          <a:p>
            <a:pPr algn="l"/>
            <a:r>
              <a:rPr lang="zh-CN" altLang="en-US" sz="2800" dirty="0">
                <a:solidFill>
                  <a:srgbClr val="000000"/>
                </a:solidFill>
                <a:latin typeface="宋体" panose="02010600030101010101" pitchFamily="2" charset="-122"/>
                <a:ea typeface="宋体" panose="02010600030101010101" pitchFamily="2" charset="-122"/>
              </a:rPr>
              <a:t>以及国家发布的新职业</a:t>
            </a:r>
            <a:endParaRPr lang="zh-CN" altLang="en-US" sz="2800" dirty="0">
              <a:solidFill>
                <a:srgbClr val="000000"/>
              </a:solidFill>
              <a:latin typeface="宋体" panose="02010600030101010101" pitchFamily="2" charset="-122"/>
              <a:ea typeface="宋体" panose="02010600030101010101" pitchFamily="2" charset="-122"/>
            </a:endParaRPr>
          </a:p>
        </p:txBody>
      </p:sp>
      <p:sp>
        <p:nvSpPr>
          <p:cNvPr id="19" name="圆角矩形 18"/>
          <p:cNvSpPr/>
          <p:nvPr/>
        </p:nvSpPr>
        <p:spPr>
          <a:xfrm>
            <a:off x="2411730" y="4555490"/>
            <a:ext cx="5387975" cy="988695"/>
          </a:xfrm>
          <a:prstGeom prst="round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l"/>
            <a:r>
              <a:rPr lang="zh-CN" altLang="zh-CN" sz="2800" dirty="0">
                <a:solidFill>
                  <a:srgbClr val="000000"/>
                </a:solidFill>
                <a:latin typeface="宋体" panose="02010600030101010101" pitchFamily="2" charset="-122"/>
                <a:ea typeface="宋体" panose="02010600030101010101" pitchFamily="2" charset="-122"/>
              </a:rPr>
              <a:t>对接岗位群</a:t>
            </a:r>
            <a:r>
              <a:rPr lang="zh-CN" sz="2800" dirty="0">
                <a:solidFill>
                  <a:srgbClr val="000000"/>
                </a:solidFill>
                <a:latin typeface="宋体" panose="02010600030101010101" pitchFamily="2" charset="-122"/>
                <a:ea typeface="宋体" panose="02010600030101010101" pitchFamily="2" charset="-122"/>
              </a:rPr>
              <a:t>需求，兼顾学科分类</a:t>
            </a:r>
            <a:endParaRPr lang="zh-CN" sz="2800" dirty="0">
              <a:solidFill>
                <a:srgbClr val="000000"/>
              </a:solidFill>
              <a:latin typeface="宋体" panose="02010600030101010101" pitchFamily="2" charset="-122"/>
              <a:ea typeface="宋体" panose="02010600030101010101" pitchFamily="2" charset="-122"/>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（二）</a:t>
            </a:r>
            <a:r>
              <a:rPr kumimoji="0" lang="en-US" altLang="zh-CN" sz="3200" b="1" dirty="0" smtClean="0">
                <a:solidFill>
                  <a:srgbClr val="EAEAEA"/>
                </a:solidFill>
                <a:latin typeface="隶书" panose="02010509060101010101" pitchFamily="49" charset="-122"/>
                <a:ea typeface="隶书" panose="02010509060101010101" pitchFamily="49" charset="-122"/>
              </a:rPr>
              <a:t> </a:t>
            </a:r>
            <a:r>
              <a:rPr kumimoji="0" lang="zh-CN" altLang="en-US" sz="3200" b="1" dirty="0" smtClean="0">
                <a:solidFill>
                  <a:srgbClr val="EAEAEA"/>
                </a:solidFill>
                <a:latin typeface="隶书" panose="02010509060101010101" pitchFamily="49" charset="-122"/>
                <a:ea typeface="隶书" panose="02010509060101010101" pitchFamily="49" charset="-122"/>
              </a:rPr>
              <a:t>新目录主要特点</a:t>
            </a:r>
            <a:endParaRPr kumimoji="0" lang="zh-CN" altLang="en-US" sz="3200" b="1" dirty="0" smtClean="0">
              <a:solidFill>
                <a:srgbClr val="EAEAEA"/>
              </a:solidFill>
              <a:latin typeface="隶书" panose="02010509060101010101" pitchFamily="49" charset="-122"/>
              <a:ea typeface="隶书" panose="02010509060101010101" pitchFamily="49" charset="-122"/>
            </a:endParaRPr>
          </a:p>
        </p:txBody>
      </p:sp>
      <p:sp>
        <p:nvSpPr>
          <p:cNvPr id="7" name="Rectangle 3"/>
          <p:cNvSpPr>
            <a:spLocks noChangeArrowheads="1"/>
          </p:cNvSpPr>
          <p:nvPr/>
        </p:nvSpPr>
        <p:spPr bwMode="auto">
          <a:xfrm>
            <a:off x="1812290" y="694690"/>
            <a:ext cx="8657590" cy="3921760"/>
          </a:xfrm>
          <a:prstGeom prst="rect">
            <a:avLst/>
          </a:prstGeom>
          <a:noFill/>
          <a:ln w="12700" cap="sq">
            <a:noFill/>
            <a:miter lim="800000"/>
            <a:headEnd type="none" w="sm" len="sm"/>
            <a:tailEnd type="none" w="sm" len="sm"/>
          </a:ln>
        </p:spPr>
        <p:txBody>
          <a:bodyPr/>
          <a:lstStyle/>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endParaRPr lang="zh-CN" altLang="en-US" sz="2800" dirty="0" smtClean="0">
              <a:latin typeface="隶书" panose="02010509060101010101" pitchFamily="49" charset="-122"/>
              <a:ea typeface="隶书" panose="02010509060101010101" pitchFamily="49" charset="-122"/>
              <a:sym typeface="+mn-ea"/>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60460" y="6453505"/>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
        <p:nvSpPr>
          <p:cNvPr id="30" name="文本框 29"/>
          <p:cNvSpPr txBox="1"/>
          <p:nvPr/>
        </p:nvSpPr>
        <p:spPr>
          <a:xfrm>
            <a:off x="1999615" y="838835"/>
            <a:ext cx="8005445" cy="521970"/>
          </a:xfrm>
          <a:prstGeom prst="rect">
            <a:avLst/>
          </a:prstGeom>
          <a:solidFill>
            <a:srgbClr val="C00000"/>
          </a:solidFill>
          <a:ln>
            <a:solidFill>
              <a:srgbClr val="F9FBFA"/>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800" b="1" dirty="0">
                <a:solidFill>
                  <a:srgbClr val="F9FBFA"/>
                </a:solidFill>
                <a:latin typeface="微软雅黑" panose="020B0503020204020204" charset="-122"/>
                <a:ea typeface="微软雅黑" panose="020B0503020204020204" charset="-122"/>
              </a:rPr>
              <a:t>2</a:t>
            </a:r>
            <a:r>
              <a:rPr lang="zh-CN" altLang="en-US" sz="2800" b="1" dirty="0" smtClean="0">
                <a:solidFill>
                  <a:srgbClr val="F9FBFA"/>
                </a:solidFill>
                <a:latin typeface="微软雅黑" panose="020B0503020204020204" charset="-122"/>
                <a:ea typeface="微软雅黑" panose="020B0503020204020204" charset="-122"/>
              </a:rPr>
              <a:t>、中</a:t>
            </a:r>
            <a:r>
              <a:rPr lang="zh-CN" altLang="en-US" sz="2800" b="1" dirty="0">
                <a:solidFill>
                  <a:srgbClr val="F9FBFA"/>
                </a:solidFill>
                <a:latin typeface="微软雅黑" panose="020B0503020204020204" charset="-122"/>
                <a:ea typeface="微软雅黑" panose="020B0503020204020204" charset="-122"/>
              </a:rPr>
              <a:t>高本</a:t>
            </a:r>
            <a:r>
              <a:rPr lang="zh-CN" altLang="en-US" sz="2800" b="1" dirty="0" smtClean="0">
                <a:solidFill>
                  <a:srgbClr val="F9FBFA"/>
                </a:solidFill>
                <a:latin typeface="微软雅黑" panose="020B0503020204020204" charset="-122"/>
                <a:ea typeface="微软雅黑" panose="020B0503020204020204" charset="-122"/>
              </a:rPr>
              <a:t>一体化设计</a:t>
            </a:r>
            <a:r>
              <a:rPr lang="zh-CN" altLang="en-US" sz="2800" b="1" dirty="0">
                <a:solidFill>
                  <a:srgbClr val="F9FBFA"/>
                </a:solidFill>
                <a:latin typeface="微软雅黑" panose="020B0503020204020204" charset="-122"/>
                <a:ea typeface="微软雅黑" panose="020B0503020204020204" charset="-122"/>
              </a:rPr>
              <a:t>，体现融通贯通理念</a:t>
            </a:r>
            <a:endParaRPr lang="zh-CN" altLang="en-US" sz="2800" b="1" dirty="0">
              <a:solidFill>
                <a:srgbClr val="F9FBFA"/>
              </a:solidFill>
              <a:latin typeface="微软雅黑" panose="020B0503020204020204" charset="-122"/>
              <a:ea typeface="微软雅黑" panose="020B0503020204020204" charset="-122"/>
            </a:endParaRPr>
          </a:p>
        </p:txBody>
      </p:sp>
      <p:sp>
        <p:nvSpPr>
          <p:cNvPr id="34" name="圆角矩形 33"/>
          <p:cNvSpPr/>
          <p:nvPr/>
        </p:nvSpPr>
        <p:spPr>
          <a:xfrm>
            <a:off x="3719736" y="1700809"/>
            <a:ext cx="6185629" cy="2376263"/>
          </a:xfrm>
          <a:prstGeom prst="round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sz="2800" dirty="0" smtClean="0">
                <a:solidFill>
                  <a:srgbClr val="000000"/>
                </a:solidFill>
                <a:latin typeface="宋体" panose="02010600030101010101" pitchFamily="2" charset="-122"/>
                <a:ea typeface="宋体" panose="02010600030101010101" pitchFamily="2" charset="-122"/>
              </a:rPr>
              <a:t>职业教育中、高、本各层次之间，同类专业之间纵向贯通、横向融通</a:t>
            </a:r>
            <a:r>
              <a:rPr lang="zh-CN" altLang="en-US" sz="2800" dirty="0" smtClean="0">
                <a:solidFill>
                  <a:srgbClr val="000000"/>
                </a:solidFill>
                <a:latin typeface="宋体" panose="02010600030101010101" pitchFamily="2" charset="-122"/>
                <a:ea typeface="宋体" panose="02010600030101010101" pitchFamily="2" charset="-122"/>
              </a:rPr>
              <a:t>。科学确定不同层次专业的培养目标定位，有机衔接，层层递进。</a:t>
            </a:r>
            <a:endParaRPr lang="zh-CN" sz="2800" dirty="0">
              <a:solidFill>
                <a:srgbClr val="000000"/>
              </a:solidFill>
              <a:latin typeface="宋体" panose="02010600030101010101" pitchFamily="2" charset="-122"/>
              <a:ea typeface="宋体" panose="02010600030101010101" pitchFamily="2" charset="-122"/>
            </a:endParaRPr>
          </a:p>
        </p:txBody>
      </p:sp>
      <p:sp>
        <p:nvSpPr>
          <p:cNvPr id="8" name="TextBox 7"/>
          <p:cNvSpPr txBox="1"/>
          <p:nvPr/>
        </p:nvSpPr>
        <p:spPr>
          <a:xfrm>
            <a:off x="1919536" y="4293096"/>
            <a:ext cx="5904656" cy="1814830"/>
          </a:xfrm>
          <a:prstGeom prst="rect">
            <a:avLst/>
          </a:prstGeom>
          <a:noFill/>
        </p:spPr>
        <p:txBody>
          <a:bodyPr wrap="square" rtlCol="0">
            <a:spAutoFit/>
          </a:bodyPr>
          <a:lstStyle/>
          <a:p>
            <a:r>
              <a:rPr lang="zh-CN" altLang="en-US" sz="2800" dirty="0" smtClean="0">
                <a:latin typeface="隶书" panose="02010509060101010101" pitchFamily="49" charset="-122"/>
                <a:ea typeface="隶书" panose="02010509060101010101" pitchFamily="49" charset="-122"/>
              </a:rPr>
              <a:t>例，</a:t>
            </a:r>
            <a:endParaRPr lang="en-US" altLang="zh-CN" sz="2800" dirty="0" smtClean="0">
              <a:latin typeface="隶书" panose="02010509060101010101" pitchFamily="49" charset="-122"/>
              <a:ea typeface="隶书" panose="02010509060101010101" pitchFamily="49" charset="-122"/>
            </a:endParaRPr>
          </a:p>
          <a:p>
            <a:r>
              <a:rPr lang="zh-CN" altLang="en-US" sz="2800" dirty="0" smtClean="0">
                <a:latin typeface="隶书" panose="02010509060101010101" pitchFamily="49" charset="-122"/>
                <a:ea typeface="隶书" panose="02010509060101010101" pitchFamily="49" charset="-122"/>
              </a:rPr>
              <a:t>中职：种子生产技术</a:t>
            </a:r>
            <a:endParaRPr lang="en-US" altLang="zh-CN" sz="2800" dirty="0" smtClean="0">
              <a:latin typeface="隶书" panose="02010509060101010101" pitchFamily="49" charset="-122"/>
              <a:ea typeface="隶书" panose="02010509060101010101" pitchFamily="49" charset="-122"/>
            </a:endParaRPr>
          </a:p>
          <a:p>
            <a:r>
              <a:rPr lang="zh-CN" altLang="en-US" sz="2800" dirty="0" smtClean="0">
                <a:latin typeface="隶书" panose="02010509060101010101" pitchFamily="49" charset="-122"/>
                <a:ea typeface="隶书" panose="02010509060101010101" pitchFamily="49" charset="-122"/>
              </a:rPr>
              <a:t>高职：种子生产与经营管理</a:t>
            </a:r>
            <a:endParaRPr lang="en-US" altLang="zh-CN" sz="2800" dirty="0" smtClean="0">
              <a:latin typeface="隶书" panose="02010509060101010101" pitchFamily="49" charset="-122"/>
              <a:ea typeface="隶书" panose="02010509060101010101" pitchFamily="49" charset="-122"/>
            </a:endParaRPr>
          </a:p>
          <a:p>
            <a:r>
              <a:rPr lang="zh-CN" altLang="en-US" sz="2800" dirty="0" smtClean="0">
                <a:latin typeface="隶书" panose="02010509060101010101" pitchFamily="49" charset="-122"/>
                <a:ea typeface="隶书" panose="02010509060101010101" pitchFamily="49" charset="-122"/>
              </a:rPr>
              <a:t>职本：现代种业技术</a:t>
            </a:r>
            <a:endParaRPr lang="zh-CN" altLang="en-US" sz="2800" dirty="0">
              <a:latin typeface="隶书" panose="02010509060101010101" pitchFamily="49" charset="-122"/>
              <a:ea typeface="隶书" panose="02010509060101010101" pitchFamily="49" charset="-122"/>
            </a:endParaRPr>
          </a:p>
        </p:txBody>
      </p:sp>
      <p:sp>
        <p:nvSpPr>
          <p:cNvPr id="9" name="TextBox 8"/>
          <p:cNvSpPr txBox="1"/>
          <p:nvPr/>
        </p:nvSpPr>
        <p:spPr>
          <a:xfrm>
            <a:off x="6456040" y="4725144"/>
            <a:ext cx="4211960" cy="1383665"/>
          </a:xfrm>
          <a:prstGeom prst="rect">
            <a:avLst/>
          </a:prstGeom>
          <a:noFill/>
        </p:spPr>
        <p:txBody>
          <a:bodyPr wrap="square" rtlCol="0">
            <a:spAutoFit/>
          </a:bodyPr>
          <a:lstStyle/>
          <a:p>
            <a:r>
              <a:rPr lang="zh-CN" altLang="en-US" sz="2800" dirty="0" smtClean="0">
                <a:latin typeface="隶书" panose="02010509060101010101" pitchFamily="49" charset="-122"/>
                <a:ea typeface="隶书" panose="02010509060101010101" pitchFamily="49" charset="-122"/>
              </a:rPr>
              <a:t>中职：淡水养殖</a:t>
            </a:r>
            <a:endParaRPr lang="en-US" altLang="zh-CN" sz="2800" dirty="0" smtClean="0">
              <a:latin typeface="隶书" panose="02010509060101010101" pitchFamily="49" charset="-122"/>
              <a:ea typeface="隶书" panose="02010509060101010101" pitchFamily="49" charset="-122"/>
            </a:endParaRPr>
          </a:p>
          <a:p>
            <a:r>
              <a:rPr lang="zh-CN" altLang="en-US" sz="2800" dirty="0" smtClean="0">
                <a:latin typeface="隶书" panose="02010509060101010101" pitchFamily="49" charset="-122"/>
                <a:ea typeface="隶书" panose="02010509060101010101" pitchFamily="49" charset="-122"/>
              </a:rPr>
              <a:t>高职：水产养殖技术</a:t>
            </a:r>
            <a:endParaRPr lang="en-US" altLang="zh-CN" sz="2800" dirty="0" smtClean="0">
              <a:latin typeface="隶书" panose="02010509060101010101" pitchFamily="49" charset="-122"/>
              <a:ea typeface="隶书" panose="02010509060101010101" pitchFamily="49" charset="-122"/>
            </a:endParaRPr>
          </a:p>
          <a:p>
            <a:r>
              <a:rPr lang="zh-CN" altLang="en-US" sz="2800" dirty="0" smtClean="0">
                <a:latin typeface="隶书" panose="02010509060101010101" pitchFamily="49" charset="-122"/>
                <a:ea typeface="隶书" panose="02010509060101010101" pitchFamily="49" charset="-122"/>
              </a:rPr>
              <a:t>职本：现代水产养殖技术</a:t>
            </a:r>
            <a:endParaRPr lang="zh-CN" altLang="en-US" sz="2800" dirty="0">
              <a:latin typeface="隶书" panose="02010509060101010101" pitchFamily="49" charset="-122"/>
              <a:ea typeface="隶书" panose="02010509060101010101" pitchFamily="49" charset="-122"/>
            </a:endParaRP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59560" y="-171157"/>
            <a:ext cx="9144000" cy="910828"/>
          </a:xfrm>
          <a:prstGeom prst="rect">
            <a:avLst/>
          </a:prstGeom>
          <a:noFill/>
          <a:ln w="9525">
            <a:noFill/>
            <a:miter lim="800000"/>
          </a:ln>
        </p:spPr>
        <p:txBody>
          <a:bodyPr anchor="ctr"/>
          <a:lstStyle/>
          <a:p>
            <a:pPr algn="ctr"/>
            <a:endParaRPr kumimoji="0" lang="zh-CN" sz="3200" b="1" dirty="0" smtClean="0">
              <a:solidFill>
                <a:srgbClr val="EAEAEA"/>
              </a:solidFill>
              <a:latin typeface="隶书" panose="02010509060101010101" pitchFamily="49" charset="-122"/>
              <a:ea typeface="隶书" panose="02010509060101010101" pitchFamily="49" charset="-122"/>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
        <p:nvSpPr>
          <p:cNvPr id="54" name="Rectangle 3"/>
          <p:cNvSpPr>
            <a:spLocks noChangeArrowheads="1"/>
          </p:cNvSpPr>
          <p:nvPr/>
        </p:nvSpPr>
        <p:spPr bwMode="auto">
          <a:xfrm>
            <a:off x="1847850" y="706120"/>
            <a:ext cx="8657590" cy="3921760"/>
          </a:xfrm>
          <a:prstGeom prst="rect">
            <a:avLst/>
          </a:prstGeom>
          <a:noFill/>
          <a:ln w="12700" cap="sq">
            <a:noFill/>
            <a:miter lim="800000"/>
            <a:headEnd type="none" w="sm" len="sm"/>
            <a:tailEnd type="none" w="sm" len="sm"/>
          </a:ln>
        </p:spPr>
        <p:txBody>
          <a:bodyPr/>
          <a:lstStyle/>
          <a:p>
            <a:pPr marL="609600" lvl="1" indent="-609600" eaLnBrk="0" latinLnBrk="0" hangingPunct="0">
              <a:lnSpc>
                <a:spcPct val="120000"/>
              </a:lnSpc>
              <a:spcBef>
                <a:spcPts val="1200"/>
              </a:spcBef>
              <a:buClr>
                <a:srgbClr val="FFFFFF"/>
              </a:buClr>
              <a:buSzPct val="80000"/>
            </a:pPr>
            <a:r>
              <a:rPr lang="en-US" altLang="zh-CN" sz="3600" dirty="0" smtClean="0">
                <a:solidFill>
                  <a:srgbClr val="FFFFFF"/>
                </a:solidFill>
                <a:latin typeface="隶书" panose="02010509060101010101" pitchFamily="49" charset="-122"/>
                <a:ea typeface="隶书" panose="02010509060101010101" pitchFamily="49" charset="-122"/>
                <a:sym typeface="+mn-ea"/>
              </a:rPr>
              <a:t>3.</a:t>
            </a:r>
            <a:r>
              <a:rPr lang="zh-CN" altLang="en-US" sz="3600" dirty="0" smtClean="0">
                <a:solidFill>
                  <a:srgbClr val="FFFFFF"/>
                </a:solidFill>
                <a:latin typeface="隶书" panose="02010509060101010101" pitchFamily="49" charset="-122"/>
                <a:ea typeface="隶书" panose="02010509060101010101" pitchFamily="49" charset="-122"/>
                <a:sym typeface="+mn-ea"/>
              </a:rPr>
              <a:t>规范</a:t>
            </a:r>
            <a:r>
              <a:rPr lang="zh-CN" altLang="en-US" sz="3600" dirty="0" smtClean="0">
                <a:solidFill>
                  <a:srgbClr val="FFFFFF"/>
                </a:solidFill>
                <a:latin typeface="隶书" panose="02010509060101010101" pitchFamily="49" charset="-122"/>
                <a:ea typeface="隶书" panose="02010509060101010101" pitchFamily="49" charset="-122"/>
                <a:sym typeface="+mn-ea"/>
              </a:rPr>
              <a:t>专业</a:t>
            </a:r>
            <a:r>
              <a:rPr lang="zh-CN" altLang="en-US" sz="3600" dirty="0" smtClean="0">
                <a:solidFill>
                  <a:srgbClr val="FFFFFF"/>
                </a:solidFill>
                <a:latin typeface="隶书" panose="02010509060101010101" pitchFamily="49" charset="-122"/>
                <a:ea typeface="隶书" panose="02010509060101010101" pitchFamily="49" charset="-122"/>
                <a:sym typeface="+mn-ea"/>
              </a:rPr>
              <a:t>名称和专业归类</a:t>
            </a:r>
            <a:endParaRPr lang="en-US" altLang="zh-CN" sz="36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0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solidFill>
                  <a:srgbClr val="FFC000"/>
                </a:solidFill>
                <a:latin typeface="隶书" panose="02010509060101010101" pitchFamily="49" charset="-122"/>
                <a:ea typeface="隶书" panose="02010509060101010101" pitchFamily="49" charset="-122"/>
                <a:sym typeface="+mn-ea"/>
              </a:rPr>
              <a:t>专业名称</a:t>
            </a:r>
            <a:r>
              <a:rPr lang="zh-CN" altLang="en-US" sz="2800" dirty="0" smtClean="0">
                <a:latin typeface="隶书" panose="02010509060101010101" pitchFamily="49" charset="-122"/>
                <a:ea typeface="隶书" panose="02010509060101010101" pitchFamily="49" charset="-122"/>
                <a:sym typeface="+mn-ea"/>
              </a:rPr>
              <a:t>体现</a:t>
            </a:r>
            <a:r>
              <a:rPr lang="zh-CN" altLang="en-US" sz="2800" dirty="0" smtClean="0">
                <a:latin typeface="隶书" panose="02010509060101010101" pitchFamily="49" charset="-122"/>
                <a:ea typeface="隶书" panose="02010509060101010101" pitchFamily="49" charset="-122"/>
                <a:sym typeface="+mn-ea"/>
              </a:rPr>
              <a:t>职业教育属性、反映专业内涵、区分专业层次、表达清晰</a:t>
            </a:r>
            <a:r>
              <a:rPr lang="zh-CN" altLang="en-US" sz="2800" dirty="0" smtClean="0">
                <a:latin typeface="隶书" panose="02010509060101010101" pitchFamily="49" charset="-122"/>
                <a:ea typeface="隶书" panose="02010509060101010101" pitchFamily="49" charset="-122"/>
                <a:sym typeface="+mn-ea"/>
              </a:rPr>
              <a:t>直白。</a:t>
            </a:r>
            <a:r>
              <a:rPr lang="zh-CN" altLang="en-US" sz="2800" dirty="0" smtClean="0">
                <a:latin typeface="隶书" panose="02010509060101010101" pitchFamily="49" charset="-122"/>
                <a:ea typeface="隶书" panose="02010509060101010101" pitchFamily="49" charset="-122"/>
                <a:sym typeface="+mn-ea"/>
              </a:rPr>
              <a:t>一般10个字以内，不使用英文字母、阿拉伯数字等特殊符号。</a:t>
            </a:r>
            <a:endParaRPr lang="zh-CN" altLang="en-US"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0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solidFill>
                  <a:srgbClr val="FFC000"/>
                </a:solidFill>
                <a:latin typeface="隶书" panose="02010509060101010101" pitchFamily="49" charset="-122"/>
                <a:ea typeface="隶书" panose="02010509060101010101" pitchFamily="49" charset="-122"/>
                <a:sym typeface="+mn-ea"/>
              </a:rPr>
              <a:t>中职专业名称</a:t>
            </a:r>
            <a:r>
              <a:rPr lang="zh-CN" altLang="en-US" sz="2800" dirty="0" smtClean="0">
                <a:latin typeface="隶书" panose="02010509060101010101" pitchFamily="49" charset="-122"/>
                <a:ea typeface="隶书" panose="02010509060101010101" pitchFamily="49" charset="-122"/>
                <a:sym typeface="+mn-ea"/>
              </a:rPr>
              <a:t>一般直接反映职业岗位工作任务。</a:t>
            </a:r>
            <a:r>
              <a:rPr lang="en-US" altLang="zh-CN" sz="2800" dirty="0">
                <a:latin typeface="隶书" panose="02010509060101010101" pitchFamily="49" charset="-122"/>
                <a:ea typeface="隶书" panose="02010509060101010101" pitchFamily="49" charset="-122"/>
                <a:sym typeface="+mn-ea"/>
              </a:rPr>
              <a:t>XX</a:t>
            </a:r>
            <a:r>
              <a:rPr lang="zh-CN" altLang="en-US" sz="2800" dirty="0">
                <a:latin typeface="隶书" panose="02010509060101010101" pitchFamily="49" charset="-122"/>
                <a:ea typeface="隶书" panose="02010509060101010101" pitchFamily="49" charset="-122"/>
                <a:sym typeface="+mn-ea"/>
              </a:rPr>
              <a:t>运行与维护、</a:t>
            </a:r>
            <a:r>
              <a:rPr lang="en-US" altLang="zh-CN" sz="2800" dirty="0">
                <a:latin typeface="隶书" panose="02010509060101010101" pitchFamily="49" charset="-122"/>
                <a:ea typeface="隶书" panose="02010509060101010101" pitchFamily="49" charset="-122"/>
                <a:sym typeface="+mn-ea"/>
              </a:rPr>
              <a:t>XX</a:t>
            </a:r>
            <a:r>
              <a:rPr lang="zh-CN" altLang="en-US" sz="2800" dirty="0">
                <a:latin typeface="隶书" panose="02010509060101010101" pitchFamily="49" charset="-122"/>
                <a:ea typeface="隶书" panose="02010509060101010101" pitchFamily="49" charset="-122"/>
                <a:sym typeface="+mn-ea"/>
              </a:rPr>
              <a:t>技术应用、</a:t>
            </a:r>
            <a:r>
              <a:rPr lang="en-US" altLang="zh-CN" sz="2800" dirty="0">
                <a:latin typeface="隶书" panose="02010509060101010101" pitchFamily="49" charset="-122"/>
                <a:ea typeface="隶书" panose="02010509060101010101" pitchFamily="49" charset="-122"/>
                <a:sym typeface="+mn-ea"/>
              </a:rPr>
              <a:t>XX</a:t>
            </a:r>
            <a:r>
              <a:rPr lang="zh-CN" altLang="en-US" sz="2800" dirty="0" smtClean="0">
                <a:latin typeface="隶书" panose="02010509060101010101" pitchFamily="49" charset="-122"/>
                <a:ea typeface="隶书" panose="02010509060101010101" pitchFamily="49" charset="-122"/>
                <a:sym typeface="+mn-ea"/>
              </a:rPr>
              <a:t>工艺。如：中草药栽培、农产品贮藏与加工、茶艺与茶叶营销</a:t>
            </a:r>
            <a:endParaRPr lang="zh-CN" altLang="en-US"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0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solidFill>
                  <a:srgbClr val="FFC000"/>
                </a:solidFill>
                <a:latin typeface="隶书" panose="02010509060101010101" pitchFamily="49" charset="-122"/>
                <a:ea typeface="隶书" panose="02010509060101010101" pitchFamily="49" charset="-122"/>
                <a:sym typeface="+mn-ea"/>
              </a:rPr>
              <a:t>高职专业名称</a:t>
            </a:r>
            <a:r>
              <a:rPr lang="zh-CN" altLang="en-US" sz="2800" dirty="0" smtClean="0">
                <a:latin typeface="隶书" panose="02010509060101010101" pitchFamily="49" charset="-122"/>
                <a:ea typeface="隶书" panose="02010509060101010101" pitchFamily="49" charset="-122"/>
                <a:sym typeface="+mn-ea"/>
              </a:rPr>
              <a:t>一般采用XX技术、</a:t>
            </a:r>
            <a:r>
              <a:rPr lang="en-US" altLang="zh-CN" sz="2800" dirty="0" smtClean="0">
                <a:latin typeface="隶书" panose="02010509060101010101" pitchFamily="49" charset="-122"/>
                <a:ea typeface="隶书" panose="02010509060101010101" pitchFamily="49" charset="-122"/>
                <a:sym typeface="+mn-ea"/>
              </a:rPr>
              <a:t>XX</a:t>
            </a:r>
            <a:r>
              <a:rPr lang="zh-CN" altLang="en-US" sz="2800" dirty="0">
                <a:latin typeface="隶书" panose="02010509060101010101" pitchFamily="49" charset="-122"/>
                <a:ea typeface="隶书" panose="02010509060101010101" pitchFamily="49" charset="-122"/>
                <a:sym typeface="+mn-ea"/>
              </a:rPr>
              <a:t>应用</a:t>
            </a:r>
            <a:r>
              <a:rPr lang="zh-CN" altLang="en-US" sz="2800" dirty="0" smtClean="0">
                <a:latin typeface="隶书" panose="02010509060101010101" pitchFamily="49" charset="-122"/>
                <a:ea typeface="隶书" panose="02010509060101010101" pitchFamily="49" charset="-122"/>
                <a:sym typeface="+mn-ea"/>
              </a:rPr>
              <a:t>技术、XX服务与管理。</a:t>
            </a:r>
            <a:endParaRPr lang="zh-CN" altLang="en-US"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0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solidFill>
                  <a:srgbClr val="FFC000"/>
                </a:solidFill>
                <a:latin typeface="隶书" panose="02010509060101010101" pitchFamily="49" charset="-122"/>
                <a:ea typeface="隶书" panose="02010509060101010101" pitchFamily="49" charset="-122"/>
                <a:sym typeface="+mn-ea"/>
              </a:rPr>
              <a:t>职本专业名称</a:t>
            </a:r>
            <a:r>
              <a:rPr lang="zh-CN" altLang="en-US" sz="2800" dirty="0" smtClean="0">
                <a:latin typeface="隶书" panose="02010509060101010101" pitchFamily="49" charset="-122"/>
                <a:ea typeface="隶书" panose="02010509060101010101" pitchFamily="49" charset="-122"/>
                <a:sym typeface="+mn-ea"/>
              </a:rPr>
              <a:t>一般采用</a:t>
            </a:r>
            <a:r>
              <a:rPr lang="en-US" altLang="zh-CN" sz="2800" dirty="0" smtClean="0">
                <a:latin typeface="隶书" panose="02010509060101010101" pitchFamily="49" charset="-122"/>
                <a:ea typeface="隶书" panose="02010509060101010101" pitchFamily="49" charset="-122"/>
                <a:sym typeface="+mn-ea"/>
              </a:rPr>
              <a:t>XX</a:t>
            </a:r>
            <a:r>
              <a:rPr lang="zh-CN" altLang="en-US" sz="2800" dirty="0" smtClean="0">
                <a:latin typeface="隶书" panose="02010509060101010101" pitchFamily="49" charset="-122"/>
                <a:ea typeface="隶书" panose="02010509060101010101" pitchFamily="49" charset="-122"/>
                <a:sym typeface="+mn-ea"/>
              </a:rPr>
              <a:t>技术、XX工程技术、</a:t>
            </a:r>
            <a:r>
              <a:rPr lang="en-US" altLang="zh-CN" sz="2800" dirty="0" smtClean="0">
                <a:latin typeface="隶书" panose="02010509060101010101" pitchFamily="49" charset="-122"/>
                <a:ea typeface="隶书" panose="02010509060101010101" pitchFamily="49" charset="-122"/>
                <a:sym typeface="+mn-ea"/>
              </a:rPr>
              <a:t>XX</a:t>
            </a:r>
            <a:r>
              <a:rPr lang="zh-CN" altLang="en-US" sz="2800" dirty="0" smtClean="0">
                <a:latin typeface="隶书" panose="02010509060101010101" pitchFamily="49" charset="-122"/>
                <a:ea typeface="隶书" panose="02010509060101010101" pitchFamily="49" charset="-122"/>
                <a:sym typeface="+mn-ea"/>
              </a:rPr>
              <a:t>工程、XX管理。</a:t>
            </a:r>
            <a:endParaRPr lang="zh-CN" altLang="en-US" sz="2800" dirty="0" smtClean="0">
              <a:latin typeface="隶书" panose="02010509060101010101" pitchFamily="49" charset="-122"/>
              <a:ea typeface="隶书" panose="02010509060101010101" pitchFamily="49" charset="-122"/>
              <a:sym typeface="+mn-ea"/>
            </a:endParaRPr>
          </a:p>
        </p:txBody>
      </p:sp>
      <p:sp>
        <p:nvSpPr>
          <p:cNvPr id="6"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（二）</a:t>
            </a:r>
            <a:r>
              <a:rPr kumimoji="0" lang="en-US" altLang="zh-CN" sz="3200" b="1" dirty="0" smtClean="0">
                <a:solidFill>
                  <a:srgbClr val="EAEAEA"/>
                </a:solidFill>
                <a:latin typeface="隶书" panose="02010509060101010101" pitchFamily="49" charset="-122"/>
                <a:ea typeface="隶书" panose="02010509060101010101" pitchFamily="49" charset="-122"/>
              </a:rPr>
              <a:t> </a:t>
            </a:r>
            <a:r>
              <a:rPr kumimoji="0" lang="zh-CN" altLang="en-US" sz="3200" b="1" dirty="0" smtClean="0">
                <a:solidFill>
                  <a:srgbClr val="EAEAEA"/>
                </a:solidFill>
                <a:latin typeface="隶书" panose="02010509060101010101" pitchFamily="49" charset="-122"/>
                <a:ea typeface="隶书" panose="02010509060101010101" pitchFamily="49" charset="-122"/>
              </a:rPr>
              <a:t>新目录主要特点</a:t>
            </a:r>
            <a:endParaRPr kumimoji="0" lang="zh-CN" altLang="en-US" sz="3200" b="1" dirty="0" smtClean="0">
              <a:solidFill>
                <a:srgbClr val="EAEAEA"/>
              </a:solidFill>
              <a:latin typeface="隶书" panose="02010509060101010101" pitchFamily="49" charset="-122"/>
              <a:ea typeface="隶书" panose="02010509060101010101" pitchFamily="49" charset="-122"/>
            </a:endParaRP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59560" y="-171157"/>
            <a:ext cx="9144000" cy="910828"/>
          </a:xfrm>
          <a:prstGeom prst="rect">
            <a:avLst/>
          </a:prstGeom>
          <a:noFill/>
          <a:ln w="9525">
            <a:noFill/>
            <a:miter lim="800000"/>
          </a:ln>
        </p:spPr>
        <p:txBody>
          <a:bodyPr anchor="ctr"/>
          <a:lstStyle/>
          <a:p>
            <a:pPr algn="ctr"/>
            <a:endParaRPr kumimoji="0" lang="zh-CN" sz="3200" b="1" dirty="0" smtClean="0">
              <a:solidFill>
                <a:srgbClr val="EAEAEA"/>
              </a:solidFill>
              <a:latin typeface="隶书" panose="02010509060101010101" pitchFamily="49" charset="-122"/>
              <a:ea typeface="隶书" panose="02010509060101010101" pitchFamily="49" charset="-122"/>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
        <p:nvSpPr>
          <p:cNvPr id="54" name="Rectangle 3"/>
          <p:cNvSpPr>
            <a:spLocks noChangeArrowheads="1"/>
          </p:cNvSpPr>
          <p:nvPr/>
        </p:nvSpPr>
        <p:spPr bwMode="auto">
          <a:xfrm>
            <a:off x="1847850" y="706120"/>
            <a:ext cx="8657590" cy="5335270"/>
          </a:xfrm>
          <a:prstGeom prst="rect">
            <a:avLst/>
          </a:prstGeom>
          <a:noFill/>
          <a:ln w="12700" cap="sq">
            <a:noFill/>
            <a:miter lim="800000"/>
            <a:headEnd type="none" w="sm" len="sm"/>
            <a:tailEnd type="none" w="sm" len="sm"/>
          </a:ln>
        </p:spPr>
        <p:txBody>
          <a:bodyPr/>
          <a:lstStyle/>
          <a:p>
            <a:pPr marL="609600" lvl="1" indent="-609600" eaLnBrk="0" latinLnBrk="0" hangingPunct="0">
              <a:lnSpc>
                <a:spcPct val="120000"/>
              </a:lnSpc>
              <a:spcBef>
                <a:spcPts val="1200"/>
              </a:spcBef>
              <a:buClr>
                <a:srgbClr val="FFFFFF"/>
              </a:buClr>
              <a:buSzPct val="80000"/>
            </a:pPr>
            <a:r>
              <a:rPr lang="zh-CN" altLang="en-US" sz="2800" dirty="0" smtClean="0">
                <a:solidFill>
                  <a:srgbClr val="FFFFFF"/>
                </a:solidFill>
                <a:latin typeface="隶书" panose="02010509060101010101" pitchFamily="49" charset="-122"/>
                <a:ea typeface="隶书" panose="02010509060101010101" pitchFamily="49" charset="-122"/>
                <a:sym typeface="+mn-ea"/>
              </a:rPr>
              <a:t>合理安排专业归类</a:t>
            </a:r>
            <a:endParaRPr lang="zh-CN" altLang="en-US" sz="2800" dirty="0" smtClean="0">
              <a:solidFill>
                <a:srgbClr val="FFFFFF"/>
              </a:solidFill>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对照产业链、职业、岗位群</a:t>
            </a:r>
            <a:r>
              <a:rPr lang="en-US" altLang="zh-CN" sz="2800" dirty="0" smtClean="0">
                <a:latin typeface="隶书" panose="02010509060101010101" pitchFamily="49" charset="-122"/>
                <a:ea typeface="隶书" panose="02010509060101010101" pitchFamily="49" charset="-122"/>
                <a:sym typeface="+mn-ea"/>
              </a:rPr>
              <a:t>/</a:t>
            </a:r>
            <a:r>
              <a:rPr lang="zh-CN" altLang="en-US" sz="2800" dirty="0" smtClean="0">
                <a:latin typeface="隶书" panose="02010509060101010101" pitchFamily="49" charset="-122"/>
                <a:ea typeface="隶书" panose="02010509060101010101" pitchFamily="49" charset="-122"/>
                <a:sym typeface="+mn-ea"/>
              </a:rPr>
              <a:t>技术领域</a:t>
            </a:r>
            <a:r>
              <a:rPr lang="zh-CN" altLang="en-US" sz="2800" dirty="0" smtClean="0">
                <a:latin typeface="隶书" panose="02010509060101010101" pitchFamily="49" charset="-122"/>
                <a:ea typeface="隶书" panose="02010509060101010101" pitchFamily="49" charset="-122"/>
                <a:sym typeface="+mn-ea"/>
              </a:rPr>
              <a:t>，安排</a:t>
            </a:r>
            <a:r>
              <a:rPr lang="zh-CN" altLang="en-US" sz="2800" dirty="0" smtClean="0">
                <a:latin typeface="隶书" panose="02010509060101010101" pitchFamily="49" charset="-122"/>
                <a:ea typeface="隶书" panose="02010509060101010101" pitchFamily="49" charset="-122"/>
                <a:sym typeface="+mn-ea"/>
              </a:rPr>
              <a:t>专业</a:t>
            </a:r>
            <a:r>
              <a:rPr lang="zh-CN" altLang="en-US" sz="2800" dirty="0" smtClean="0">
                <a:latin typeface="隶书" panose="02010509060101010101" pitchFamily="49" charset="-122"/>
                <a:ea typeface="隶书" panose="02010509060101010101" pitchFamily="49" charset="-122"/>
                <a:sym typeface="+mn-ea"/>
              </a:rPr>
              <a:t>归类。</a:t>
            </a:r>
            <a:r>
              <a:rPr lang="zh-CN" altLang="en-US" sz="2800" dirty="0" smtClean="0">
                <a:latin typeface="隶书" panose="02010509060101010101" pitchFamily="49" charset="-122"/>
                <a:ea typeface="隶书" panose="02010509060101010101" pitchFamily="49" charset="-122"/>
                <a:sym typeface="+mn-ea"/>
              </a:rPr>
              <a:t>专业类别归属主要依据职业分类、职业面向、培养目标、专业核心课程等确定，不以行业管理职能部门、行指委职责等为划分依据（但管理职责不变</a:t>
            </a:r>
            <a:r>
              <a:rPr lang="zh-CN" altLang="en-US" sz="2800" dirty="0" smtClean="0">
                <a:latin typeface="隶书" panose="02010509060101010101" pitchFamily="49" charset="-122"/>
                <a:ea typeface="隶书" panose="02010509060101010101" pitchFamily="49" charset="-122"/>
                <a:sym typeface="+mn-ea"/>
              </a:rPr>
              <a:t>）</a:t>
            </a:r>
            <a:endParaRPr lang="zh-CN" altLang="en-US"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具体确定专业类归属是根据专业的主要教学内容和专业落脚点归类的，</a:t>
            </a:r>
            <a:r>
              <a:rPr lang="zh-CN" altLang="en-US" sz="2800" dirty="0" smtClean="0">
                <a:solidFill>
                  <a:srgbClr val="FFC000"/>
                </a:solidFill>
                <a:latin typeface="隶书" panose="02010509060101010101" pitchFamily="49" charset="-122"/>
                <a:ea typeface="隶书" panose="02010509060101010101" pitchFamily="49" charset="-122"/>
                <a:sym typeface="+mn-ea"/>
              </a:rPr>
              <a:t>即专业基础课和专业核心课程中，哪类课程占比最高，专业就归属到哪一专业类别</a:t>
            </a:r>
            <a:endParaRPr lang="zh-CN" altLang="en-US" sz="2800" dirty="0" smtClean="0">
              <a:solidFill>
                <a:srgbClr val="FFC000"/>
              </a:solidFill>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endParaRPr lang="zh-CN" altLang="en-US" sz="2800" dirty="0" smtClean="0">
              <a:latin typeface="隶书" panose="02010509060101010101" pitchFamily="49" charset="-122"/>
              <a:ea typeface="隶书" panose="02010509060101010101" pitchFamily="49" charset="-122"/>
              <a:sym typeface="+mn-ea"/>
            </a:endParaRPr>
          </a:p>
        </p:txBody>
      </p:sp>
      <p:sp>
        <p:nvSpPr>
          <p:cNvPr id="6"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（二）</a:t>
            </a:r>
            <a:r>
              <a:rPr kumimoji="0" lang="en-US" altLang="zh-CN" sz="3200" b="1" dirty="0" smtClean="0">
                <a:solidFill>
                  <a:srgbClr val="EAEAEA"/>
                </a:solidFill>
                <a:latin typeface="隶书" panose="02010509060101010101" pitchFamily="49" charset="-122"/>
                <a:ea typeface="隶书" panose="02010509060101010101" pitchFamily="49" charset="-122"/>
              </a:rPr>
              <a:t> </a:t>
            </a:r>
            <a:r>
              <a:rPr kumimoji="0" lang="zh-CN" altLang="en-US" sz="3200" b="1" dirty="0" smtClean="0">
                <a:solidFill>
                  <a:srgbClr val="EAEAEA"/>
                </a:solidFill>
                <a:latin typeface="隶书" panose="02010509060101010101" pitchFamily="49" charset="-122"/>
                <a:ea typeface="隶书" panose="02010509060101010101" pitchFamily="49" charset="-122"/>
              </a:rPr>
              <a:t>新目录主要特点</a:t>
            </a:r>
            <a:endParaRPr kumimoji="0" lang="zh-CN" altLang="en-US" sz="3200" b="1" dirty="0" smtClean="0">
              <a:solidFill>
                <a:srgbClr val="EAEAEA"/>
              </a:solidFill>
              <a:latin typeface="隶书" panose="02010509060101010101" pitchFamily="49" charset="-122"/>
              <a:ea typeface="隶书" panose="02010509060101010101" pitchFamily="49" charset="-122"/>
            </a:endParaRP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（二）</a:t>
            </a:r>
            <a:r>
              <a:rPr kumimoji="0" lang="en-US" altLang="zh-CN" sz="3200" b="1" dirty="0" smtClean="0">
                <a:solidFill>
                  <a:srgbClr val="EAEAEA"/>
                </a:solidFill>
                <a:latin typeface="隶书" panose="02010509060101010101" pitchFamily="49" charset="-122"/>
                <a:ea typeface="隶书" panose="02010509060101010101" pitchFamily="49" charset="-122"/>
              </a:rPr>
              <a:t> </a:t>
            </a:r>
            <a:r>
              <a:rPr kumimoji="0" lang="zh-CN" altLang="en-US" sz="3200" b="1" dirty="0" smtClean="0">
                <a:solidFill>
                  <a:srgbClr val="EAEAEA"/>
                </a:solidFill>
                <a:latin typeface="隶书" panose="02010509060101010101" pitchFamily="49" charset="-122"/>
                <a:ea typeface="隶书" panose="02010509060101010101" pitchFamily="49" charset="-122"/>
              </a:rPr>
              <a:t>新目录主要特点</a:t>
            </a:r>
            <a:endParaRPr kumimoji="0" lang="zh-CN" altLang="en-US" sz="3200" b="1" dirty="0" smtClean="0">
              <a:solidFill>
                <a:srgbClr val="EAEAEA"/>
              </a:solidFill>
              <a:latin typeface="隶书" panose="02010509060101010101" pitchFamily="49" charset="-122"/>
              <a:ea typeface="隶书" panose="02010509060101010101" pitchFamily="49" charset="-122"/>
            </a:endParaRPr>
          </a:p>
        </p:txBody>
      </p:sp>
      <p:sp>
        <p:nvSpPr>
          <p:cNvPr id="7" name="Rectangle 3"/>
          <p:cNvSpPr>
            <a:spLocks noChangeArrowheads="1"/>
          </p:cNvSpPr>
          <p:nvPr/>
        </p:nvSpPr>
        <p:spPr bwMode="auto">
          <a:xfrm>
            <a:off x="1812290" y="694690"/>
            <a:ext cx="8657590" cy="3921760"/>
          </a:xfrm>
          <a:prstGeom prst="rect">
            <a:avLst/>
          </a:prstGeom>
          <a:noFill/>
          <a:ln w="12700" cap="sq">
            <a:noFill/>
            <a:miter lim="800000"/>
            <a:headEnd type="none" w="sm" len="sm"/>
            <a:tailEnd type="none" w="sm" len="sm"/>
          </a:ln>
        </p:spPr>
        <p:txBody>
          <a:bodyPr/>
          <a:lstStyle/>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endParaRPr lang="zh-CN" altLang="en-US" sz="2800" dirty="0" smtClean="0">
              <a:latin typeface="隶书" panose="02010509060101010101" pitchFamily="49" charset="-122"/>
              <a:ea typeface="隶书" panose="02010509060101010101" pitchFamily="49" charset="-122"/>
              <a:sym typeface="+mn-ea"/>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30" name="文本框 29"/>
          <p:cNvSpPr txBox="1"/>
          <p:nvPr/>
        </p:nvSpPr>
        <p:spPr>
          <a:xfrm>
            <a:off x="1999615" y="838835"/>
            <a:ext cx="8005445" cy="521970"/>
          </a:xfrm>
          <a:prstGeom prst="rect">
            <a:avLst/>
          </a:prstGeom>
          <a:solidFill>
            <a:srgbClr val="C00000"/>
          </a:solidFill>
          <a:ln>
            <a:solidFill>
              <a:srgbClr val="F9FBFA"/>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800" b="1" dirty="0">
                <a:solidFill>
                  <a:srgbClr val="F9FBFA"/>
                </a:solidFill>
                <a:latin typeface="微软雅黑" panose="020B0503020204020204" charset="-122"/>
                <a:ea typeface="微软雅黑" panose="020B0503020204020204" charset="-122"/>
              </a:rPr>
              <a:t>4</a:t>
            </a:r>
            <a:r>
              <a:rPr lang="en-US" altLang="zh-CN" sz="2800" b="1" dirty="0" smtClean="0">
                <a:solidFill>
                  <a:srgbClr val="F9FBFA"/>
                </a:solidFill>
                <a:latin typeface="微软雅黑" panose="020B0503020204020204" charset="-122"/>
                <a:ea typeface="微软雅黑" panose="020B0503020204020204" charset="-122"/>
              </a:rPr>
              <a:t>.</a:t>
            </a:r>
            <a:r>
              <a:rPr lang="zh-CN" altLang="en-US" sz="2800" b="1" dirty="0" smtClean="0">
                <a:solidFill>
                  <a:srgbClr val="F9FBFA"/>
                </a:solidFill>
                <a:latin typeface="微软雅黑" panose="020B0503020204020204" charset="-122"/>
                <a:ea typeface="微软雅黑" panose="020B0503020204020204" charset="-122"/>
              </a:rPr>
              <a:t>推进职教供给侧结构改革，</a:t>
            </a:r>
            <a:r>
              <a:rPr lang="zh-CN" altLang="en-US" sz="2800" b="1" dirty="0">
                <a:solidFill>
                  <a:srgbClr val="F9FBFA"/>
                </a:solidFill>
                <a:latin typeface="微软雅黑" panose="020B0503020204020204" charset="-122"/>
                <a:ea typeface="微软雅黑" panose="020B0503020204020204" charset="-122"/>
              </a:rPr>
              <a:t>提升人才供给质量</a:t>
            </a:r>
            <a:endParaRPr lang="zh-CN" altLang="en-US" sz="2800" b="1" dirty="0">
              <a:solidFill>
                <a:srgbClr val="F9FBFA"/>
              </a:solidFill>
              <a:latin typeface="微软雅黑" panose="020B0503020204020204" charset="-122"/>
              <a:ea typeface="微软雅黑" panose="020B0503020204020204" charset="-122"/>
            </a:endParaRPr>
          </a:p>
        </p:txBody>
      </p:sp>
      <p:grpSp>
        <p:nvGrpSpPr>
          <p:cNvPr id="13" name="组合 12"/>
          <p:cNvGrpSpPr/>
          <p:nvPr/>
        </p:nvGrpSpPr>
        <p:grpSpPr>
          <a:xfrm>
            <a:off x="1775460" y="1556792"/>
            <a:ext cx="8890000" cy="5208905"/>
            <a:chOff x="396" y="2680"/>
            <a:chExt cx="14000" cy="8203"/>
          </a:xfrm>
        </p:grpSpPr>
        <p:sp>
          <p:nvSpPr>
            <p:cNvPr id="6146" name="Rectangle 22"/>
            <p:cNvSpPr>
              <a:spLocks noGrp="1" noChangeArrowheads="1"/>
            </p:cNvSpPr>
            <p:nvPr/>
          </p:nvSpPr>
          <p:spPr>
            <a:xfrm>
              <a:off x="11396" y="10163"/>
              <a:ext cx="3000" cy="72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
          <p:nvSpPr>
            <p:cNvPr id="34" name="圆角矩形 33"/>
            <p:cNvSpPr/>
            <p:nvPr/>
          </p:nvSpPr>
          <p:spPr>
            <a:xfrm>
              <a:off x="1358" y="2680"/>
              <a:ext cx="12745" cy="1247"/>
            </a:xfrm>
            <a:prstGeom prst="round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l"/>
              <a:r>
                <a:rPr lang="zh-CN" dirty="0">
                  <a:solidFill>
                    <a:srgbClr val="000000"/>
                  </a:solidFill>
                  <a:latin typeface="宋体" panose="02010600030101010101" pitchFamily="2" charset="-122"/>
                  <a:ea typeface="宋体" panose="02010600030101010101" pitchFamily="2" charset="-122"/>
                </a:rPr>
                <a:t>服务制造</a:t>
              </a:r>
              <a:r>
                <a:rPr lang="zh-CN" dirty="0" smtClean="0">
                  <a:solidFill>
                    <a:srgbClr val="000000"/>
                  </a:solidFill>
                  <a:latin typeface="宋体" panose="02010600030101010101" pitchFamily="2" charset="-122"/>
                  <a:ea typeface="宋体" panose="02010600030101010101" pitchFamily="2" charset="-122"/>
                </a:rPr>
                <a:t>强国</a:t>
              </a:r>
              <a:r>
                <a:rPr lang="zh-CN" altLang="en-US" dirty="0" smtClean="0">
                  <a:solidFill>
                    <a:srgbClr val="000000"/>
                  </a:solidFill>
                  <a:latin typeface="宋体" panose="02010600030101010101" pitchFamily="2" charset="-122"/>
                  <a:ea typeface="宋体" panose="02010600030101010101" pitchFamily="2" charset="-122"/>
                </a:rPr>
                <a:t>。如智能制造技术、航空发动机制造技术</a:t>
              </a:r>
              <a:endParaRPr lang="zh-CN" dirty="0">
                <a:solidFill>
                  <a:srgbClr val="000000"/>
                </a:solidFill>
                <a:latin typeface="宋体" panose="02010600030101010101" pitchFamily="2" charset="-122"/>
                <a:ea typeface="宋体" panose="02010600030101010101" pitchFamily="2" charset="-122"/>
              </a:endParaRPr>
            </a:p>
          </p:txBody>
        </p:sp>
        <p:sp>
          <p:nvSpPr>
            <p:cNvPr id="3" name="右箭头 2"/>
            <p:cNvSpPr/>
            <p:nvPr/>
          </p:nvSpPr>
          <p:spPr>
            <a:xfrm>
              <a:off x="396" y="3359"/>
              <a:ext cx="907" cy="567"/>
            </a:xfrm>
            <a:prstGeom prst="rightArrow">
              <a:avLst/>
            </a:prstGeom>
            <a:solidFill>
              <a:schemeClr val="accent4">
                <a:lumMod val="60000"/>
                <a:lumOff val="40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indent="0" algn="l" defTabSz="914400" rtl="0" eaLnBrk="1" fontAlgn="base" latinLnBrk="0" hangingPunct="1">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
          <p:nvSpPr>
            <p:cNvPr id="4" name="圆角矩形 3"/>
            <p:cNvSpPr/>
            <p:nvPr/>
          </p:nvSpPr>
          <p:spPr>
            <a:xfrm>
              <a:off x="1784" y="4041"/>
              <a:ext cx="12319" cy="1512"/>
            </a:xfrm>
            <a:prstGeom prst="round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r>
                <a:rPr lang="zh-CN" altLang="en-US" dirty="0">
                  <a:solidFill>
                    <a:srgbClr val="000000"/>
                  </a:solidFill>
                  <a:latin typeface="宋体" panose="02010600030101010101" pitchFamily="2" charset="-122"/>
                  <a:ea typeface="宋体" panose="02010600030101010101" pitchFamily="2" charset="-122"/>
                </a:rPr>
                <a:t>破解</a:t>
              </a:r>
              <a:r>
                <a:rPr lang="en-US" altLang="zh-CN" dirty="0">
                  <a:solidFill>
                    <a:srgbClr val="000000"/>
                  </a:solidFill>
                  <a:latin typeface="宋体" panose="02010600030101010101" pitchFamily="2" charset="-122"/>
                  <a:ea typeface="宋体" panose="02010600030101010101" pitchFamily="2" charset="-122"/>
                </a:rPr>
                <a:t>“</a:t>
              </a:r>
              <a:r>
                <a:rPr lang="zh-CN" altLang="en-US" dirty="0">
                  <a:solidFill>
                    <a:srgbClr val="000000"/>
                  </a:solidFill>
                  <a:latin typeface="宋体" panose="02010600030101010101" pitchFamily="2" charset="-122"/>
                  <a:ea typeface="宋体" panose="02010600030101010101" pitchFamily="2" charset="-122"/>
                </a:rPr>
                <a:t>卡脖子</a:t>
              </a:r>
              <a:r>
                <a:rPr lang="en-US" altLang="zh-CN" dirty="0">
                  <a:solidFill>
                    <a:srgbClr val="000000"/>
                  </a:solidFill>
                  <a:latin typeface="宋体" panose="02010600030101010101" pitchFamily="2" charset="-122"/>
                  <a:ea typeface="宋体" panose="02010600030101010101" pitchFamily="2" charset="-122"/>
                </a:rPr>
                <a:t>”</a:t>
              </a:r>
              <a:r>
                <a:rPr lang="zh-CN" altLang="en-US" dirty="0">
                  <a:solidFill>
                    <a:srgbClr val="000000"/>
                  </a:solidFill>
                  <a:latin typeface="宋体" panose="02010600030101010101" pitchFamily="2" charset="-122"/>
                  <a:ea typeface="宋体" panose="02010600030101010101" pitchFamily="2" charset="-122"/>
                </a:rPr>
                <a:t>关键技术</a:t>
              </a:r>
              <a:r>
                <a:rPr lang="zh-CN" altLang="en-US" dirty="0" smtClean="0">
                  <a:solidFill>
                    <a:srgbClr val="000000"/>
                  </a:solidFill>
                  <a:latin typeface="宋体" panose="02010600030101010101" pitchFamily="2" charset="-122"/>
                  <a:ea typeface="宋体" panose="02010600030101010101" pitchFamily="2" charset="-122"/>
                </a:rPr>
                <a:t>。如设置集成电路技术，新能源材料，生物信息技术</a:t>
              </a:r>
              <a:endParaRPr lang="zh-CN" altLang="en-US" dirty="0">
                <a:solidFill>
                  <a:srgbClr val="000000"/>
                </a:solidFill>
                <a:latin typeface="宋体" panose="02010600030101010101" pitchFamily="2" charset="-122"/>
                <a:ea typeface="宋体" panose="02010600030101010101" pitchFamily="2" charset="-122"/>
              </a:endParaRPr>
            </a:p>
          </p:txBody>
        </p:sp>
        <p:sp>
          <p:nvSpPr>
            <p:cNvPr id="5" name="右箭头 4"/>
            <p:cNvSpPr/>
            <p:nvPr/>
          </p:nvSpPr>
          <p:spPr>
            <a:xfrm>
              <a:off x="822" y="4501"/>
              <a:ext cx="907" cy="567"/>
            </a:xfrm>
            <a:prstGeom prst="rightArrow">
              <a:avLst/>
            </a:prstGeom>
            <a:solidFill>
              <a:schemeClr val="accent4">
                <a:lumMod val="60000"/>
                <a:lumOff val="40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indent="0" algn="l" defTabSz="914400" rtl="0" eaLnBrk="1" fontAlgn="base" latinLnBrk="0" hangingPunct="1">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
          <p:nvSpPr>
            <p:cNvPr id="6" name="圆角矩形 5"/>
            <p:cNvSpPr/>
            <p:nvPr/>
          </p:nvSpPr>
          <p:spPr>
            <a:xfrm>
              <a:off x="2324" y="5708"/>
              <a:ext cx="11780" cy="1414"/>
            </a:xfrm>
            <a:prstGeom prst="round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l"/>
              <a:r>
                <a:rPr lang="zh-CN" altLang="en-US" dirty="0" smtClean="0">
                  <a:solidFill>
                    <a:srgbClr val="000000"/>
                  </a:solidFill>
                  <a:latin typeface="宋体" panose="02010600030101010101" pitchFamily="2" charset="-122"/>
                  <a:ea typeface="宋体" panose="02010600030101010101" pitchFamily="2" charset="-122"/>
                </a:rPr>
                <a:t>服务国家治理能力。如应急救援技术、智慧社区管理、党务工作</a:t>
              </a:r>
              <a:endParaRPr lang="zh-CN" dirty="0">
                <a:solidFill>
                  <a:srgbClr val="000000"/>
                </a:solidFill>
                <a:latin typeface="宋体" panose="02010600030101010101" pitchFamily="2" charset="-122"/>
                <a:ea typeface="宋体" panose="02010600030101010101" pitchFamily="2" charset="-122"/>
              </a:endParaRPr>
            </a:p>
          </p:txBody>
        </p:sp>
        <p:sp>
          <p:nvSpPr>
            <p:cNvPr id="8" name="右箭头 7"/>
            <p:cNvSpPr/>
            <p:nvPr/>
          </p:nvSpPr>
          <p:spPr>
            <a:xfrm>
              <a:off x="1362" y="5988"/>
              <a:ext cx="907" cy="567"/>
            </a:xfrm>
            <a:prstGeom prst="rightArrow">
              <a:avLst/>
            </a:prstGeom>
            <a:solidFill>
              <a:schemeClr val="accent4">
                <a:lumMod val="60000"/>
                <a:lumOff val="40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indent="0" algn="l" defTabSz="914400" rtl="0" eaLnBrk="1" fontAlgn="base" latinLnBrk="0" hangingPunct="1">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
          <p:nvSpPr>
            <p:cNvPr id="9" name="圆角矩形 8"/>
            <p:cNvSpPr/>
            <p:nvPr/>
          </p:nvSpPr>
          <p:spPr>
            <a:xfrm>
              <a:off x="2863" y="7256"/>
              <a:ext cx="11239" cy="1596"/>
            </a:xfrm>
            <a:prstGeom prst="round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l"/>
              <a:r>
                <a:rPr lang="zh-CN" altLang="en-US" dirty="0" smtClean="0">
                  <a:solidFill>
                    <a:srgbClr val="000000"/>
                  </a:solidFill>
                  <a:latin typeface="宋体" panose="02010600030101010101" pitchFamily="2" charset="-122"/>
                  <a:ea typeface="宋体" panose="02010600030101010101" pitchFamily="2" charset="-122"/>
                </a:rPr>
                <a:t>服务乡村振兴和绿色发展。如现代农业经济管理、绿色低碳技术、资源综合利用技术</a:t>
              </a:r>
              <a:endParaRPr lang="zh-CN" altLang="en-US" dirty="0">
                <a:solidFill>
                  <a:srgbClr val="000000"/>
                </a:solidFill>
                <a:latin typeface="宋体" panose="02010600030101010101" pitchFamily="2" charset="-122"/>
                <a:ea typeface="宋体" panose="02010600030101010101" pitchFamily="2" charset="-122"/>
              </a:endParaRPr>
            </a:p>
          </p:txBody>
        </p:sp>
        <p:sp>
          <p:nvSpPr>
            <p:cNvPr id="10" name="右箭头 9"/>
            <p:cNvSpPr/>
            <p:nvPr/>
          </p:nvSpPr>
          <p:spPr>
            <a:xfrm>
              <a:off x="1901" y="7740"/>
              <a:ext cx="907" cy="567"/>
            </a:xfrm>
            <a:prstGeom prst="rightArrow">
              <a:avLst/>
            </a:prstGeom>
            <a:solidFill>
              <a:schemeClr val="accent4">
                <a:lumMod val="60000"/>
                <a:lumOff val="40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indent="0" algn="l" defTabSz="914400" rtl="0" eaLnBrk="1" fontAlgn="base" latinLnBrk="0" hangingPunct="1">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
          <p:nvSpPr>
            <p:cNvPr id="11" name="圆角矩形 10"/>
            <p:cNvSpPr/>
            <p:nvPr/>
          </p:nvSpPr>
          <p:spPr>
            <a:xfrm>
              <a:off x="3402" y="8997"/>
              <a:ext cx="10702" cy="1456"/>
            </a:xfrm>
            <a:prstGeom prst="round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l"/>
              <a:r>
                <a:rPr lang="zh-CN" altLang="en-US" dirty="0" smtClean="0">
                  <a:solidFill>
                    <a:srgbClr val="000000"/>
                  </a:solidFill>
                  <a:latin typeface="宋体" panose="02010600030101010101" pitchFamily="2" charset="-122"/>
                  <a:ea typeface="宋体" panose="02010600030101010101" pitchFamily="2" charset="-122"/>
                </a:rPr>
                <a:t>支撑现代服务业高品质发展。如婴幼儿托育与管理、现代家政、医养照护育管理</a:t>
              </a:r>
              <a:endParaRPr lang="en-US" altLang="zh-CN" dirty="0">
                <a:solidFill>
                  <a:srgbClr val="000000"/>
                </a:solidFill>
                <a:latin typeface="宋体" panose="02010600030101010101" pitchFamily="2" charset="-122"/>
                <a:ea typeface="宋体" panose="02010600030101010101" pitchFamily="2" charset="-122"/>
              </a:endParaRPr>
            </a:p>
          </p:txBody>
        </p:sp>
        <p:sp>
          <p:nvSpPr>
            <p:cNvPr id="12" name="右箭头 11"/>
            <p:cNvSpPr/>
            <p:nvPr/>
          </p:nvSpPr>
          <p:spPr>
            <a:xfrm>
              <a:off x="2440" y="9386"/>
              <a:ext cx="907" cy="567"/>
            </a:xfrm>
            <a:prstGeom prst="rightArrow">
              <a:avLst/>
            </a:prstGeom>
            <a:solidFill>
              <a:schemeClr val="accent4">
                <a:lumMod val="60000"/>
                <a:lumOff val="40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indent="0" algn="l" defTabSz="914400" rtl="0" eaLnBrk="1" fontAlgn="base" latinLnBrk="0" hangingPunct="1">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gr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（二）</a:t>
            </a:r>
            <a:r>
              <a:rPr kumimoji="0" lang="en-US" altLang="zh-CN" sz="3200" b="1" dirty="0" smtClean="0">
                <a:solidFill>
                  <a:srgbClr val="EAEAEA"/>
                </a:solidFill>
                <a:latin typeface="隶书" panose="02010509060101010101" pitchFamily="49" charset="-122"/>
                <a:ea typeface="隶书" panose="02010509060101010101" pitchFamily="49" charset="-122"/>
              </a:rPr>
              <a:t> </a:t>
            </a:r>
            <a:r>
              <a:rPr kumimoji="0" lang="zh-CN" altLang="en-US" sz="3200" b="1" dirty="0" smtClean="0">
                <a:solidFill>
                  <a:srgbClr val="EAEAEA"/>
                </a:solidFill>
                <a:latin typeface="隶书" panose="02010509060101010101" pitchFamily="49" charset="-122"/>
                <a:ea typeface="隶书" panose="02010509060101010101" pitchFamily="49" charset="-122"/>
              </a:rPr>
              <a:t>新目录主要特点</a:t>
            </a:r>
            <a:endParaRPr kumimoji="0" lang="zh-CN" altLang="en-US" sz="3200" b="1" dirty="0" smtClean="0">
              <a:solidFill>
                <a:srgbClr val="EAEAEA"/>
              </a:solidFill>
              <a:latin typeface="隶书" panose="02010509060101010101" pitchFamily="49" charset="-122"/>
              <a:ea typeface="隶书" panose="02010509060101010101" pitchFamily="49" charset="-122"/>
            </a:endParaRPr>
          </a:p>
        </p:txBody>
      </p:sp>
      <p:sp>
        <p:nvSpPr>
          <p:cNvPr id="7" name="Rectangle 3"/>
          <p:cNvSpPr>
            <a:spLocks noChangeArrowheads="1"/>
          </p:cNvSpPr>
          <p:nvPr/>
        </p:nvSpPr>
        <p:spPr bwMode="auto">
          <a:xfrm>
            <a:off x="1812290" y="694690"/>
            <a:ext cx="8657590" cy="3921760"/>
          </a:xfrm>
          <a:prstGeom prst="rect">
            <a:avLst/>
          </a:prstGeom>
          <a:noFill/>
          <a:ln w="12700" cap="sq">
            <a:noFill/>
            <a:miter lim="800000"/>
            <a:headEnd type="none" w="sm" len="sm"/>
            <a:tailEnd type="none" w="sm" len="sm"/>
          </a:ln>
        </p:spPr>
        <p:txBody>
          <a:bodyPr/>
          <a:lstStyle/>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endParaRPr lang="zh-CN" altLang="en-US" sz="2800" dirty="0" smtClean="0">
              <a:latin typeface="隶书" panose="02010509060101010101" pitchFamily="49" charset="-122"/>
              <a:ea typeface="隶书" panose="02010509060101010101" pitchFamily="49" charset="-122"/>
              <a:sym typeface="+mn-ea"/>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30" name="文本框 29"/>
          <p:cNvSpPr txBox="1"/>
          <p:nvPr/>
        </p:nvSpPr>
        <p:spPr>
          <a:xfrm>
            <a:off x="1999615" y="838835"/>
            <a:ext cx="8005445" cy="521970"/>
          </a:xfrm>
          <a:prstGeom prst="rect">
            <a:avLst/>
          </a:prstGeom>
          <a:solidFill>
            <a:srgbClr val="C00000"/>
          </a:solidFill>
          <a:ln>
            <a:solidFill>
              <a:srgbClr val="F9FBFA"/>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800" b="1" dirty="0">
                <a:solidFill>
                  <a:srgbClr val="F9FBFA"/>
                </a:solidFill>
                <a:latin typeface="微软雅黑" panose="020B0503020204020204" charset="-122"/>
                <a:ea typeface="微软雅黑" panose="020B0503020204020204" charset="-122"/>
              </a:rPr>
              <a:t>5</a:t>
            </a:r>
            <a:r>
              <a:rPr lang="zh-CN" altLang="en-US" sz="2800" b="1" dirty="0" smtClean="0">
                <a:solidFill>
                  <a:srgbClr val="F9FBFA"/>
                </a:solidFill>
                <a:latin typeface="微软雅黑" panose="020B0503020204020204" charset="-122"/>
                <a:ea typeface="微软雅黑" panose="020B0503020204020204" charset="-122"/>
              </a:rPr>
              <a:t>、</a:t>
            </a:r>
            <a:r>
              <a:rPr lang="zh-CN" altLang="en-US" sz="2800" b="1" dirty="0" smtClean="0">
                <a:solidFill>
                  <a:srgbClr val="F9FBFA"/>
                </a:solidFill>
                <a:latin typeface="微软雅黑" panose="020B0503020204020204" charset="-122"/>
                <a:ea typeface="微软雅黑" panose="020B0503020204020204" charset="-122"/>
              </a:rPr>
              <a:t>推进</a:t>
            </a:r>
            <a:r>
              <a:rPr lang="zh-CN" altLang="en-US" sz="2800" b="1" dirty="0">
                <a:solidFill>
                  <a:srgbClr val="F9FBFA"/>
                </a:solidFill>
                <a:latin typeface="微软雅黑" panose="020B0503020204020204" charset="-122"/>
                <a:ea typeface="微软雅黑" panose="020B0503020204020204" charset="-122"/>
              </a:rPr>
              <a:t>数字化升级改造，构建未来技术技能</a:t>
            </a:r>
            <a:endParaRPr lang="zh-CN" altLang="en-US" sz="2800" b="1" dirty="0">
              <a:solidFill>
                <a:srgbClr val="F9FBFA"/>
              </a:solidFill>
              <a:latin typeface="微软雅黑" panose="020B0503020204020204" charset="-122"/>
              <a:ea typeface="微软雅黑" panose="020B0503020204020204" charset="-122"/>
            </a:endParaRPr>
          </a:p>
        </p:txBody>
      </p:sp>
      <p:sp>
        <p:nvSpPr>
          <p:cNvPr id="6146" name="Rectangle 22"/>
          <p:cNvSpPr>
            <a:spLocks noGrp="1" noChangeArrowheads="1"/>
          </p:cNvSpPr>
          <p:nvPr/>
        </p:nvSpPr>
        <p:spPr>
          <a:xfrm>
            <a:off x="10381615" y="10052685"/>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grpSp>
        <p:nvGrpSpPr>
          <p:cNvPr id="51" name="Group 74"/>
          <p:cNvGrpSpPr/>
          <p:nvPr/>
        </p:nvGrpSpPr>
        <p:grpSpPr>
          <a:xfrm>
            <a:off x="1982257" y="2072550"/>
            <a:ext cx="749712" cy="749907"/>
            <a:chOff x="5013110" y="5059616"/>
            <a:chExt cx="3378533" cy="3379413"/>
          </a:xfrm>
        </p:grpSpPr>
        <p:sp>
          <p:nvSpPr>
            <p:cNvPr id="52" name="Oval 76"/>
            <p:cNvSpPr/>
            <p:nvPr/>
          </p:nvSpPr>
          <p:spPr>
            <a:xfrm>
              <a:off x="5013110" y="5059616"/>
              <a:ext cx="3378533" cy="3379413"/>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lIns="82282" tIns="41141" rIns="82282" bIns="41141" rtlCol="0" anchor="ctr"/>
            <a:lstStyle/>
            <a:p>
              <a:pPr algn="ctr"/>
              <a:endParaRPr lang="bg-BG" sz="675" dirty="0"/>
            </a:p>
          </p:txBody>
        </p:sp>
        <p:sp>
          <p:nvSpPr>
            <p:cNvPr id="53" name="Oval 77"/>
            <p:cNvSpPr/>
            <p:nvPr/>
          </p:nvSpPr>
          <p:spPr>
            <a:xfrm>
              <a:off x="5286107" y="5332685"/>
              <a:ext cx="2832537" cy="2833275"/>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lIns="82282" tIns="41141" rIns="82282" bIns="41141" rtlCol="0" anchor="ctr"/>
            <a:lstStyle/>
            <a:p>
              <a:pPr algn="ctr"/>
              <a:endParaRPr lang="bg-BG" sz="675" dirty="0"/>
            </a:p>
          </p:txBody>
        </p:sp>
      </p:grpSp>
      <p:grpSp>
        <p:nvGrpSpPr>
          <p:cNvPr id="20" name="Group 20"/>
          <p:cNvGrpSpPr>
            <a:grpSpLocks noChangeAspect="1"/>
          </p:cNvGrpSpPr>
          <p:nvPr/>
        </p:nvGrpSpPr>
        <p:grpSpPr>
          <a:xfrm>
            <a:off x="2205052" y="2301168"/>
            <a:ext cx="324000" cy="224416"/>
            <a:chOff x="7416800" y="1122363"/>
            <a:chExt cx="366713" cy="254000"/>
          </a:xfrm>
          <a:solidFill>
            <a:schemeClr val="bg1"/>
          </a:solidFill>
        </p:grpSpPr>
        <p:sp>
          <p:nvSpPr>
            <p:cNvPr id="21" name="Freeform 48"/>
            <p:cNvSpPr>
              <a:spLocks noEditPoints="1"/>
            </p:cNvSpPr>
            <p:nvPr/>
          </p:nvSpPr>
          <p:spPr bwMode="auto">
            <a:xfrm>
              <a:off x="7416800" y="1122363"/>
              <a:ext cx="260350" cy="254000"/>
            </a:xfrm>
            <a:custGeom>
              <a:avLst/>
              <a:gdLst>
                <a:gd name="T0" fmla="*/ 86 w 99"/>
                <a:gd name="T1" fmla="*/ 59 h 97"/>
                <a:gd name="T2" fmla="*/ 99 w 99"/>
                <a:gd name="T3" fmla="*/ 53 h 97"/>
                <a:gd name="T4" fmla="*/ 99 w 99"/>
                <a:gd name="T5" fmla="*/ 42 h 97"/>
                <a:gd name="T6" fmla="*/ 86 w 99"/>
                <a:gd name="T7" fmla="*/ 37 h 97"/>
                <a:gd name="T8" fmla="*/ 83 w 99"/>
                <a:gd name="T9" fmla="*/ 31 h 97"/>
                <a:gd name="T10" fmla="*/ 89 w 99"/>
                <a:gd name="T11" fmla="*/ 17 h 97"/>
                <a:gd name="T12" fmla="*/ 81 w 99"/>
                <a:gd name="T13" fmla="*/ 10 h 97"/>
                <a:gd name="T14" fmla="*/ 67 w 99"/>
                <a:gd name="T15" fmla="*/ 15 h 97"/>
                <a:gd name="T16" fmla="*/ 61 w 99"/>
                <a:gd name="T17" fmla="*/ 13 h 97"/>
                <a:gd name="T18" fmla="*/ 55 w 99"/>
                <a:gd name="T19" fmla="*/ 0 h 97"/>
                <a:gd name="T20" fmla="*/ 44 w 99"/>
                <a:gd name="T21" fmla="*/ 0 h 97"/>
                <a:gd name="T22" fmla="*/ 39 w 99"/>
                <a:gd name="T23" fmla="*/ 13 h 97"/>
                <a:gd name="T24" fmla="*/ 32 w 99"/>
                <a:gd name="T25" fmla="*/ 15 h 97"/>
                <a:gd name="T26" fmla="*/ 19 w 99"/>
                <a:gd name="T27" fmla="*/ 10 h 97"/>
                <a:gd name="T28" fmla="*/ 11 w 99"/>
                <a:gd name="T29" fmla="*/ 18 h 97"/>
                <a:gd name="T30" fmla="*/ 16 w 99"/>
                <a:gd name="T31" fmla="*/ 31 h 97"/>
                <a:gd name="T32" fmla="*/ 14 w 99"/>
                <a:gd name="T33" fmla="*/ 37 h 97"/>
                <a:gd name="T34" fmla="*/ 0 w 99"/>
                <a:gd name="T35" fmla="*/ 43 h 97"/>
                <a:gd name="T36" fmla="*/ 0 w 99"/>
                <a:gd name="T37" fmla="*/ 54 h 97"/>
                <a:gd name="T38" fmla="*/ 14 w 99"/>
                <a:gd name="T39" fmla="*/ 59 h 97"/>
                <a:gd name="T40" fmla="*/ 16 w 99"/>
                <a:gd name="T41" fmla="*/ 65 h 97"/>
                <a:gd name="T42" fmla="*/ 11 w 99"/>
                <a:gd name="T43" fmla="*/ 79 h 97"/>
                <a:gd name="T44" fmla="*/ 19 w 99"/>
                <a:gd name="T45" fmla="*/ 86 h 97"/>
                <a:gd name="T46" fmla="*/ 33 w 99"/>
                <a:gd name="T47" fmla="*/ 81 h 97"/>
                <a:gd name="T48" fmla="*/ 39 w 99"/>
                <a:gd name="T49" fmla="*/ 83 h 97"/>
                <a:gd name="T50" fmla="*/ 45 w 99"/>
                <a:gd name="T51" fmla="*/ 97 h 97"/>
                <a:gd name="T52" fmla="*/ 56 w 99"/>
                <a:gd name="T53" fmla="*/ 97 h 97"/>
                <a:gd name="T54" fmla="*/ 61 w 99"/>
                <a:gd name="T55" fmla="*/ 83 h 97"/>
                <a:gd name="T56" fmla="*/ 67 w 99"/>
                <a:gd name="T57" fmla="*/ 81 h 97"/>
                <a:gd name="T58" fmla="*/ 81 w 99"/>
                <a:gd name="T59" fmla="*/ 86 h 97"/>
                <a:gd name="T60" fmla="*/ 89 w 99"/>
                <a:gd name="T61" fmla="*/ 78 h 97"/>
                <a:gd name="T62" fmla="*/ 83 w 99"/>
                <a:gd name="T63" fmla="*/ 65 h 97"/>
                <a:gd name="T64" fmla="*/ 86 w 99"/>
                <a:gd name="T65" fmla="*/ 59 h 97"/>
                <a:gd name="T66" fmla="*/ 50 w 99"/>
                <a:gd name="T67" fmla="*/ 64 h 97"/>
                <a:gd name="T68" fmla="*/ 34 w 99"/>
                <a:gd name="T69" fmla="*/ 48 h 97"/>
                <a:gd name="T70" fmla="*/ 50 w 99"/>
                <a:gd name="T71" fmla="*/ 33 h 97"/>
                <a:gd name="T72" fmla="*/ 66 w 99"/>
                <a:gd name="T73" fmla="*/ 48 h 97"/>
                <a:gd name="T74" fmla="*/ 50 w 99"/>
                <a:gd name="T75" fmla="*/ 64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9" h="97">
                  <a:moveTo>
                    <a:pt x="86" y="59"/>
                  </a:moveTo>
                  <a:cubicBezTo>
                    <a:pt x="86" y="59"/>
                    <a:pt x="99" y="54"/>
                    <a:pt x="99" y="53"/>
                  </a:cubicBezTo>
                  <a:cubicBezTo>
                    <a:pt x="99" y="42"/>
                    <a:pt x="99" y="42"/>
                    <a:pt x="99" y="42"/>
                  </a:cubicBezTo>
                  <a:cubicBezTo>
                    <a:pt x="99" y="42"/>
                    <a:pt x="86" y="37"/>
                    <a:pt x="86" y="37"/>
                  </a:cubicBezTo>
                  <a:cubicBezTo>
                    <a:pt x="83" y="31"/>
                    <a:pt x="83" y="31"/>
                    <a:pt x="83" y="31"/>
                  </a:cubicBezTo>
                  <a:cubicBezTo>
                    <a:pt x="83" y="31"/>
                    <a:pt x="89" y="18"/>
                    <a:pt x="89" y="17"/>
                  </a:cubicBezTo>
                  <a:cubicBezTo>
                    <a:pt x="81" y="10"/>
                    <a:pt x="81" y="10"/>
                    <a:pt x="81" y="10"/>
                  </a:cubicBezTo>
                  <a:cubicBezTo>
                    <a:pt x="80" y="9"/>
                    <a:pt x="67" y="15"/>
                    <a:pt x="67" y="15"/>
                  </a:cubicBezTo>
                  <a:cubicBezTo>
                    <a:pt x="61" y="13"/>
                    <a:pt x="61" y="13"/>
                    <a:pt x="61" y="13"/>
                  </a:cubicBezTo>
                  <a:cubicBezTo>
                    <a:pt x="61" y="13"/>
                    <a:pt x="56" y="0"/>
                    <a:pt x="55" y="0"/>
                  </a:cubicBezTo>
                  <a:cubicBezTo>
                    <a:pt x="44" y="0"/>
                    <a:pt x="44" y="0"/>
                    <a:pt x="44" y="0"/>
                  </a:cubicBezTo>
                  <a:cubicBezTo>
                    <a:pt x="43" y="0"/>
                    <a:pt x="39" y="13"/>
                    <a:pt x="39" y="13"/>
                  </a:cubicBezTo>
                  <a:cubicBezTo>
                    <a:pt x="32" y="15"/>
                    <a:pt x="32" y="15"/>
                    <a:pt x="32" y="15"/>
                  </a:cubicBezTo>
                  <a:cubicBezTo>
                    <a:pt x="32" y="15"/>
                    <a:pt x="19" y="10"/>
                    <a:pt x="19" y="10"/>
                  </a:cubicBezTo>
                  <a:cubicBezTo>
                    <a:pt x="11" y="18"/>
                    <a:pt x="11" y="18"/>
                    <a:pt x="11" y="18"/>
                  </a:cubicBezTo>
                  <a:cubicBezTo>
                    <a:pt x="10" y="18"/>
                    <a:pt x="16" y="31"/>
                    <a:pt x="16" y="31"/>
                  </a:cubicBezTo>
                  <a:cubicBezTo>
                    <a:pt x="14" y="37"/>
                    <a:pt x="14" y="37"/>
                    <a:pt x="14" y="37"/>
                  </a:cubicBezTo>
                  <a:cubicBezTo>
                    <a:pt x="14" y="37"/>
                    <a:pt x="0" y="42"/>
                    <a:pt x="0" y="43"/>
                  </a:cubicBezTo>
                  <a:cubicBezTo>
                    <a:pt x="0" y="54"/>
                    <a:pt x="0" y="54"/>
                    <a:pt x="0" y="54"/>
                  </a:cubicBezTo>
                  <a:cubicBezTo>
                    <a:pt x="0" y="54"/>
                    <a:pt x="14" y="59"/>
                    <a:pt x="14" y="59"/>
                  </a:cubicBezTo>
                  <a:cubicBezTo>
                    <a:pt x="16" y="65"/>
                    <a:pt x="16" y="65"/>
                    <a:pt x="16" y="65"/>
                  </a:cubicBezTo>
                  <a:cubicBezTo>
                    <a:pt x="16" y="65"/>
                    <a:pt x="11" y="78"/>
                    <a:pt x="11" y="79"/>
                  </a:cubicBezTo>
                  <a:cubicBezTo>
                    <a:pt x="19" y="86"/>
                    <a:pt x="19" y="86"/>
                    <a:pt x="19" y="86"/>
                  </a:cubicBezTo>
                  <a:cubicBezTo>
                    <a:pt x="19" y="87"/>
                    <a:pt x="33" y="81"/>
                    <a:pt x="33" y="81"/>
                  </a:cubicBezTo>
                  <a:cubicBezTo>
                    <a:pt x="39" y="83"/>
                    <a:pt x="39" y="83"/>
                    <a:pt x="39" y="83"/>
                  </a:cubicBezTo>
                  <a:cubicBezTo>
                    <a:pt x="39" y="83"/>
                    <a:pt x="44" y="97"/>
                    <a:pt x="45" y="97"/>
                  </a:cubicBezTo>
                  <a:cubicBezTo>
                    <a:pt x="56" y="97"/>
                    <a:pt x="56" y="97"/>
                    <a:pt x="56" y="97"/>
                  </a:cubicBezTo>
                  <a:cubicBezTo>
                    <a:pt x="56" y="97"/>
                    <a:pt x="61" y="83"/>
                    <a:pt x="61" y="83"/>
                  </a:cubicBezTo>
                  <a:cubicBezTo>
                    <a:pt x="67" y="81"/>
                    <a:pt x="67" y="81"/>
                    <a:pt x="67" y="81"/>
                  </a:cubicBezTo>
                  <a:cubicBezTo>
                    <a:pt x="67" y="81"/>
                    <a:pt x="81" y="86"/>
                    <a:pt x="81" y="86"/>
                  </a:cubicBezTo>
                  <a:cubicBezTo>
                    <a:pt x="89" y="78"/>
                    <a:pt x="89" y="78"/>
                    <a:pt x="89" y="78"/>
                  </a:cubicBezTo>
                  <a:cubicBezTo>
                    <a:pt x="89" y="78"/>
                    <a:pt x="83" y="65"/>
                    <a:pt x="83" y="65"/>
                  </a:cubicBezTo>
                  <a:lnTo>
                    <a:pt x="86" y="59"/>
                  </a:lnTo>
                  <a:close/>
                  <a:moveTo>
                    <a:pt x="50" y="64"/>
                  </a:moveTo>
                  <a:cubicBezTo>
                    <a:pt x="41" y="64"/>
                    <a:pt x="34" y="57"/>
                    <a:pt x="34" y="48"/>
                  </a:cubicBezTo>
                  <a:cubicBezTo>
                    <a:pt x="34" y="39"/>
                    <a:pt x="41" y="33"/>
                    <a:pt x="50" y="33"/>
                  </a:cubicBezTo>
                  <a:cubicBezTo>
                    <a:pt x="59" y="33"/>
                    <a:pt x="66" y="39"/>
                    <a:pt x="66" y="48"/>
                  </a:cubicBezTo>
                  <a:cubicBezTo>
                    <a:pt x="66" y="57"/>
                    <a:pt x="59" y="64"/>
                    <a:pt x="50" y="6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en-US" sz="1800">
                <a:latin typeface="+mj-ea"/>
                <a:ea typeface="+mj-ea"/>
              </a:endParaRPr>
            </a:p>
          </p:txBody>
        </p:sp>
        <p:sp>
          <p:nvSpPr>
            <p:cNvPr id="22" name="Freeform 49"/>
            <p:cNvSpPr>
              <a:spLocks noEditPoints="1"/>
            </p:cNvSpPr>
            <p:nvPr/>
          </p:nvSpPr>
          <p:spPr bwMode="auto">
            <a:xfrm>
              <a:off x="7661275" y="1247775"/>
              <a:ext cx="122238" cy="123825"/>
            </a:xfrm>
            <a:custGeom>
              <a:avLst/>
              <a:gdLst>
                <a:gd name="T0" fmla="*/ 41 w 47"/>
                <a:gd name="T1" fmla="*/ 22 h 47"/>
                <a:gd name="T2" fmla="*/ 41 w 47"/>
                <a:gd name="T3" fmla="*/ 19 h 47"/>
                <a:gd name="T4" fmla="*/ 45 w 47"/>
                <a:gd name="T5" fmla="*/ 13 h 47"/>
                <a:gd name="T6" fmla="*/ 42 w 47"/>
                <a:gd name="T7" fmla="*/ 9 h 47"/>
                <a:gd name="T8" fmla="*/ 35 w 47"/>
                <a:gd name="T9" fmla="*/ 10 h 47"/>
                <a:gd name="T10" fmla="*/ 33 w 47"/>
                <a:gd name="T11" fmla="*/ 8 h 47"/>
                <a:gd name="T12" fmla="*/ 32 w 47"/>
                <a:gd name="T13" fmla="*/ 1 h 47"/>
                <a:gd name="T14" fmla="*/ 27 w 47"/>
                <a:gd name="T15" fmla="*/ 0 h 47"/>
                <a:gd name="T16" fmla="*/ 22 w 47"/>
                <a:gd name="T17" fmla="*/ 6 h 47"/>
                <a:gd name="T18" fmla="*/ 19 w 47"/>
                <a:gd name="T19" fmla="*/ 6 h 47"/>
                <a:gd name="T20" fmla="*/ 14 w 47"/>
                <a:gd name="T21" fmla="*/ 2 h 47"/>
                <a:gd name="T22" fmla="*/ 9 w 47"/>
                <a:gd name="T23" fmla="*/ 5 h 47"/>
                <a:gd name="T24" fmla="*/ 10 w 47"/>
                <a:gd name="T25" fmla="*/ 12 h 47"/>
                <a:gd name="T26" fmla="*/ 9 w 47"/>
                <a:gd name="T27" fmla="*/ 14 h 47"/>
                <a:gd name="T28" fmla="*/ 2 w 47"/>
                <a:gd name="T29" fmla="*/ 16 h 47"/>
                <a:gd name="T30" fmla="*/ 0 w 47"/>
                <a:gd name="T31" fmla="*/ 21 h 47"/>
                <a:gd name="T32" fmla="*/ 6 w 47"/>
                <a:gd name="T33" fmla="*/ 25 h 47"/>
                <a:gd name="T34" fmla="*/ 6 w 47"/>
                <a:gd name="T35" fmla="*/ 28 h 47"/>
                <a:gd name="T36" fmla="*/ 2 w 47"/>
                <a:gd name="T37" fmla="*/ 34 h 47"/>
                <a:gd name="T38" fmla="*/ 5 w 47"/>
                <a:gd name="T39" fmla="*/ 38 h 47"/>
                <a:gd name="T40" fmla="*/ 12 w 47"/>
                <a:gd name="T41" fmla="*/ 37 h 47"/>
                <a:gd name="T42" fmla="*/ 14 w 47"/>
                <a:gd name="T43" fmla="*/ 39 h 47"/>
                <a:gd name="T44" fmla="*/ 16 w 47"/>
                <a:gd name="T45" fmla="*/ 46 h 47"/>
                <a:gd name="T46" fmla="*/ 20 w 47"/>
                <a:gd name="T47" fmla="*/ 47 h 47"/>
                <a:gd name="T48" fmla="*/ 25 w 47"/>
                <a:gd name="T49" fmla="*/ 42 h 47"/>
                <a:gd name="T50" fmla="*/ 28 w 47"/>
                <a:gd name="T51" fmla="*/ 41 h 47"/>
                <a:gd name="T52" fmla="*/ 33 w 47"/>
                <a:gd name="T53" fmla="*/ 45 h 47"/>
                <a:gd name="T54" fmla="*/ 38 w 47"/>
                <a:gd name="T55" fmla="*/ 42 h 47"/>
                <a:gd name="T56" fmla="*/ 37 w 47"/>
                <a:gd name="T57" fmla="*/ 35 h 47"/>
                <a:gd name="T58" fmla="*/ 39 w 47"/>
                <a:gd name="T59" fmla="*/ 33 h 47"/>
                <a:gd name="T60" fmla="*/ 45 w 47"/>
                <a:gd name="T61" fmla="*/ 32 h 47"/>
                <a:gd name="T62" fmla="*/ 47 w 47"/>
                <a:gd name="T63" fmla="*/ 27 h 47"/>
                <a:gd name="T64" fmla="*/ 41 w 47"/>
                <a:gd name="T65" fmla="*/ 22 h 47"/>
                <a:gd name="T66" fmla="*/ 31 w 47"/>
                <a:gd name="T67" fmla="*/ 25 h 47"/>
                <a:gd name="T68" fmla="*/ 22 w 47"/>
                <a:gd name="T69" fmla="*/ 31 h 47"/>
                <a:gd name="T70" fmla="*/ 16 w 47"/>
                <a:gd name="T71" fmla="*/ 22 h 47"/>
                <a:gd name="T72" fmla="*/ 25 w 47"/>
                <a:gd name="T73" fmla="*/ 16 h 47"/>
                <a:gd name="T74" fmla="*/ 31 w 47"/>
                <a:gd name="T75" fmla="*/ 25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7" h="47">
                  <a:moveTo>
                    <a:pt x="41" y="22"/>
                  </a:moveTo>
                  <a:cubicBezTo>
                    <a:pt x="41" y="19"/>
                    <a:pt x="41" y="19"/>
                    <a:pt x="41" y="19"/>
                  </a:cubicBezTo>
                  <a:cubicBezTo>
                    <a:pt x="41" y="19"/>
                    <a:pt x="45" y="14"/>
                    <a:pt x="45" y="13"/>
                  </a:cubicBezTo>
                  <a:cubicBezTo>
                    <a:pt x="42" y="9"/>
                    <a:pt x="42" y="9"/>
                    <a:pt x="42" y="9"/>
                  </a:cubicBezTo>
                  <a:cubicBezTo>
                    <a:pt x="42" y="9"/>
                    <a:pt x="35" y="10"/>
                    <a:pt x="35" y="10"/>
                  </a:cubicBezTo>
                  <a:cubicBezTo>
                    <a:pt x="33" y="8"/>
                    <a:pt x="33" y="8"/>
                    <a:pt x="33" y="8"/>
                  </a:cubicBezTo>
                  <a:cubicBezTo>
                    <a:pt x="33" y="8"/>
                    <a:pt x="32" y="1"/>
                    <a:pt x="32" y="1"/>
                  </a:cubicBezTo>
                  <a:cubicBezTo>
                    <a:pt x="27" y="0"/>
                    <a:pt x="27" y="0"/>
                    <a:pt x="27" y="0"/>
                  </a:cubicBezTo>
                  <a:cubicBezTo>
                    <a:pt x="26" y="0"/>
                    <a:pt x="22" y="6"/>
                    <a:pt x="22" y="6"/>
                  </a:cubicBezTo>
                  <a:cubicBezTo>
                    <a:pt x="19" y="6"/>
                    <a:pt x="19" y="6"/>
                    <a:pt x="19" y="6"/>
                  </a:cubicBezTo>
                  <a:cubicBezTo>
                    <a:pt x="19" y="6"/>
                    <a:pt x="14" y="2"/>
                    <a:pt x="14" y="2"/>
                  </a:cubicBezTo>
                  <a:cubicBezTo>
                    <a:pt x="9" y="5"/>
                    <a:pt x="9" y="5"/>
                    <a:pt x="9" y="5"/>
                  </a:cubicBezTo>
                  <a:cubicBezTo>
                    <a:pt x="9" y="5"/>
                    <a:pt x="10" y="12"/>
                    <a:pt x="10" y="12"/>
                  </a:cubicBezTo>
                  <a:cubicBezTo>
                    <a:pt x="9" y="14"/>
                    <a:pt x="9" y="14"/>
                    <a:pt x="9" y="14"/>
                  </a:cubicBezTo>
                  <a:cubicBezTo>
                    <a:pt x="9" y="14"/>
                    <a:pt x="2" y="15"/>
                    <a:pt x="2" y="16"/>
                  </a:cubicBezTo>
                  <a:cubicBezTo>
                    <a:pt x="0" y="21"/>
                    <a:pt x="0" y="21"/>
                    <a:pt x="0" y="21"/>
                  </a:cubicBezTo>
                  <a:cubicBezTo>
                    <a:pt x="0" y="21"/>
                    <a:pt x="6" y="25"/>
                    <a:pt x="6" y="25"/>
                  </a:cubicBezTo>
                  <a:cubicBezTo>
                    <a:pt x="6" y="28"/>
                    <a:pt x="6" y="28"/>
                    <a:pt x="6" y="28"/>
                  </a:cubicBezTo>
                  <a:cubicBezTo>
                    <a:pt x="6" y="28"/>
                    <a:pt x="2" y="34"/>
                    <a:pt x="2" y="34"/>
                  </a:cubicBezTo>
                  <a:cubicBezTo>
                    <a:pt x="5" y="38"/>
                    <a:pt x="5" y="38"/>
                    <a:pt x="5" y="38"/>
                  </a:cubicBezTo>
                  <a:cubicBezTo>
                    <a:pt x="5" y="39"/>
                    <a:pt x="12" y="37"/>
                    <a:pt x="12" y="37"/>
                  </a:cubicBezTo>
                  <a:cubicBezTo>
                    <a:pt x="14" y="39"/>
                    <a:pt x="14" y="39"/>
                    <a:pt x="14" y="39"/>
                  </a:cubicBezTo>
                  <a:cubicBezTo>
                    <a:pt x="14" y="39"/>
                    <a:pt x="15" y="46"/>
                    <a:pt x="16" y="46"/>
                  </a:cubicBezTo>
                  <a:cubicBezTo>
                    <a:pt x="20" y="47"/>
                    <a:pt x="20" y="47"/>
                    <a:pt x="20" y="47"/>
                  </a:cubicBezTo>
                  <a:cubicBezTo>
                    <a:pt x="21" y="47"/>
                    <a:pt x="25" y="42"/>
                    <a:pt x="25" y="42"/>
                  </a:cubicBezTo>
                  <a:cubicBezTo>
                    <a:pt x="28" y="41"/>
                    <a:pt x="28" y="41"/>
                    <a:pt x="28" y="41"/>
                  </a:cubicBezTo>
                  <a:cubicBezTo>
                    <a:pt x="28" y="41"/>
                    <a:pt x="33" y="45"/>
                    <a:pt x="33" y="45"/>
                  </a:cubicBezTo>
                  <a:cubicBezTo>
                    <a:pt x="38" y="42"/>
                    <a:pt x="38" y="42"/>
                    <a:pt x="38" y="42"/>
                  </a:cubicBezTo>
                  <a:cubicBezTo>
                    <a:pt x="38" y="42"/>
                    <a:pt x="37" y="35"/>
                    <a:pt x="37" y="35"/>
                  </a:cubicBezTo>
                  <a:cubicBezTo>
                    <a:pt x="39" y="33"/>
                    <a:pt x="39" y="33"/>
                    <a:pt x="39" y="33"/>
                  </a:cubicBezTo>
                  <a:cubicBezTo>
                    <a:pt x="39" y="33"/>
                    <a:pt x="45" y="32"/>
                    <a:pt x="45" y="32"/>
                  </a:cubicBezTo>
                  <a:cubicBezTo>
                    <a:pt x="47" y="27"/>
                    <a:pt x="47" y="27"/>
                    <a:pt x="47" y="27"/>
                  </a:cubicBezTo>
                  <a:cubicBezTo>
                    <a:pt x="47" y="26"/>
                    <a:pt x="41" y="22"/>
                    <a:pt x="41" y="22"/>
                  </a:cubicBezTo>
                  <a:close/>
                  <a:moveTo>
                    <a:pt x="31" y="25"/>
                  </a:moveTo>
                  <a:cubicBezTo>
                    <a:pt x="30" y="29"/>
                    <a:pt x="26" y="32"/>
                    <a:pt x="22" y="31"/>
                  </a:cubicBezTo>
                  <a:cubicBezTo>
                    <a:pt x="18" y="30"/>
                    <a:pt x="15" y="26"/>
                    <a:pt x="16" y="22"/>
                  </a:cubicBezTo>
                  <a:cubicBezTo>
                    <a:pt x="17" y="18"/>
                    <a:pt x="21" y="15"/>
                    <a:pt x="25" y="16"/>
                  </a:cubicBezTo>
                  <a:cubicBezTo>
                    <a:pt x="29" y="17"/>
                    <a:pt x="32" y="21"/>
                    <a:pt x="31"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en-US" sz="1800">
                <a:latin typeface="+mj-ea"/>
                <a:ea typeface="+mj-ea"/>
              </a:endParaRPr>
            </a:p>
          </p:txBody>
        </p:sp>
      </p:grpSp>
      <p:grpSp>
        <p:nvGrpSpPr>
          <p:cNvPr id="23" name="Group 74"/>
          <p:cNvGrpSpPr/>
          <p:nvPr/>
        </p:nvGrpSpPr>
        <p:grpSpPr>
          <a:xfrm>
            <a:off x="1965747" y="4208690"/>
            <a:ext cx="749712" cy="749907"/>
            <a:chOff x="5013110" y="5059616"/>
            <a:chExt cx="3378533" cy="3379413"/>
          </a:xfrm>
        </p:grpSpPr>
        <p:sp>
          <p:nvSpPr>
            <p:cNvPr id="24" name="Oval 76"/>
            <p:cNvSpPr/>
            <p:nvPr/>
          </p:nvSpPr>
          <p:spPr>
            <a:xfrm>
              <a:off x="5013110" y="5059616"/>
              <a:ext cx="3378533" cy="3379413"/>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lIns="82282" tIns="41141" rIns="82282" bIns="41141" rtlCol="0" anchor="ctr"/>
            <a:lstStyle/>
            <a:p>
              <a:pPr algn="ctr"/>
              <a:endParaRPr lang="bg-BG" sz="675" dirty="0"/>
            </a:p>
          </p:txBody>
        </p:sp>
        <p:sp>
          <p:nvSpPr>
            <p:cNvPr id="25" name="Oval 77"/>
            <p:cNvSpPr/>
            <p:nvPr/>
          </p:nvSpPr>
          <p:spPr>
            <a:xfrm>
              <a:off x="5286107" y="5332685"/>
              <a:ext cx="2832537" cy="2833275"/>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lIns="82282" tIns="41141" rIns="82282" bIns="41141" rtlCol="0" anchor="ctr"/>
            <a:lstStyle/>
            <a:p>
              <a:pPr algn="ctr"/>
              <a:endParaRPr lang="bg-BG" sz="675" dirty="0"/>
            </a:p>
          </p:txBody>
        </p:sp>
      </p:grpSp>
      <p:grpSp>
        <p:nvGrpSpPr>
          <p:cNvPr id="26" name="Group 20"/>
          <p:cNvGrpSpPr>
            <a:grpSpLocks noChangeAspect="1"/>
          </p:cNvGrpSpPr>
          <p:nvPr/>
        </p:nvGrpSpPr>
        <p:grpSpPr>
          <a:xfrm>
            <a:off x="2188542" y="4437308"/>
            <a:ext cx="324000" cy="224416"/>
            <a:chOff x="7416800" y="1122363"/>
            <a:chExt cx="366713" cy="254000"/>
          </a:xfrm>
          <a:solidFill>
            <a:schemeClr val="bg1"/>
          </a:solidFill>
        </p:grpSpPr>
        <p:sp>
          <p:nvSpPr>
            <p:cNvPr id="27" name="Freeform 48"/>
            <p:cNvSpPr>
              <a:spLocks noEditPoints="1"/>
            </p:cNvSpPr>
            <p:nvPr/>
          </p:nvSpPr>
          <p:spPr bwMode="auto">
            <a:xfrm>
              <a:off x="7416800" y="1122363"/>
              <a:ext cx="260350" cy="254000"/>
            </a:xfrm>
            <a:custGeom>
              <a:avLst/>
              <a:gdLst>
                <a:gd name="T0" fmla="*/ 86 w 99"/>
                <a:gd name="T1" fmla="*/ 59 h 97"/>
                <a:gd name="T2" fmla="*/ 99 w 99"/>
                <a:gd name="T3" fmla="*/ 53 h 97"/>
                <a:gd name="T4" fmla="*/ 99 w 99"/>
                <a:gd name="T5" fmla="*/ 42 h 97"/>
                <a:gd name="T6" fmla="*/ 86 w 99"/>
                <a:gd name="T7" fmla="*/ 37 h 97"/>
                <a:gd name="T8" fmla="*/ 83 w 99"/>
                <a:gd name="T9" fmla="*/ 31 h 97"/>
                <a:gd name="T10" fmla="*/ 89 w 99"/>
                <a:gd name="T11" fmla="*/ 17 h 97"/>
                <a:gd name="T12" fmla="*/ 81 w 99"/>
                <a:gd name="T13" fmla="*/ 10 h 97"/>
                <a:gd name="T14" fmla="*/ 67 w 99"/>
                <a:gd name="T15" fmla="*/ 15 h 97"/>
                <a:gd name="T16" fmla="*/ 61 w 99"/>
                <a:gd name="T17" fmla="*/ 13 h 97"/>
                <a:gd name="T18" fmla="*/ 55 w 99"/>
                <a:gd name="T19" fmla="*/ 0 h 97"/>
                <a:gd name="T20" fmla="*/ 44 w 99"/>
                <a:gd name="T21" fmla="*/ 0 h 97"/>
                <a:gd name="T22" fmla="*/ 39 w 99"/>
                <a:gd name="T23" fmla="*/ 13 h 97"/>
                <a:gd name="T24" fmla="*/ 32 w 99"/>
                <a:gd name="T25" fmla="*/ 15 h 97"/>
                <a:gd name="T26" fmla="*/ 19 w 99"/>
                <a:gd name="T27" fmla="*/ 10 h 97"/>
                <a:gd name="T28" fmla="*/ 11 w 99"/>
                <a:gd name="T29" fmla="*/ 18 h 97"/>
                <a:gd name="T30" fmla="*/ 16 w 99"/>
                <a:gd name="T31" fmla="*/ 31 h 97"/>
                <a:gd name="T32" fmla="*/ 14 w 99"/>
                <a:gd name="T33" fmla="*/ 37 h 97"/>
                <a:gd name="T34" fmla="*/ 0 w 99"/>
                <a:gd name="T35" fmla="*/ 43 h 97"/>
                <a:gd name="T36" fmla="*/ 0 w 99"/>
                <a:gd name="T37" fmla="*/ 54 h 97"/>
                <a:gd name="T38" fmla="*/ 14 w 99"/>
                <a:gd name="T39" fmla="*/ 59 h 97"/>
                <a:gd name="T40" fmla="*/ 16 w 99"/>
                <a:gd name="T41" fmla="*/ 65 h 97"/>
                <a:gd name="T42" fmla="*/ 11 w 99"/>
                <a:gd name="T43" fmla="*/ 79 h 97"/>
                <a:gd name="T44" fmla="*/ 19 w 99"/>
                <a:gd name="T45" fmla="*/ 86 h 97"/>
                <a:gd name="T46" fmla="*/ 33 w 99"/>
                <a:gd name="T47" fmla="*/ 81 h 97"/>
                <a:gd name="T48" fmla="*/ 39 w 99"/>
                <a:gd name="T49" fmla="*/ 83 h 97"/>
                <a:gd name="T50" fmla="*/ 45 w 99"/>
                <a:gd name="T51" fmla="*/ 97 h 97"/>
                <a:gd name="T52" fmla="*/ 56 w 99"/>
                <a:gd name="T53" fmla="*/ 97 h 97"/>
                <a:gd name="T54" fmla="*/ 61 w 99"/>
                <a:gd name="T55" fmla="*/ 83 h 97"/>
                <a:gd name="T56" fmla="*/ 67 w 99"/>
                <a:gd name="T57" fmla="*/ 81 h 97"/>
                <a:gd name="T58" fmla="*/ 81 w 99"/>
                <a:gd name="T59" fmla="*/ 86 h 97"/>
                <a:gd name="T60" fmla="*/ 89 w 99"/>
                <a:gd name="T61" fmla="*/ 78 h 97"/>
                <a:gd name="T62" fmla="*/ 83 w 99"/>
                <a:gd name="T63" fmla="*/ 65 h 97"/>
                <a:gd name="T64" fmla="*/ 86 w 99"/>
                <a:gd name="T65" fmla="*/ 59 h 97"/>
                <a:gd name="T66" fmla="*/ 50 w 99"/>
                <a:gd name="T67" fmla="*/ 64 h 97"/>
                <a:gd name="T68" fmla="*/ 34 w 99"/>
                <a:gd name="T69" fmla="*/ 48 h 97"/>
                <a:gd name="T70" fmla="*/ 50 w 99"/>
                <a:gd name="T71" fmla="*/ 33 h 97"/>
                <a:gd name="T72" fmla="*/ 66 w 99"/>
                <a:gd name="T73" fmla="*/ 48 h 97"/>
                <a:gd name="T74" fmla="*/ 50 w 99"/>
                <a:gd name="T75" fmla="*/ 64 h 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99" h="97">
                  <a:moveTo>
                    <a:pt x="86" y="59"/>
                  </a:moveTo>
                  <a:cubicBezTo>
                    <a:pt x="86" y="59"/>
                    <a:pt x="99" y="54"/>
                    <a:pt x="99" y="53"/>
                  </a:cubicBezTo>
                  <a:cubicBezTo>
                    <a:pt x="99" y="42"/>
                    <a:pt x="99" y="42"/>
                    <a:pt x="99" y="42"/>
                  </a:cubicBezTo>
                  <a:cubicBezTo>
                    <a:pt x="99" y="42"/>
                    <a:pt x="86" y="37"/>
                    <a:pt x="86" y="37"/>
                  </a:cubicBezTo>
                  <a:cubicBezTo>
                    <a:pt x="83" y="31"/>
                    <a:pt x="83" y="31"/>
                    <a:pt x="83" y="31"/>
                  </a:cubicBezTo>
                  <a:cubicBezTo>
                    <a:pt x="83" y="31"/>
                    <a:pt x="89" y="18"/>
                    <a:pt x="89" y="17"/>
                  </a:cubicBezTo>
                  <a:cubicBezTo>
                    <a:pt x="81" y="10"/>
                    <a:pt x="81" y="10"/>
                    <a:pt x="81" y="10"/>
                  </a:cubicBezTo>
                  <a:cubicBezTo>
                    <a:pt x="80" y="9"/>
                    <a:pt x="67" y="15"/>
                    <a:pt x="67" y="15"/>
                  </a:cubicBezTo>
                  <a:cubicBezTo>
                    <a:pt x="61" y="13"/>
                    <a:pt x="61" y="13"/>
                    <a:pt x="61" y="13"/>
                  </a:cubicBezTo>
                  <a:cubicBezTo>
                    <a:pt x="61" y="13"/>
                    <a:pt x="56" y="0"/>
                    <a:pt x="55" y="0"/>
                  </a:cubicBezTo>
                  <a:cubicBezTo>
                    <a:pt x="44" y="0"/>
                    <a:pt x="44" y="0"/>
                    <a:pt x="44" y="0"/>
                  </a:cubicBezTo>
                  <a:cubicBezTo>
                    <a:pt x="43" y="0"/>
                    <a:pt x="39" y="13"/>
                    <a:pt x="39" y="13"/>
                  </a:cubicBezTo>
                  <a:cubicBezTo>
                    <a:pt x="32" y="15"/>
                    <a:pt x="32" y="15"/>
                    <a:pt x="32" y="15"/>
                  </a:cubicBezTo>
                  <a:cubicBezTo>
                    <a:pt x="32" y="15"/>
                    <a:pt x="19" y="10"/>
                    <a:pt x="19" y="10"/>
                  </a:cubicBezTo>
                  <a:cubicBezTo>
                    <a:pt x="11" y="18"/>
                    <a:pt x="11" y="18"/>
                    <a:pt x="11" y="18"/>
                  </a:cubicBezTo>
                  <a:cubicBezTo>
                    <a:pt x="10" y="18"/>
                    <a:pt x="16" y="31"/>
                    <a:pt x="16" y="31"/>
                  </a:cubicBezTo>
                  <a:cubicBezTo>
                    <a:pt x="14" y="37"/>
                    <a:pt x="14" y="37"/>
                    <a:pt x="14" y="37"/>
                  </a:cubicBezTo>
                  <a:cubicBezTo>
                    <a:pt x="14" y="37"/>
                    <a:pt x="0" y="42"/>
                    <a:pt x="0" y="43"/>
                  </a:cubicBezTo>
                  <a:cubicBezTo>
                    <a:pt x="0" y="54"/>
                    <a:pt x="0" y="54"/>
                    <a:pt x="0" y="54"/>
                  </a:cubicBezTo>
                  <a:cubicBezTo>
                    <a:pt x="0" y="54"/>
                    <a:pt x="14" y="59"/>
                    <a:pt x="14" y="59"/>
                  </a:cubicBezTo>
                  <a:cubicBezTo>
                    <a:pt x="16" y="65"/>
                    <a:pt x="16" y="65"/>
                    <a:pt x="16" y="65"/>
                  </a:cubicBezTo>
                  <a:cubicBezTo>
                    <a:pt x="16" y="65"/>
                    <a:pt x="11" y="78"/>
                    <a:pt x="11" y="79"/>
                  </a:cubicBezTo>
                  <a:cubicBezTo>
                    <a:pt x="19" y="86"/>
                    <a:pt x="19" y="86"/>
                    <a:pt x="19" y="86"/>
                  </a:cubicBezTo>
                  <a:cubicBezTo>
                    <a:pt x="19" y="87"/>
                    <a:pt x="33" y="81"/>
                    <a:pt x="33" y="81"/>
                  </a:cubicBezTo>
                  <a:cubicBezTo>
                    <a:pt x="39" y="83"/>
                    <a:pt x="39" y="83"/>
                    <a:pt x="39" y="83"/>
                  </a:cubicBezTo>
                  <a:cubicBezTo>
                    <a:pt x="39" y="83"/>
                    <a:pt x="44" y="97"/>
                    <a:pt x="45" y="97"/>
                  </a:cubicBezTo>
                  <a:cubicBezTo>
                    <a:pt x="56" y="97"/>
                    <a:pt x="56" y="97"/>
                    <a:pt x="56" y="97"/>
                  </a:cubicBezTo>
                  <a:cubicBezTo>
                    <a:pt x="56" y="97"/>
                    <a:pt x="61" y="83"/>
                    <a:pt x="61" y="83"/>
                  </a:cubicBezTo>
                  <a:cubicBezTo>
                    <a:pt x="67" y="81"/>
                    <a:pt x="67" y="81"/>
                    <a:pt x="67" y="81"/>
                  </a:cubicBezTo>
                  <a:cubicBezTo>
                    <a:pt x="67" y="81"/>
                    <a:pt x="81" y="86"/>
                    <a:pt x="81" y="86"/>
                  </a:cubicBezTo>
                  <a:cubicBezTo>
                    <a:pt x="89" y="78"/>
                    <a:pt x="89" y="78"/>
                    <a:pt x="89" y="78"/>
                  </a:cubicBezTo>
                  <a:cubicBezTo>
                    <a:pt x="89" y="78"/>
                    <a:pt x="83" y="65"/>
                    <a:pt x="83" y="65"/>
                  </a:cubicBezTo>
                  <a:lnTo>
                    <a:pt x="86" y="59"/>
                  </a:lnTo>
                  <a:close/>
                  <a:moveTo>
                    <a:pt x="50" y="64"/>
                  </a:moveTo>
                  <a:cubicBezTo>
                    <a:pt x="41" y="64"/>
                    <a:pt x="34" y="57"/>
                    <a:pt x="34" y="48"/>
                  </a:cubicBezTo>
                  <a:cubicBezTo>
                    <a:pt x="34" y="39"/>
                    <a:pt x="41" y="33"/>
                    <a:pt x="50" y="33"/>
                  </a:cubicBezTo>
                  <a:cubicBezTo>
                    <a:pt x="59" y="33"/>
                    <a:pt x="66" y="39"/>
                    <a:pt x="66" y="48"/>
                  </a:cubicBezTo>
                  <a:cubicBezTo>
                    <a:pt x="66" y="57"/>
                    <a:pt x="59" y="64"/>
                    <a:pt x="50" y="64"/>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en-US" sz="1800">
                <a:latin typeface="+mj-ea"/>
                <a:ea typeface="+mj-ea"/>
              </a:endParaRPr>
            </a:p>
          </p:txBody>
        </p:sp>
        <p:sp>
          <p:nvSpPr>
            <p:cNvPr id="28" name="Freeform 49"/>
            <p:cNvSpPr>
              <a:spLocks noEditPoints="1"/>
            </p:cNvSpPr>
            <p:nvPr/>
          </p:nvSpPr>
          <p:spPr bwMode="auto">
            <a:xfrm>
              <a:off x="7661275" y="1247775"/>
              <a:ext cx="122238" cy="123825"/>
            </a:xfrm>
            <a:custGeom>
              <a:avLst/>
              <a:gdLst>
                <a:gd name="T0" fmla="*/ 41 w 47"/>
                <a:gd name="T1" fmla="*/ 22 h 47"/>
                <a:gd name="T2" fmla="*/ 41 w 47"/>
                <a:gd name="T3" fmla="*/ 19 h 47"/>
                <a:gd name="T4" fmla="*/ 45 w 47"/>
                <a:gd name="T5" fmla="*/ 13 h 47"/>
                <a:gd name="T6" fmla="*/ 42 w 47"/>
                <a:gd name="T7" fmla="*/ 9 h 47"/>
                <a:gd name="T8" fmla="*/ 35 w 47"/>
                <a:gd name="T9" fmla="*/ 10 h 47"/>
                <a:gd name="T10" fmla="*/ 33 w 47"/>
                <a:gd name="T11" fmla="*/ 8 h 47"/>
                <a:gd name="T12" fmla="*/ 32 w 47"/>
                <a:gd name="T13" fmla="*/ 1 h 47"/>
                <a:gd name="T14" fmla="*/ 27 w 47"/>
                <a:gd name="T15" fmla="*/ 0 h 47"/>
                <a:gd name="T16" fmla="*/ 22 w 47"/>
                <a:gd name="T17" fmla="*/ 6 h 47"/>
                <a:gd name="T18" fmla="*/ 19 w 47"/>
                <a:gd name="T19" fmla="*/ 6 h 47"/>
                <a:gd name="T20" fmla="*/ 14 w 47"/>
                <a:gd name="T21" fmla="*/ 2 h 47"/>
                <a:gd name="T22" fmla="*/ 9 w 47"/>
                <a:gd name="T23" fmla="*/ 5 h 47"/>
                <a:gd name="T24" fmla="*/ 10 w 47"/>
                <a:gd name="T25" fmla="*/ 12 h 47"/>
                <a:gd name="T26" fmla="*/ 9 w 47"/>
                <a:gd name="T27" fmla="*/ 14 h 47"/>
                <a:gd name="T28" fmla="*/ 2 w 47"/>
                <a:gd name="T29" fmla="*/ 16 h 47"/>
                <a:gd name="T30" fmla="*/ 0 w 47"/>
                <a:gd name="T31" fmla="*/ 21 h 47"/>
                <a:gd name="T32" fmla="*/ 6 w 47"/>
                <a:gd name="T33" fmla="*/ 25 h 47"/>
                <a:gd name="T34" fmla="*/ 6 w 47"/>
                <a:gd name="T35" fmla="*/ 28 h 47"/>
                <a:gd name="T36" fmla="*/ 2 w 47"/>
                <a:gd name="T37" fmla="*/ 34 h 47"/>
                <a:gd name="T38" fmla="*/ 5 w 47"/>
                <a:gd name="T39" fmla="*/ 38 h 47"/>
                <a:gd name="T40" fmla="*/ 12 w 47"/>
                <a:gd name="T41" fmla="*/ 37 h 47"/>
                <a:gd name="T42" fmla="*/ 14 w 47"/>
                <a:gd name="T43" fmla="*/ 39 h 47"/>
                <a:gd name="T44" fmla="*/ 16 w 47"/>
                <a:gd name="T45" fmla="*/ 46 h 47"/>
                <a:gd name="T46" fmla="*/ 20 w 47"/>
                <a:gd name="T47" fmla="*/ 47 h 47"/>
                <a:gd name="T48" fmla="*/ 25 w 47"/>
                <a:gd name="T49" fmla="*/ 42 h 47"/>
                <a:gd name="T50" fmla="*/ 28 w 47"/>
                <a:gd name="T51" fmla="*/ 41 h 47"/>
                <a:gd name="T52" fmla="*/ 33 w 47"/>
                <a:gd name="T53" fmla="*/ 45 h 47"/>
                <a:gd name="T54" fmla="*/ 38 w 47"/>
                <a:gd name="T55" fmla="*/ 42 h 47"/>
                <a:gd name="T56" fmla="*/ 37 w 47"/>
                <a:gd name="T57" fmla="*/ 35 h 47"/>
                <a:gd name="T58" fmla="*/ 39 w 47"/>
                <a:gd name="T59" fmla="*/ 33 h 47"/>
                <a:gd name="T60" fmla="*/ 45 w 47"/>
                <a:gd name="T61" fmla="*/ 32 h 47"/>
                <a:gd name="T62" fmla="*/ 47 w 47"/>
                <a:gd name="T63" fmla="*/ 27 h 47"/>
                <a:gd name="T64" fmla="*/ 41 w 47"/>
                <a:gd name="T65" fmla="*/ 22 h 47"/>
                <a:gd name="T66" fmla="*/ 31 w 47"/>
                <a:gd name="T67" fmla="*/ 25 h 47"/>
                <a:gd name="T68" fmla="*/ 22 w 47"/>
                <a:gd name="T69" fmla="*/ 31 h 47"/>
                <a:gd name="T70" fmla="*/ 16 w 47"/>
                <a:gd name="T71" fmla="*/ 22 h 47"/>
                <a:gd name="T72" fmla="*/ 25 w 47"/>
                <a:gd name="T73" fmla="*/ 16 h 47"/>
                <a:gd name="T74" fmla="*/ 31 w 47"/>
                <a:gd name="T75" fmla="*/ 25 h 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7" h="47">
                  <a:moveTo>
                    <a:pt x="41" y="22"/>
                  </a:moveTo>
                  <a:cubicBezTo>
                    <a:pt x="41" y="19"/>
                    <a:pt x="41" y="19"/>
                    <a:pt x="41" y="19"/>
                  </a:cubicBezTo>
                  <a:cubicBezTo>
                    <a:pt x="41" y="19"/>
                    <a:pt x="45" y="14"/>
                    <a:pt x="45" y="13"/>
                  </a:cubicBezTo>
                  <a:cubicBezTo>
                    <a:pt x="42" y="9"/>
                    <a:pt x="42" y="9"/>
                    <a:pt x="42" y="9"/>
                  </a:cubicBezTo>
                  <a:cubicBezTo>
                    <a:pt x="42" y="9"/>
                    <a:pt x="35" y="10"/>
                    <a:pt x="35" y="10"/>
                  </a:cubicBezTo>
                  <a:cubicBezTo>
                    <a:pt x="33" y="8"/>
                    <a:pt x="33" y="8"/>
                    <a:pt x="33" y="8"/>
                  </a:cubicBezTo>
                  <a:cubicBezTo>
                    <a:pt x="33" y="8"/>
                    <a:pt x="32" y="1"/>
                    <a:pt x="32" y="1"/>
                  </a:cubicBezTo>
                  <a:cubicBezTo>
                    <a:pt x="27" y="0"/>
                    <a:pt x="27" y="0"/>
                    <a:pt x="27" y="0"/>
                  </a:cubicBezTo>
                  <a:cubicBezTo>
                    <a:pt x="26" y="0"/>
                    <a:pt x="22" y="6"/>
                    <a:pt x="22" y="6"/>
                  </a:cubicBezTo>
                  <a:cubicBezTo>
                    <a:pt x="19" y="6"/>
                    <a:pt x="19" y="6"/>
                    <a:pt x="19" y="6"/>
                  </a:cubicBezTo>
                  <a:cubicBezTo>
                    <a:pt x="19" y="6"/>
                    <a:pt x="14" y="2"/>
                    <a:pt x="14" y="2"/>
                  </a:cubicBezTo>
                  <a:cubicBezTo>
                    <a:pt x="9" y="5"/>
                    <a:pt x="9" y="5"/>
                    <a:pt x="9" y="5"/>
                  </a:cubicBezTo>
                  <a:cubicBezTo>
                    <a:pt x="9" y="5"/>
                    <a:pt x="10" y="12"/>
                    <a:pt x="10" y="12"/>
                  </a:cubicBezTo>
                  <a:cubicBezTo>
                    <a:pt x="9" y="14"/>
                    <a:pt x="9" y="14"/>
                    <a:pt x="9" y="14"/>
                  </a:cubicBezTo>
                  <a:cubicBezTo>
                    <a:pt x="9" y="14"/>
                    <a:pt x="2" y="15"/>
                    <a:pt x="2" y="16"/>
                  </a:cubicBezTo>
                  <a:cubicBezTo>
                    <a:pt x="0" y="21"/>
                    <a:pt x="0" y="21"/>
                    <a:pt x="0" y="21"/>
                  </a:cubicBezTo>
                  <a:cubicBezTo>
                    <a:pt x="0" y="21"/>
                    <a:pt x="6" y="25"/>
                    <a:pt x="6" y="25"/>
                  </a:cubicBezTo>
                  <a:cubicBezTo>
                    <a:pt x="6" y="28"/>
                    <a:pt x="6" y="28"/>
                    <a:pt x="6" y="28"/>
                  </a:cubicBezTo>
                  <a:cubicBezTo>
                    <a:pt x="6" y="28"/>
                    <a:pt x="2" y="34"/>
                    <a:pt x="2" y="34"/>
                  </a:cubicBezTo>
                  <a:cubicBezTo>
                    <a:pt x="5" y="38"/>
                    <a:pt x="5" y="38"/>
                    <a:pt x="5" y="38"/>
                  </a:cubicBezTo>
                  <a:cubicBezTo>
                    <a:pt x="5" y="39"/>
                    <a:pt x="12" y="37"/>
                    <a:pt x="12" y="37"/>
                  </a:cubicBezTo>
                  <a:cubicBezTo>
                    <a:pt x="14" y="39"/>
                    <a:pt x="14" y="39"/>
                    <a:pt x="14" y="39"/>
                  </a:cubicBezTo>
                  <a:cubicBezTo>
                    <a:pt x="14" y="39"/>
                    <a:pt x="15" y="46"/>
                    <a:pt x="16" y="46"/>
                  </a:cubicBezTo>
                  <a:cubicBezTo>
                    <a:pt x="20" y="47"/>
                    <a:pt x="20" y="47"/>
                    <a:pt x="20" y="47"/>
                  </a:cubicBezTo>
                  <a:cubicBezTo>
                    <a:pt x="21" y="47"/>
                    <a:pt x="25" y="42"/>
                    <a:pt x="25" y="42"/>
                  </a:cubicBezTo>
                  <a:cubicBezTo>
                    <a:pt x="28" y="41"/>
                    <a:pt x="28" y="41"/>
                    <a:pt x="28" y="41"/>
                  </a:cubicBezTo>
                  <a:cubicBezTo>
                    <a:pt x="28" y="41"/>
                    <a:pt x="33" y="45"/>
                    <a:pt x="33" y="45"/>
                  </a:cubicBezTo>
                  <a:cubicBezTo>
                    <a:pt x="38" y="42"/>
                    <a:pt x="38" y="42"/>
                    <a:pt x="38" y="42"/>
                  </a:cubicBezTo>
                  <a:cubicBezTo>
                    <a:pt x="38" y="42"/>
                    <a:pt x="37" y="35"/>
                    <a:pt x="37" y="35"/>
                  </a:cubicBezTo>
                  <a:cubicBezTo>
                    <a:pt x="39" y="33"/>
                    <a:pt x="39" y="33"/>
                    <a:pt x="39" y="33"/>
                  </a:cubicBezTo>
                  <a:cubicBezTo>
                    <a:pt x="39" y="33"/>
                    <a:pt x="45" y="32"/>
                    <a:pt x="45" y="32"/>
                  </a:cubicBezTo>
                  <a:cubicBezTo>
                    <a:pt x="47" y="27"/>
                    <a:pt x="47" y="27"/>
                    <a:pt x="47" y="27"/>
                  </a:cubicBezTo>
                  <a:cubicBezTo>
                    <a:pt x="47" y="26"/>
                    <a:pt x="41" y="22"/>
                    <a:pt x="41" y="22"/>
                  </a:cubicBezTo>
                  <a:close/>
                  <a:moveTo>
                    <a:pt x="31" y="25"/>
                  </a:moveTo>
                  <a:cubicBezTo>
                    <a:pt x="30" y="29"/>
                    <a:pt x="26" y="32"/>
                    <a:pt x="22" y="31"/>
                  </a:cubicBezTo>
                  <a:cubicBezTo>
                    <a:pt x="18" y="30"/>
                    <a:pt x="15" y="26"/>
                    <a:pt x="16" y="22"/>
                  </a:cubicBezTo>
                  <a:cubicBezTo>
                    <a:pt x="17" y="18"/>
                    <a:pt x="21" y="15"/>
                    <a:pt x="25" y="16"/>
                  </a:cubicBezTo>
                  <a:cubicBezTo>
                    <a:pt x="29" y="17"/>
                    <a:pt x="32" y="21"/>
                    <a:pt x="31" y="25"/>
                  </a:cubicBezTo>
                  <a:close/>
                </a:path>
              </a:pathLst>
            </a:custGeom>
            <a:grpFill/>
            <a:ln>
              <a:noFill/>
            </a:ln>
            <a:extLst>
              <a:ext uri="{91240B29-F687-4F45-9708-019B960494DF}">
                <a14:hiddenLine xmlns:a14="http://schemas.microsoft.com/office/drawing/2010/main" w="9525">
                  <a:solidFill>
                    <a:srgbClr val="000000"/>
                  </a:solidFill>
                  <a:round/>
                </a14:hiddenLine>
              </a:ext>
            </a:extLst>
          </p:spPr>
          <p:txBody>
            <a:bodyPr vert="horz" wrap="square" lIns="68580" tIns="34290" rIns="68580" bIns="34290" numCol="1" anchor="t" anchorCtr="0" compatLnSpc="1"/>
            <a:lstStyle/>
            <a:p>
              <a:endParaRPr lang="en-US" sz="1800">
                <a:latin typeface="+mj-ea"/>
                <a:ea typeface="+mj-ea"/>
              </a:endParaRPr>
            </a:p>
          </p:txBody>
        </p:sp>
      </p:grpSp>
      <p:sp>
        <p:nvSpPr>
          <p:cNvPr id="29" name="圆角矩形 28"/>
          <p:cNvSpPr/>
          <p:nvPr/>
        </p:nvSpPr>
        <p:spPr>
          <a:xfrm>
            <a:off x="2931160" y="1928495"/>
            <a:ext cx="7317105" cy="1383665"/>
          </a:xfrm>
          <a:prstGeom prst="round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l"/>
            <a:r>
              <a:rPr lang="zh-CN" sz="2800" dirty="0" smtClean="0">
                <a:solidFill>
                  <a:srgbClr val="000000"/>
                </a:solidFill>
                <a:latin typeface="宋体" panose="02010600030101010101" pitchFamily="2" charset="-122"/>
                <a:ea typeface="宋体" panose="02010600030101010101" pitchFamily="2" charset="-122"/>
              </a:rPr>
              <a:t>加强</a:t>
            </a:r>
            <a:r>
              <a:rPr lang="en-US" altLang="zh-CN" sz="2800" dirty="0">
                <a:solidFill>
                  <a:srgbClr val="000000"/>
                </a:solidFill>
                <a:latin typeface="宋体" panose="02010600030101010101" pitchFamily="2" charset="-122"/>
                <a:ea typeface="宋体" panose="02010600030101010101" pitchFamily="2" charset="-122"/>
              </a:rPr>
              <a:t>5G</a:t>
            </a:r>
            <a:r>
              <a:rPr lang="zh-CN" altLang="en-US" sz="2800" dirty="0">
                <a:solidFill>
                  <a:srgbClr val="000000"/>
                </a:solidFill>
                <a:latin typeface="宋体" panose="02010600030101010101" pitchFamily="2" charset="-122"/>
                <a:ea typeface="宋体" panose="02010600030101010101" pitchFamily="2" charset="-122"/>
              </a:rPr>
              <a:t>、人工智能、大数据、云计算</a:t>
            </a:r>
            <a:r>
              <a:rPr lang="zh-CN" altLang="en-US" sz="2800" dirty="0" smtClean="0">
                <a:solidFill>
                  <a:srgbClr val="000000"/>
                </a:solidFill>
                <a:latin typeface="宋体" panose="02010600030101010101" pitchFamily="2" charset="-122"/>
                <a:ea typeface="宋体" panose="02010600030101010101" pitchFamily="2" charset="-122"/>
              </a:rPr>
              <a:t>、区块链</a:t>
            </a:r>
            <a:r>
              <a:rPr lang="zh-CN" altLang="en-US" sz="2800" dirty="0">
                <a:solidFill>
                  <a:srgbClr val="000000"/>
                </a:solidFill>
                <a:latin typeface="宋体" panose="02010600030101010101" pitchFamily="2" charset="-122"/>
                <a:ea typeface="宋体" panose="02010600030101010101" pitchFamily="2" charset="-122"/>
              </a:rPr>
              <a:t>、</a:t>
            </a:r>
            <a:r>
              <a:rPr lang="zh-CN" altLang="en-US" sz="2800" dirty="0" smtClean="0">
                <a:solidFill>
                  <a:srgbClr val="000000"/>
                </a:solidFill>
                <a:latin typeface="宋体" panose="02010600030101010101" pitchFamily="2" charset="-122"/>
                <a:ea typeface="宋体" panose="02010600030101010101" pitchFamily="2" charset="-122"/>
              </a:rPr>
              <a:t>物</a:t>
            </a:r>
            <a:r>
              <a:rPr lang="zh-CN" altLang="en-US" sz="2800" dirty="0">
                <a:solidFill>
                  <a:srgbClr val="000000"/>
                </a:solidFill>
                <a:latin typeface="宋体" panose="02010600030101010101" pitchFamily="2" charset="-122"/>
                <a:ea typeface="宋体" panose="02010600030101010101" pitchFamily="2" charset="-122"/>
              </a:rPr>
              <a:t>联网等领域相关专业设置</a:t>
            </a:r>
            <a:endParaRPr lang="zh-CN" altLang="en-US" sz="2800" dirty="0">
              <a:solidFill>
                <a:srgbClr val="000000"/>
              </a:solidFill>
              <a:latin typeface="宋体" panose="02010600030101010101" pitchFamily="2" charset="-122"/>
              <a:ea typeface="宋体" panose="02010600030101010101" pitchFamily="2" charset="-122"/>
            </a:endParaRPr>
          </a:p>
        </p:txBody>
      </p:sp>
      <p:sp>
        <p:nvSpPr>
          <p:cNvPr id="31" name="圆角矩形 30"/>
          <p:cNvSpPr/>
          <p:nvPr/>
        </p:nvSpPr>
        <p:spPr>
          <a:xfrm>
            <a:off x="2914650" y="3777615"/>
            <a:ext cx="7317105" cy="1955641"/>
          </a:xfrm>
          <a:prstGeom prst="roundRect">
            <a:avLst/>
          </a:prstGeom>
          <a:solidFill>
            <a:schemeClr val="accent4">
              <a:lumMod val="60000"/>
              <a:lumOff val="4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l"/>
            <a:r>
              <a:rPr lang="zh-CN" sz="2800" dirty="0">
                <a:solidFill>
                  <a:srgbClr val="000000"/>
                </a:solidFill>
                <a:latin typeface="宋体" panose="02010600030101010101" pitchFamily="2" charset="-122"/>
                <a:ea typeface="宋体" panose="02010600030101010101" pitchFamily="2" charset="-122"/>
              </a:rPr>
              <a:t>面向不同行业的数据驱动、人机协同、跨界</a:t>
            </a:r>
            <a:r>
              <a:rPr lang="zh-CN" sz="2800" dirty="0" smtClean="0">
                <a:solidFill>
                  <a:srgbClr val="000000"/>
                </a:solidFill>
                <a:latin typeface="宋体" panose="02010600030101010101" pitchFamily="2" charset="-122"/>
                <a:ea typeface="宋体" panose="02010600030101010101" pitchFamily="2" charset="-122"/>
              </a:rPr>
              <a:t>融合的</a:t>
            </a:r>
            <a:r>
              <a:rPr lang="zh-CN" sz="2800" dirty="0">
                <a:solidFill>
                  <a:srgbClr val="000000"/>
                </a:solidFill>
                <a:latin typeface="宋体" panose="02010600030101010101" pitchFamily="2" charset="-122"/>
                <a:ea typeface="宋体" panose="02010600030101010101" pitchFamily="2" charset="-122"/>
              </a:rPr>
              <a:t>智能形态等，从专业名称到</a:t>
            </a:r>
            <a:r>
              <a:rPr lang="zh-CN" sz="2800" dirty="0" smtClean="0">
                <a:solidFill>
                  <a:srgbClr val="000000"/>
                </a:solidFill>
                <a:latin typeface="宋体" panose="02010600030101010101" pitchFamily="2" charset="-122"/>
                <a:ea typeface="宋体" panose="02010600030101010101" pitchFamily="2" charset="-122"/>
              </a:rPr>
              <a:t>内涵进行</a:t>
            </a:r>
            <a:r>
              <a:rPr lang="zh-CN" sz="2800" dirty="0">
                <a:solidFill>
                  <a:srgbClr val="000000"/>
                </a:solidFill>
                <a:latin typeface="宋体" panose="02010600030101010101" pitchFamily="2" charset="-122"/>
                <a:ea typeface="宋体" panose="02010600030101010101" pitchFamily="2" charset="-122"/>
              </a:rPr>
              <a:t>数字化</a:t>
            </a:r>
            <a:r>
              <a:rPr lang="zh-CN" sz="2800" dirty="0" smtClean="0">
                <a:solidFill>
                  <a:srgbClr val="000000"/>
                </a:solidFill>
                <a:latin typeface="宋体" panose="02010600030101010101" pitchFamily="2" charset="-122"/>
                <a:ea typeface="宋体" panose="02010600030101010101" pitchFamily="2" charset="-122"/>
              </a:rPr>
              <a:t>改造</a:t>
            </a:r>
            <a:r>
              <a:rPr lang="zh-CN" altLang="en-US" sz="2800" dirty="0" smtClean="0">
                <a:solidFill>
                  <a:srgbClr val="000000"/>
                </a:solidFill>
                <a:latin typeface="宋体" panose="02010600030101010101" pitchFamily="2" charset="-122"/>
                <a:ea typeface="宋体" panose="02010600030101010101" pitchFamily="2" charset="-122"/>
              </a:rPr>
              <a:t>。</a:t>
            </a:r>
            <a:r>
              <a:rPr lang="zh-CN" altLang="en-US" sz="2800" dirty="0" smtClean="0">
                <a:solidFill>
                  <a:srgbClr val="FF0000"/>
                </a:solidFill>
                <a:latin typeface="宋体" panose="02010600030101010101" pitchFamily="2" charset="-122"/>
                <a:ea typeface="宋体" panose="02010600030101010101" pitchFamily="2" charset="-122"/>
              </a:rPr>
              <a:t>如，标有智能、智慧、数字、现代等词的专业有</a:t>
            </a:r>
            <a:r>
              <a:rPr lang="en-US" altLang="zh-CN" sz="2800" dirty="0" smtClean="0">
                <a:solidFill>
                  <a:srgbClr val="FF0000"/>
                </a:solidFill>
                <a:latin typeface="宋体" panose="02010600030101010101" pitchFamily="2" charset="-122"/>
                <a:ea typeface="宋体" panose="02010600030101010101" pitchFamily="2" charset="-122"/>
              </a:rPr>
              <a:t>150</a:t>
            </a:r>
            <a:r>
              <a:rPr lang="zh-CN" altLang="en-US" sz="2800" dirty="0" smtClean="0">
                <a:solidFill>
                  <a:srgbClr val="FF0000"/>
                </a:solidFill>
                <a:latin typeface="宋体" panose="02010600030101010101" pitchFamily="2" charset="-122"/>
                <a:ea typeface="宋体" panose="02010600030101010101" pitchFamily="2" charset="-122"/>
              </a:rPr>
              <a:t>多个</a:t>
            </a:r>
            <a:endParaRPr lang="zh-CN" sz="2800" dirty="0">
              <a:solidFill>
                <a:srgbClr val="FF0000"/>
              </a:solidFill>
              <a:latin typeface="宋体" panose="02010600030101010101" pitchFamily="2" charset="-122"/>
              <a:ea typeface="宋体" panose="02010600030101010101" pitchFamily="2" charset="-122"/>
            </a:endParaRPr>
          </a:p>
        </p:txBody>
      </p:sp>
      <p:sp>
        <p:nvSpPr>
          <p:cNvPr id="32"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（二）</a:t>
            </a:r>
            <a:r>
              <a:rPr kumimoji="0" lang="en-US" altLang="zh-CN" sz="3200" b="1" dirty="0" smtClean="0">
                <a:solidFill>
                  <a:srgbClr val="EAEAEA"/>
                </a:solidFill>
                <a:latin typeface="隶书" panose="02010509060101010101" pitchFamily="49" charset="-122"/>
                <a:ea typeface="隶书" panose="02010509060101010101" pitchFamily="49" charset="-122"/>
              </a:rPr>
              <a:t> </a:t>
            </a:r>
            <a:r>
              <a:rPr kumimoji="0" lang="zh-CN" altLang="en-US" sz="3200" b="1" dirty="0" smtClean="0">
                <a:solidFill>
                  <a:srgbClr val="EAEAEA"/>
                </a:solidFill>
                <a:latin typeface="隶书" panose="02010509060101010101" pitchFamily="49" charset="-122"/>
                <a:ea typeface="隶书" panose="02010509060101010101" pitchFamily="49" charset="-122"/>
              </a:rPr>
              <a:t>新目录主要特点</a:t>
            </a:r>
            <a:endParaRPr kumimoji="0" lang="zh-CN" altLang="en-US" sz="3200" b="1" dirty="0" smtClean="0">
              <a:solidFill>
                <a:srgbClr val="EAEAEA"/>
              </a:solidFill>
              <a:latin typeface="隶书" panose="02010509060101010101" pitchFamily="49" charset="-122"/>
              <a:ea typeface="隶书" panose="02010509060101010101" pitchFamily="49" charset="-122"/>
            </a:endParaRPr>
          </a:p>
        </p:txBody>
      </p:sp>
      <p:sp>
        <p:nvSpPr>
          <p:cNvPr id="7" name="Rectangle 3"/>
          <p:cNvSpPr>
            <a:spLocks noChangeArrowheads="1"/>
          </p:cNvSpPr>
          <p:nvPr/>
        </p:nvSpPr>
        <p:spPr bwMode="auto">
          <a:xfrm>
            <a:off x="1812290" y="694690"/>
            <a:ext cx="8657590" cy="3921760"/>
          </a:xfrm>
          <a:prstGeom prst="rect">
            <a:avLst/>
          </a:prstGeom>
          <a:noFill/>
          <a:ln w="12700" cap="sq">
            <a:noFill/>
            <a:miter lim="800000"/>
            <a:headEnd type="none" w="sm" len="sm"/>
            <a:tailEnd type="none" w="sm" len="sm"/>
          </a:ln>
        </p:spPr>
        <p:txBody>
          <a:bodyPr/>
          <a:lstStyle/>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endParaRPr lang="zh-CN" altLang="en-US" sz="2800" dirty="0" smtClean="0">
              <a:latin typeface="隶书" panose="02010509060101010101" pitchFamily="49" charset="-122"/>
              <a:ea typeface="隶书" panose="02010509060101010101" pitchFamily="49" charset="-122"/>
              <a:sym typeface="+mn-ea"/>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30" name="文本框 29"/>
          <p:cNvSpPr txBox="1"/>
          <p:nvPr/>
        </p:nvSpPr>
        <p:spPr>
          <a:xfrm>
            <a:off x="1999615" y="838835"/>
            <a:ext cx="8005445" cy="521970"/>
          </a:xfrm>
          <a:prstGeom prst="rect">
            <a:avLst/>
          </a:prstGeom>
          <a:solidFill>
            <a:srgbClr val="C00000"/>
          </a:solidFill>
          <a:ln>
            <a:solidFill>
              <a:srgbClr val="F9FBFA"/>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800" b="1" dirty="0">
                <a:solidFill>
                  <a:srgbClr val="F9FBFA"/>
                </a:solidFill>
                <a:latin typeface="微软雅黑" panose="020B0503020204020204" charset="-122"/>
                <a:ea typeface="微软雅黑" panose="020B0503020204020204" charset="-122"/>
              </a:rPr>
              <a:t>6</a:t>
            </a:r>
            <a:r>
              <a:rPr lang="zh-CN" altLang="en-US" sz="2800" b="1" dirty="0" smtClean="0">
                <a:solidFill>
                  <a:srgbClr val="F9FBFA"/>
                </a:solidFill>
                <a:latin typeface="微软雅黑" panose="020B0503020204020204" charset="-122"/>
                <a:ea typeface="微软雅黑" panose="020B0503020204020204" charset="-122"/>
              </a:rPr>
              <a:t>、</a:t>
            </a:r>
            <a:r>
              <a:rPr lang="zh-CN" altLang="en-US" sz="2800" b="1" dirty="0" smtClean="0">
                <a:solidFill>
                  <a:srgbClr val="F9FBFA"/>
                </a:solidFill>
                <a:latin typeface="微软雅黑" panose="020B0503020204020204" charset="-122"/>
                <a:ea typeface="微软雅黑" panose="020B0503020204020204" charset="-122"/>
              </a:rPr>
              <a:t>遵循</a:t>
            </a:r>
            <a:r>
              <a:rPr lang="zh-CN" altLang="en-US" sz="2800" b="1" dirty="0">
                <a:solidFill>
                  <a:srgbClr val="F9FBFA"/>
                </a:solidFill>
                <a:latin typeface="微软雅黑" panose="020B0503020204020204" charset="-122"/>
                <a:ea typeface="微软雅黑" panose="020B0503020204020204" charset="-122"/>
              </a:rPr>
              <a:t>职业教育规律</a:t>
            </a:r>
            <a:r>
              <a:rPr lang="zh-CN" altLang="en-US" sz="2800" b="1" dirty="0" smtClean="0">
                <a:solidFill>
                  <a:srgbClr val="F9FBFA"/>
                </a:solidFill>
                <a:latin typeface="微软雅黑" panose="020B0503020204020204" charset="-122"/>
                <a:ea typeface="微软雅黑" panose="020B0503020204020204" charset="-122"/>
              </a:rPr>
              <a:t>，服务社会多方需求</a:t>
            </a:r>
            <a:endParaRPr lang="zh-CN" altLang="en-US" sz="2800" b="1" dirty="0">
              <a:solidFill>
                <a:srgbClr val="F9FBFA"/>
              </a:solidFill>
              <a:latin typeface="微软雅黑" panose="020B0503020204020204" charset="-122"/>
              <a:ea typeface="微软雅黑" panose="020B0503020204020204" charset="-122"/>
            </a:endParaRPr>
          </a:p>
        </p:txBody>
      </p:sp>
      <p:sp>
        <p:nvSpPr>
          <p:cNvPr id="6146" name="Rectangle 22"/>
          <p:cNvSpPr>
            <a:spLocks noGrp="1" noChangeArrowheads="1"/>
          </p:cNvSpPr>
          <p:nvPr/>
        </p:nvSpPr>
        <p:spPr>
          <a:xfrm>
            <a:off x="10381615" y="10052685"/>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grpSp>
        <p:nvGrpSpPr>
          <p:cNvPr id="3" name="Group 78"/>
          <p:cNvGrpSpPr/>
          <p:nvPr/>
        </p:nvGrpSpPr>
        <p:grpSpPr>
          <a:xfrm>
            <a:off x="2015641" y="3741807"/>
            <a:ext cx="749712" cy="749907"/>
            <a:chOff x="5013110" y="5059616"/>
            <a:chExt cx="3378533" cy="3379413"/>
          </a:xfrm>
        </p:grpSpPr>
        <p:sp>
          <p:nvSpPr>
            <p:cNvPr id="8" name="Oval 81"/>
            <p:cNvSpPr/>
            <p:nvPr/>
          </p:nvSpPr>
          <p:spPr>
            <a:xfrm>
              <a:off x="5013110" y="5059616"/>
              <a:ext cx="3378533" cy="3379413"/>
            </a:xfrm>
            <a:prstGeom prst="ellipse">
              <a:avLst/>
            </a:prstGeom>
            <a:solidFill>
              <a:schemeClr val="bg1">
                <a:lumMod val="5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2282" tIns="41141" rIns="82282" bIns="41141" rtlCol="0" anchor="ctr"/>
            <a:lstStyle/>
            <a:p>
              <a:pPr algn="ctr"/>
              <a:endParaRPr lang="bg-BG" sz="675" dirty="0"/>
            </a:p>
          </p:txBody>
        </p:sp>
        <p:sp>
          <p:nvSpPr>
            <p:cNvPr id="9" name="Oval 82"/>
            <p:cNvSpPr/>
            <p:nvPr/>
          </p:nvSpPr>
          <p:spPr>
            <a:xfrm>
              <a:off x="5286107" y="5332685"/>
              <a:ext cx="2832537" cy="2833275"/>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82282" tIns="41141" rIns="82282" bIns="41141" rtlCol="0" anchor="ctr"/>
            <a:lstStyle/>
            <a:p>
              <a:pPr algn="ctr"/>
              <a:endParaRPr lang="bg-BG" sz="675" dirty="0"/>
            </a:p>
          </p:txBody>
        </p:sp>
      </p:grpSp>
      <p:sp>
        <p:nvSpPr>
          <p:cNvPr id="47" name="Freeform 67"/>
          <p:cNvSpPr>
            <a:spLocks noChangeAspect="1" noEditPoints="1"/>
          </p:cNvSpPr>
          <p:nvPr/>
        </p:nvSpPr>
        <p:spPr bwMode="auto">
          <a:xfrm>
            <a:off x="2241997" y="4012914"/>
            <a:ext cx="297000" cy="207692"/>
          </a:xfrm>
          <a:custGeom>
            <a:avLst/>
            <a:gdLst>
              <a:gd name="T0" fmla="*/ 141 w 1400"/>
              <a:gd name="T1" fmla="*/ 375 h 978"/>
              <a:gd name="T2" fmla="*/ 199 w 1400"/>
              <a:gd name="T3" fmla="*/ 316 h 978"/>
              <a:gd name="T4" fmla="*/ 145 w 1400"/>
              <a:gd name="T5" fmla="*/ 233 h 978"/>
              <a:gd name="T6" fmla="*/ 138 w 1400"/>
              <a:gd name="T7" fmla="*/ 183 h 978"/>
              <a:gd name="T8" fmla="*/ 145 w 1400"/>
              <a:gd name="T9" fmla="*/ 179 h 978"/>
              <a:gd name="T10" fmla="*/ 376 w 1400"/>
              <a:gd name="T11" fmla="*/ 37 h 978"/>
              <a:gd name="T12" fmla="*/ 419 w 1400"/>
              <a:gd name="T13" fmla="*/ 180 h 978"/>
              <a:gd name="T14" fmla="*/ 424 w 1400"/>
              <a:gd name="T15" fmla="*/ 189 h 978"/>
              <a:gd name="T16" fmla="*/ 399 w 1400"/>
              <a:gd name="T17" fmla="*/ 255 h 978"/>
              <a:gd name="T18" fmla="*/ 389 w 1400"/>
              <a:gd name="T19" fmla="*/ 367 h 978"/>
              <a:gd name="T20" fmla="*/ 473 w 1400"/>
              <a:gd name="T21" fmla="*/ 372 h 978"/>
              <a:gd name="T22" fmla="*/ 535 w 1400"/>
              <a:gd name="T23" fmla="*/ 474 h 978"/>
              <a:gd name="T24" fmla="*/ 447 w 1400"/>
              <a:gd name="T25" fmla="*/ 474 h 978"/>
              <a:gd name="T26" fmla="*/ 399 w 1400"/>
              <a:gd name="T27" fmla="*/ 492 h 978"/>
              <a:gd name="T28" fmla="*/ 0 w 1400"/>
              <a:gd name="T29" fmla="*/ 612 h 978"/>
              <a:gd name="T30" fmla="*/ 447 w 1400"/>
              <a:gd name="T31" fmla="*/ 547 h 978"/>
              <a:gd name="T32" fmla="*/ 1138 w 1400"/>
              <a:gd name="T33" fmla="*/ 888 h 978"/>
              <a:gd name="T34" fmla="*/ 946 w 1400"/>
              <a:gd name="T35" fmla="*/ 543 h 978"/>
              <a:gd name="T36" fmla="*/ 859 w 1400"/>
              <a:gd name="T37" fmla="*/ 456 h 978"/>
              <a:gd name="T38" fmla="*/ 932 w 1400"/>
              <a:gd name="T39" fmla="*/ 342 h 978"/>
              <a:gd name="T40" fmla="*/ 941 w 1400"/>
              <a:gd name="T41" fmla="*/ 271 h 978"/>
              <a:gd name="T42" fmla="*/ 927 w 1400"/>
              <a:gd name="T43" fmla="*/ 262 h 978"/>
              <a:gd name="T44" fmla="*/ 585 w 1400"/>
              <a:gd name="T45" fmla="*/ 67 h 978"/>
              <a:gd name="T46" fmla="*/ 537 w 1400"/>
              <a:gd name="T47" fmla="*/ 267 h 978"/>
              <a:gd name="T48" fmla="*/ 530 w 1400"/>
              <a:gd name="T49" fmla="*/ 279 h 978"/>
              <a:gd name="T50" fmla="*/ 568 w 1400"/>
              <a:gd name="T51" fmla="*/ 375 h 978"/>
              <a:gd name="T52" fmla="*/ 594 w 1400"/>
              <a:gd name="T53" fmla="*/ 527 h 978"/>
              <a:gd name="T54" fmla="*/ 447 w 1400"/>
              <a:gd name="T55" fmla="*/ 547 h 978"/>
              <a:gd name="T56" fmla="*/ 1231 w 1400"/>
              <a:gd name="T57" fmla="*/ 369 h 978"/>
              <a:gd name="T58" fmla="*/ 1367 w 1400"/>
              <a:gd name="T59" fmla="*/ 437 h 978"/>
              <a:gd name="T60" fmla="*/ 1400 w 1400"/>
              <a:gd name="T61" fmla="*/ 552 h 978"/>
              <a:gd name="T62" fmla="*/ 1397 w 1400"/>
              <a:gd name="T63" fmla="*/ 591 h 978"/>
              <a:gd name="T64" fmla="*/ 1077 w 1400"/>
              <a:gd name="T65" fmla="*/ 490 h 978"/>
              <a:gd name="T66" fmla="*/ 1027 w 1400"/>
              <a:gd name="T67" fmla="*/ 470 h 978"/>
              <a:gd name="T68" fmla="*/ 986 w 1400"/>
              <a:gd name="T69" fmla="*/ 437 h 978"/>
              <a:gd name="T70" fmla="*/ 1118 w 1400"/>
              <a:gd name="T71" fmla="*/ 368 h 978"/>
              <a:gd name="T72" fmla="*/ 1022 w 1400"/>
              <a:gd name="T73" fmla="*/ 306 h 978"/>
              <a:gd name="T74" fmla="*/ 1284 w 1400"/>
              <a:gd name="T75" fmla="*/ 69 h 978"/>
              <a:gd name="T76" fmla="*/ 1283 w 1400"/>
              <a:gd name="T77" fmla="*/ 307 h 9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400" h="978">
                <a:moveTo>
                  <a:pt x="80" y="375"/>
                </a:moveTo>
                <a:cubicBezTo>
                  <a:pt x="102" y="375"/>
                  <a:pt x="122" y="375"/>
                  <a:pt x="141" y="375"/>
                </a:cubicBezTo>
                <a:cubicBezTo>
                  <a:pt x="159" y="377"/>
                  <a:pt x="173" y="373"/>
                  <a:pt x="182" y="361"/>
                </a:cubicBezTo>
                <a:cubicBezTo>
                  <a:pt x="190" y="350"/>
                  <a:pt x="195" y="334"/>
                  <a:pt x="199" y="316"/>
                </a:cubicBezTo>
                <a:cubicBezTo>
                  <a:pt x="184" y="300"/>
                  <a:pt x="171" y="279"/>
                  <a:pt x="164" y="256"/>
                </a:cubicBezTo>
                <a:cubicBezTo>
                  <a:pt x="155" y="251"/>
                  <a:pt x="149" y="244"/>
                  <a:pt x="145" y="233"/>
                </a:cubicBezTo>
                <a:cubicBezTo>
                  <a:pt x="140" y="222"/>
                  <a:pt x="138" y="207"/>
                  <a:pt x="138" y="189"/>
                </a:cubicBezTo>
                <a:lnTo>
                  <a:pt x="138" y="183"/>
                </a:lnTo>
                <a:lnTo>
                  <a:pt x="143" y="180"/>
                </a:lnTo>
                <a:cubicBezTo>
                  <a:pt x="144" y="180"/>
                  <a:pt x="145" y="179"/>
                  <a:pt x="145" y="179"/>
                </a:cubicBezTo>
                <a:cubicBezTo>
                  <a:pt x="135" y="103"/>
                  <a:pt x="144" y="69"/>
                  <a:pt x="176" y="42"/>
                </a:cubicBezTo>
                <a:cubicBezTo>
                  <a:pt x="227" y="0"/>
                  <a:pt x="324" y="0"/>
                  <a:pt x="376" y="37"/>
                </a:cubicBezTo>
                <a:cubicBezTo>
                  <a:pt x="411" y="63"/>
                  <a:pt x="423" y="109"/>
                  <a:pt x="414" y="177"/>
                </a:cubicBezTo>
                <a:cubicBezTo>
                  <a:pt x="416" y="178"/>
                  <a:pt x="417" y="179"/>
                  <a:pt x="419" y="180"/>
                </a:cubicBezTo>
                <a:lnTo>
                  <a:pt x="424" y="183"/>
                </a:lnTo>
                <a:lnTo>
                  <a:pt x="424" y="189"/>
                </a:lnTo>
                <a:cubicBezTo>
                  <a:pt x="424" y="206"/>
                  <a:pt x="422" y="221"/>
                  <a:pt x="418" y="233"/>
                </a:cubicBezTo>
                <a:cubicBezTo>
                  <a:pt x="413" y="243"/>
                  <a:pt x="407" y="251"/>
                  <a:pt x="399" y="255"/>
                </a:cubicBezTo>
                <a:cubicBezTo>
                  <a:pt x="392" y="277"/>
                  <a:pt x="381" y="296"/>
                  <a:pt x="367" y="312"/>
                </a:cubicBezTo>
                <a:cubicBezTo>
                  <a:pt x="371" y="336"/>
                  <a:pt x="378" y="355"/>
                  <a:pt x="389" y="367"/>
                </a:cubicBezTo>
                <a:cubicBezTo>
                  <a:pt x="399" y="372"/>
                  <a:pt x="412" y="373"/>
                  <a:pt x="427" y="372"/>
                </a:cubicBezTo>
                <a:cubicBezTo>
                  <a:pt x="442" y="372"/>
                  <a:pt x="457" y="372"/>
                  <a:pt x="473" y="372"/>
                </a:cubicBezTo>
                <a:cubicBezTo>
                  <a:pt x="481" y="391"/>
                  <a:pt x="492" y="407"/>
                  <a:pt x="507" y="421"/>
                </a:cubicBezTo>
                <a:cubicBezTo>
                  <a:pt x="514" y="439"/>
                  <a:pt x="524" y="457"/>
                  <a:pt x="535" y="474"/>
                </a:cubicBezTo>
                <a:lnTo>
                  <a:pt x="534" y="474"/>
                </a:lnTo>
                <a:cubicBezTo>
                  <a:pt x="505" y="474"/>
                  <a:pt x="476" y="474"/>
                  <a:pt x="447" y="474"/>
                </a:cubicBezTo>
                <a:lnTo>
                  <a:pt x="419" y="474"/>
                </a:lnTo>
                <a:lnTo>
                  <a:pt x="399" y="492"/>
                </a:lnTo>
                <a:cubicBezTo>
                  <a:pt x="349" y="535"/>
                  <a:pt x="317" y="594"/>
                  <a:pt x="295" y="658"/>
                </a:cubicBezTo>
                <a:cubicBezTo>
                  <a:pt x="166" y="660"/>
                  <a:pt x="35" y="646"/>
                  <a:pt x="0" y="612"/>
                </a:cubicBezTo>
                <a:cubicBezTo>
                  <a:pt x="2" y="546"/>
                  <a:pt x="14" y="433"/>
                  <a:pt x="80" y="375"/>
                </a:cubicBezTo>
                <a:close/>
                <a:moveTo>
                  <a:pt x="447" y="547"/>
                </a:moveTo>
                <a:cubicBezTo>
                  <a:pt x="352" y="630"/>
                  <a:pt x="334" y="793"/>
                  <a:pt x="332" y="888"/>
                </a:cubicBezTo>
                <a:cubicBezTo>
                  <a:pt x="425" y="978"/>
                  <a:pt x="1015" y="973"/>
                  <a:pt x="1138" y="888"/>
                </a:cubicBezTo>
                <a:cubicBezTo>
                  <a:pt x="1150" y="779"/>
                  <a:pt x="1102" y="613"/>
                  <a:pt x="1027" y="542"/>
                </a:cubicBezTo>
                <a:cubicBezTo>
                  <a:pt x="998" y="542"/>
                  <a:pt x="972" y="542"/>
                  <a:pt x="946" y="543"/>
                </a:cubicBezTo>
                <a:cubicBezTo>
                  <a:pt x="924" y="544"/>
                  <a:pt x="906" y="542"/>
                  <a:pt x="892" y="535"/>
                </a:cubicBezTo>
                <a:cubicBezTo>
                  <a:pt x="876" y="519"/>
                  <a:pt x="866" y="491"/>
                  <a:pt x="859" y="456"/>
                </a:cubicBezTo>
                <a:cubicBezTo>
                  <a:pt x="879" y="434"/>
                  <a:pt x="895" y="406"/>
                  <a:pt x="905" y="375"/>
                </a:cubicBezTo>
                <a:cubicBezTo>
                  <a:pt x="917" y="368"/>
                  <a:pt x="926" y="357"/>
                  <a:pt x="932" y="342"/>
                </a:cubicBezTo>
                <a:cubicBezTo>
                  <a:pt x="939" y="326"/>
                  <a:pt x="942" y="304"/>
                  <a:pt x="941" y="279"/>
                </a:cubicBezTo>
                <a:lnTo>
                  <a:pt x="941" y="271"/>
                </a:lnTo>
                <a:lnTo>
                  <a:pt x="934" y="267"/>
                </a:lnTo>
                <a:cubicBezTo>
                  <a:pt x="932" y="265"/>
                  <a:pt x="929" y="263"/>
                  <a:pt x="927" y="262"/>
                </a:cubicBezTo>
                <a:cubicBezTo>
                  <a:pt x="940" y="164"/>
                  <a:pt x="922" y="98"/>
                  <a:pt x="872" y="61"/>
                </a:cubicBezTo>
                <a:cubicBezTo>
                  <a:pt x="798" y="7"/>
                  <a:pt x="659" y="7"/>
                  <a:pt x="585" y="67"/>
                </a:cubicBezTo>
                <a:cubicBezTo>
                  <a:pt x="538" y="106"/>
                  <a:pt x="526" y="156"/>
                  <a:pt x="541" y="264"/>
                </a:cubicBezTo>
                <a:cubicBezTo>
                  <a:pt x="539" y="265"/>
                  <a:pt x="538" y="266"/>
                  <a:pt x="537" y="267"/>
                </a:cubicBezTo>
                <a:lnTo>
                  <a:pt x="530" y="271"/>
                </a:lnTo>
                <a:lnTo>
                  <a:pt x="530" y="279"/>
                </a:lnTo>
                <a:cubicBezTo>
                  <a:pt x="530" y="305"/>
                  <a:pt x="533" y="326"/>
                  <a:pt x="539" y="343"/>
                </a:cubicBezTo>
                <a:cubicBezTo>
                  <a:pt x="546" y="358"/>
                  <a:pt x="555" y="369"/>
                  <a:pt x="568" y="375"/>
                </a:cubicBezTo>
                <a:cubicBezTo>
                  <a:pt x="578" y="409"/>
                  <a:pt x="596" y="438"/>
                  <a:pt x="618" y="462"/>
                </a:cubicBezTo>
                <a:cubicBezTo>
                  <a:pt x="613" y="488"/>
                  <a:pt x="605" y="511"/>
                  <a:pt x="594" y="527"/>
                </a:cubicBezTo>
                <a:cubicBezTo>
                  <a:pt x="580" y="543"/>
                  <a:pt x="560" y="549"/>
                  <a:pt x="534" y="547"/>
                </a:cubicBezTo>
                <a:cubicBezTo>
                  <a:pt x="507" y="547"/>
                  <a:pt x="478" y="547"/>
                  <a:pt x="447" y="547"/>
                </a:cubicBezTo>
                <a:close/>
                <a:moveTo>
                  <a:pt x="1283" y="307"/>
                </a:moveTo>
                <a:cubicBezTo>
                  <a:pt x="1272" y="331"/>
                  <a:pt x="1255" y="352"/>
                  <a:pt x="1231" y="369"/>
                </a:cubicBezTo>
                <a:cubicBezTo>
                  <a:pt x="1238" y="392"/>
                  <a:pt x="1242" y="401"/>
                  <a:pt x="1248" y="415"/>
                </a:cubicBezTo>
                <a:cubicBezTo>
                  <a:pt x="1262" y="416"/>
                  <a:pt x="1360" y="421"/>
                  <a:pt x="1367" y="437"/>
                </a:cubicBezTo>
                <a:cubicBezTo>
                  <a:pt x="1392" y="467"/>
                  <a:pt x="1400" y="512"/>
                  <a:pt x="1400" y="549"/>
                </a:cubicBezTo>
                <a:lnTo>
                  <a:pt x="1400" y="552"/>
                </a:lnTo>
                <a:lnTo>
                  <a:pt x="1400" y="554"/>
                </a:lnTo>
                <a:cubicBezTo>
                  <a:pt x="1400" y="568"/>
                  <a:pt x="1399" y="581"/>
                  <a:pt x="1397" y="591"/>
                </a:cubicBezTo>
                <a:cubicBezTo>
                  <a:pt x="1343" y="616"/>
                  <a:pt x="1254" y="628"/>
                  <a:pt x="1166" y="627"/>
                </a:cubicBezTo>
                <a:cubicBezTo>
                  <a:pt x="1143" y="573"/>
                  <a:pt x="1113" y="524"/>
                  <a:pt x="1077" y="490"/>
                </a:cubicBezTo>
                <a:lnTo>
                  <a:pt x="1056" y="470"/>
                </a:lnTo>
                <a:lnTo>
                  <a:pt x="1027" y="470"/>
                </a:lnTo>
                <a:cubicBezTo>
                  <a:pt x="1007" y="470"/>
                  <a:pt x="987" y="470"/>
                  <a:pt x="968" y="470"/>
                </a:cubicBezTo>
                <a:cubicBezTo>
                  <a:pt x="972" y="458"/>
                  <a:pt x="978" y="447"/>
                  <a:pt x="986" y="437"/>
                </a:cubicBezTo>
                <a:cubicBezTo>
                  <a:pt x="993" y="421"/>
                  <a:pt x="1092" y="416"/>
                  <a:pt x="1106" y="415"/>
                </a:cubicBezTo>
                <a:cubicBezTo>
                  <a:pt x="1111" y="399"/>
                  <a:pt x="1115" y="385"/>
                  <a:pt x="1118" y="368"/>
                </a:cubicBezTo>
                <a:cubicBezTo>
                  <a:pt x="1095" y="353"/>
                  <a:pt x="1079" y="331"/>
                  <a:pt x="1070" y="307"/>
                </a:cubicBezTo>
                <a:cubicBezTo>
                  <a:pt x="1059" y="306"/>
                  <a:pt x="1033" y="307"/>
                  <a:pt x="1022" y="306"/>
                </a:cubicBezTo>
                <a:cubicBezTo>
                  <a:pt x="1009" y="223"/>
                  <a:pt x="1028" y="102"/>
                  <a:pt x="1062" y="74"/>
                </a:cubicBezTo>
                <a:cubicBezTo>
                  <a:pt x="1111" y="33"/>
                  <a:pt x="1233" y="31"/>
                  <a:pt x="1284" y="69"/>
                </a:cubicBezTo>
                <a:cubicBezTo>
                  <a:pt x="1320" y="95"/>
                  <a:pt x="1344" y="227"/>
                  <a:pt x="1331" y="302"/>
                </a:cubicBezTo>
                <a:cubicBezTo>
                  <a:pt x="1326" y="306"/>
                  <a:pt x="1290" y="304"/>
                  <a:pt x="1283" y="307"/>
                </a:cubicBezTo>
                <a:close/>
              </a:path>
            </a:pathLst>
          </a:custGeom>
          <a:solidFill>
            <a:schemeClr val="bg1"/>
          </a:solidFill>
          <a:ln>
            <a:noFill/>
          </a:ln>
        </p:spPr>
        <p:txBody>
          <a:bodyPr vert="horz" wrap="square" lIns="68580" tIns="34290" rIns="68580" bIns="34290" numCol="1" anchor="t" anchorCtr="0" compatLnSpc="1"/>
          <a:lstStyle/>
          <a:p>
            <a:endParaRPr lang="zh-CN" altLang="en-US" sz="1800"/>
          </a:p>
        </p:txBody>
      </p:sp>
      <p:grpSp>
        <p:nvGrpSpPr>
          <p:cNvPr id="13" name="Group 61"/>
          <p:cNvGrpSpPr/>
          <p:nvPr/>
        </p:nvGrpSpPr>
        <p:grpSpPr>
          <a:xfrm>
            <a:off x="3728466" y="2087743"/>
            <a:ext cx="749712" cy="749907"/>
            <a:chOff x="5013110" y="5059616"/>
            <a:chExt cx="3378533" cy="3379413"/>
          </a:xfrm>
        </p:grpSpPr>
        <p:sp>
          <p:nvSpPr>
            <p:cNvPr id="4" name="Oval 63"/>
            <p:cNvSpPr/>
            <p:nvPr/>
          </p:nvSpPr>
          <p:spPr>
            <a:xfrm>
              <a:off x="5013110" y="5059616"/>
              <a:ext cx="3378533" cy="3379413"/>
            </a:xfrm>
            <a:prstGeom prst="ellipse">
              <a:avLst/>
            </a:prstGeom>
            <a:solidFill>
              <a:schemeClr val="bg1">
                <a:lumMod val="5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2282" tIns="41141" rIns="82282" bIns="41141" rtlCol="0" anchor="ctr"/>
            <a:lstStyle/>
            <a:p>
              <a:pPr algn="ctr"/>
              <a:endParaRPr lang="bg-BG" sz="675" dirty="0"/>
            </a:p>
          </p:txBody>
        </p:sp>
        <p:sp>
          <p:nvSpPr>
            <p:cNvPr id="5" name="Oval 73"/>
            <p:cNvSpPr/>
            <p:nvPr/>
          </p:nvSpPr>
          <p:spPr>
            <a:xfrm>
              <a:off x="5286107" y="5332685"/>
              <a:ext cx="2832537" cy="2833275"/>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lIns="82282" tIns="41141" rIns="82282" bIns="41141" rtlCol="0" anchor="ctr"/>
            <a:lstStyle/>
            <a:p>
              <a:pPr algn="ctr"/>
              <a:endParaRPr lang="bg-BG" sz="675" dirty="0"/>
            </a:p>
          </p:txBody>
        </p:sp>
      </p:grpSp>
      <p:sp>
        <p:nvSpPr>
          <p:cNvPr id="42" name="Freeform 172"/>
          <p:cNvSpPr>
            <a:spLocks noChangeAspect="1" noEditPoints="1"/>
          </p:cNvSpPr>
          <p:nvPr/>
        </p:nvSpPr>
        <p:spPr bwMode="auto">
          <a:xfrm>
            <a:off x="3968322" y="2318351"/>
            <a:ext cx="270000" cy="287420"/>
          </a:xfrm>
          <a:custGeom>
            <a:avLst/>
            <a:gdLst>
              <a:gd name="T0" fmla="*/ 717 w 1213"/>
              <a:gd name="T1" fmla="*/ 895 h 1296"/>
              <a:gd name="T2" fmla="*/ 684 w 1213"/>
              <a:gd name="T3" fmla="*/ 896 h 1296"/>
              <a:gd name="T4" fmla="*/ 307 w 1213"/>
              <a:gd name="T5" fmla="*/ 550 h 1296"/>
              <a:gd name="T6" fmla="*/ 652 w 1213"/>
              <a:gd name="T7" fmla="*/ 140 h 1296"/>
              <a:gd name="T8" fmla="*/ 685 w 1213"/>
              <a:gd name="T9" fmla="*/ 138 h 1296"/>
              <a:gd name="T10" fmla="*/ 1062 w 1213"/>
              <a:gd name="T11" fmla="*/ 484 h 1296"/>
              <a:gd name="T12" fmla="*/ 717 w 1213"/>
              <a:gd name="T13" fmla="*/ 895 h 1296"/>
              <a:gd name="T14" fmla="*/ 248 w 1213"/>
              <a:gd name="T15" fmla="*/ 937 h 1296"/>
              <a:gd name="T16" fmla="*/ 127 w 1213"/>
              <a:gd name="T17" fmla="*/ 1084 h 1296"/>
              <a:gd name="T18" fmla="*/ 113 w 1213"/>
              <a:gd name="T19" fmla="*/ 1121 h 1296"/>
              <a:gd name="T20" fmla="*/ 134 w 1213"/>
              <a:gd name="T21" fmla="*/ 1166 h 1296"/>
              <a:gd name="T22" fmla="*/ 137 w 1213"/>
              <a:gd name="T23" fmla="*/ 1200 h 1296"/>
              <a:gd name="T24" fmla="*/ 103 w 1213"/>
              <a:gd name="T25" fmla="*/ 1203 h 1296"/>
              <a:gd name="T26" fmla="*/ 65 w 1213"/>
              <a:gd name="T27" fmla="*/ 1121 h 1296"/>
              <a:gd name="T28" fmla="*/ 89 w 1213"/>
              <a:gd name="T29" fmla="*/ 1052 h 1296"/>
              <a:gd name="T30" fmla="*/ 211 w 1213"/>
              <a:gd name="T31" fmla="*/ 906 h 1296"/>
              <a:gd name="T32" fmla="*/ 245 w 1213"/>
              <a:gd name="T33" fmla="*/ 903 h 1296"/>
              <a:gd name="T34" fmla="*/ 248 w 1213"/>
              <a:gd name="T35" fmla="*/ 937 h 1296"/>
              <a:gd name="T36" fmla="*/ 1201 w 1213"/>
              <a:gd name="T37" fmla="*/ 473 h 1296"/>
              <a:gd name="T38" fmla="*/ 685 w 1213"/>
              <a:gd name="T39" fmla="*/ 0 h 1296"/>
              <a:gd name="T40" fmla="*/ 640 w 1213"/>
              <a:gd name="T41" fmla="*/ 2 h 1296"/>
              <a:gd name="T42" fmla="*/ 288 w 1213"/>
              <a:gd name="T43" fmla="*/ 184 h 1296"/>
              <a:gd name="T44" fmla="*/ 169 w 1213"/>
              <a:gd name="T45" fmla="*/ 563 h 1296"/>
              <a:gd name="T46" fmla="*/ 240 w 1213"/>
              <a:gd name="T47" fmla="*/ 783 h 1296"/>
              <a:gd name="T48" fmla="*/ 45 w 1213"/>
              <a:gd name="T49" fmla="*/ 1007 h 1296"/>
              <a:gd name="T50" fmla="*/ 4 w 1213"/>
              <a:gd name="T51" fmla="*/ 1136 h 1296"/>
              <a:gd name="T52" fmla="*/ 66 w 1213"/>
              <a:gd name="T53" fmla="*/ 1255 h 1296"/>
              <a:gd name="T54" fmla="*/ 179 w 1213"/>
              <a:gd name="T55" fmla="*/ 1296 h 1296"/>
              <a:gd name="T56" fmla="*/ 194 w 1213"/>
              <a:gd name="T57" fmla="*/ 1296 h 1296"/>
              <a:gd name="T58" fmla="*/ 314 w 1213"/>
              <a:gd name="T59" fmla="*/ 1234 h 1296"/>
              <a:gd name="T60" fmla="*/ 513 w 1213"/>
              <a:gd name="T61" fmla="*/ 1006 h 1296"/>
              <a:gd name="T62" fmla="*/ 686 w 1213"/>
              <a:gd name="T63" fmla="*/ 1036 h 1296"/>
              <a:gd name="T64" fmla="*/ 730 w 1213"/>
              <a:gd name="T65" fmla="*/ 1034 h 1296"/>
              <a:gd name="T66" fmla="*/ 1082 w 1213"/>
              <a:gd name="T67" fmla="*/ 851 h 1296"/>
              <a:gd name="T68" fmla="*/ 1201 w 1213"/>
              <a:gd name="T69" fmla="*/ 473 h 1296"/>
              <a:gd name="T70" fmla="*/ 691 w 1213"/>
              <a:gd name="T71" fmla="*/ 233 h 1296"/>
              <a:gd name="T72" fmla="*/ 664 w 1213"/>
              <a:gd name="T73" fmla="*/ 234 h 1296"/>
              <a:gd name="T74" fmla="*/ 457 w 1213"/>
              <a:gd name="T75" fmla="*/ 339 h 1296"/>
              <a:gd name="T76" fmla="*/ 460 w 1213"/>
              <a:gd name="T77" fmla="*/ 383 h 1296"/>
              <a:gd name="T78" fmla="*/ 504 w 1213"/>
              <a:gd name="T79" fmla="*/ 380 h 1296"/>
              <a:gd name="T80" fmla="*/ 669 w 1213"/>
              <a:gd name="T81" fmla="*/ 296 h 1296"/>
              <a:gd name="T82" fmla="*/ 691 w 1213"/>
              <a:gd name="T83" fmla="*/ 295 h 1296"/>
              <a:gd name="T84" fmla="*/ 844 w 1213"/>
              <a:gd name="T85" fmla="*/ 347 h 1296"/>
              <a:gd name="T86" fmla="*/ 887 w 1213"/>
              <a:gd name="T87" fmla="*/ 342 h 1296"/>
              <a:gd name="T88" fmla="*/ 882 w 1213"/>
              <a:gd name="T89" fmla="*/ 298 h 1296"/>
              <a:gd name="T90" fmla="*/ 691 w 1213"/>
              <a:gd name="T91" fmla="*/ 233 h 129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213" h="1296">
                <a:moveTo>
                  <a:pt x="717" y="895"/>
                </a:moveTo>
                <a:cubicBezTo>
                  <a:pt x="706" y="896"/>
                  <a:pt x="695" y="896"/>
                  <a:pt x="684" y="896"/>
                </a:cubicBezTo>
                <a:cubicBezTo>
                  <a:pt x="490" y="896"/>
                  <a:pt x="324" y="744"/>
                  <a:pt x="307" y="550"/>
                </a:cubicBezTo>
                <a:cubicBezTo>
                  <a:pt x="289" y="342"/>
                  <a:pt x="443" y="158"/>
                  <a:pt x="652" y="140"/>
                </a:cubicBezTo>
                <a:cubicBezTo>
                  <a:pt x="663" y="139"/>
                  <a:pt x="674" y="138"/>
                  <a:pt x="685" y="138"/>
                </a:cubicBezTo>
                <a:cubicBezTo>
                  <a:pt x="880" y="138"/>
                  <a:pt x="1045" y="290"/>
                  <a:pt x="1062" y="484"/>
                </a:cubicBezTo>
                <a:cubicBezTo>
                  <a:pt x="1080" y="692"/>
                  <a:pt x="926" y="877"/>
                  <a:pt x="717" y="895"/>
                </a:cubicBezTo>
                <a:close/>
                <a:moveTo>
                  <a:pt x="248" y="937"/>
                </a:moveTo>
                <a:lnTo>
                  <a:pt x="127" y="1084"/>
                </a:lnTo>
                <a:cubicBezTo>
                  <a:pt x="118" y="1094"/>
                  <a:pt x="113" y="1108"/>
                  <a:pt x="113" y="1121"/>
                </a:cubicBezTo>
                <a:cubicBezTo>
                  <a:pt x="113" y="1138"/>
                  <a:pt x="120" y="1154"/>
                  <a:pt x="134" y="1166"/>
                </a:cubicBezTo>
                <a:cubicBezTo>
                  <a:pt x="144" y="1175"/>
                  <a:pt x="146" y="1190"/>
                  <a:pt x="137" y="1200"/>
                </a:cubicBezTo>
                <a:cubicBezTo>
                  <a:pt x="132" y="1206"/>
                  <a:pt x="115" y="1215"/>
                  <a:pt x="103" y="1203"/>
                </a:cubicBezTo>
                <a:cubicBezTo>
                  <a:pt x="78" y="1181"/>
                  <a:pt x="64" y="1152"/>
                  <a:pt x="65" y="1121"/>
                </a:cubicBezTo>
                <a:cubicBezTo>
                  <a:pt x="64" y="1097"/>
                  <a:pt x="73" y="1072"/>
                  <a:pt x="89" y="1052"/>
                </a:cubicBezTo>
                <a:lnTo>
                  <a:pt x="211" y="906"/>
                </a:lnTo>
                <a:cubicBezTo>
                  <a:pt x="219" y="896"/>
                  <a:pt x="235" y="894"/>
                  <a:pt x="245" y="903"/>
                </a:cubicBezTo>
                <a:cubicBezTo>
                  <a:pt x="255" y="911"/>
                  <a:pt x="257" y="927"/>
                  <a:pt x="248" y="937"/>
                </a:cubicBezTo>
                <a:close/>
                <a:moveTo>
                  <a:pt x="1201" y="473"/>
                </a:moveTo>
                <a:cubicBezTo>
                  <a:pt x="1178" y="207"/>
                  <a:pt x="951" y="0"/>
                  <a:pt x="685" y="0"/>
                </a:cubicBezTo>
                <a:cubicBezTo>
                  <a:pt x="670" y="0"/>
                  <a:pt x="655" y="0"/>
                  <a:pt x="640" y="2"/>
                </a:cubicBezTo>
                <a:cubicBezTo>
                  <a:pt x="502" y="14"/>
                  <a:pt x="377" y="79"/>
                  <a:pt x="288" y="184"/>
                </a:cubicBezTo>
                <a:cubicBezTo>
                  <a:pt x="199" y="291"/>
                  <a:pt x="157" y="425"/>
                  <a:pt x="169" y="563"/>
                </a:cubicBezTo>
                <a:cubicBezTo>
                  <a:pt x="176" y="641"/>
                  <a:pt x="200" y="716"/>
                  <a:pt x="240" y="783"/>
                </a:cubicBezTo>
                <a:lnTo>
                  <a:pt x="45" y="1007"/>
                </a:lnTo>
                <a:cubicBezTo>
                  <a:pt x="14" y="1044"/>
                  <a:pt x="0" y="1089"/>
                  <a:pt x="4" y="1136"/>
                </a:cubicBezTo>
                <a:cubicBezTo>
                  <a:pt x="8" y="1183"/>
                  <a:pt x="30" y="1225"/>
                  <a:pt x="66" y="1255"/>
                </a:cubicBezTo>
                <a:cubicBezTo>
                  <a:pt x="98" y="1282"/>
                  <a:pt x="138" y="1296"/>
                  <a:pt x="179" y="1296"/>
                </a:cubicBezTo>
                <a:cubicBezTo>
                  <a:pt x="184" y="1296"/>
                  <a:pt x="189" y="1296"/>
                  <a:pt x="194" y="1296"/>
                </a:cubicBezTo>
                <a:cubicBezTo>
                  <a:pt x="241" y="1292"/>
                  <a:pt x="283" y="1270"/>
                  <a:pt x="314" y="1234"/>
                </a:cubicBezTo>
                <a:lnTo>
                  <a:pt x="513" y="1006"/>
                </a:lnTo>
                <a:cubicBezTo>
                  <a:pt x="569" y="1026"/>
                  <a:pt x="627" y="1036"/>
                  <a:pt x="686" y="1036"/>
                </a:cubicBezTo>
                <a:cubicBezTo>
                  <a:pt x="700" y="1036"/>
                  <a:pt x="715" y="1035"/>
                  <a:pt x="730" y="1034"/>
                </a:cubicBezTo>
                <a:cubicBezTo>
                  <a:pt x="868" y="1022"/>
                  <a:pt x="993" y="957"/>
                  <a:pt x="1082" y="851"/>
                </a:cubicBezTo>
                <a:cubicBezTo>
                  <a:pt x="1171" y="745"/>
                  <a:pt x="1213" y="610"/>
                  <a:pt x="1201" y="473"/>
                </a:cubicBezTo>
                <a:close/>
                <a:moveTo>
                  <a:pt x="691" y="233"/>
                </a:moveTo>
                <a:cubicBezTo>
                  <a:pt x="682" y="233"/>
                  <a:pt x="673" y="233"/>
                  <a:pt x="664" y="234"/>
                </a:cubicBezTo>
                <a:cubicBezTo>
                  <a:pt x="581" y="241"/>
                  <a:pt x="508" y="281"/>
                  <a:pt x="457" y="339"/>
                </a:cubicBezTo>
                <a:cubicBezTo>
                  <a:pt x="446" y="352"/>
                  <a:pt x="447" y="372"/>
                  <a:pt x="460" y="383"/>
                </a:cubicBezTo>
                <a:cubicBezTo>
                  <a:pt x="466" y="388"/>
                  <a:pt x="489" y="397"/>
                  <a:pt x="504" y="380"/>
                </a:cubicBezTo>
                <a:cubicBezTo>
                  <a:pt x="546" y="334"/>
                  <a:pt x="603" y="302"/>
                  <a:pt x="669" y="296"/>
                </a:cubicBezTo>
                <a:cubicBezTo>
                  <a:pt x="677" y="295"/>
                  <a:pt x="684" y="295"/>
                  <a:pt x="691" y="295"/>
                </a:cubicBezTo>
                <a:cubicBezTo>
                  <a:pt x="748" y="295"/>
                  <a:pt x="801" y="314"/>
                  <a:pt x="844" y="347"/>
                </a:cubicBezTo>
                <a:cubicBezTo>
                  <a:pt x="857" y="358"/>
                  <a:pt x="877" y="355"/>
                  <a:pt x="887" y="342"/>
                </a:cubicBezTo>
                <a:cubicBezTo>
                  <a:pt x="898" y="328"/>
                  <a:pt x="895" y="308"/>
                  <a:pt x="882" y="298"/>
                </a:cubicBezTo>
                <a:cubicBezTo>
                  <a:pt x="829" y="257"/>
                  <a:pt x="762" y="233"/>
                  <a:pt x="691" y="233"/>
                </a:cubicBezTo>
                <a:close/>
              </a:path>
            </a:pathLst>
          </a:custGeom>
          <a:solidFill>
            <a:schemeClr val="bg1"/>
          </a:solidFill>
          <a:ln>
            <a:noFill/>
          </a:ln>
        </p:spPr>
        <p:txBody>
          <a:bodyPr vert="horz" wrap="square" lIns="68580" tIns="34290" rIns="68580" bIns="34290" numCol="1" anchor="t" anchorCtr="0" compatLnSpc="1"/>
          <a:lstStyle/>
          <a:p>
            <a:endParaRPr lang="zh-CN" altLang="en-US" sz="1800"/>
          </a:p>
        </p:txBody>
      </p:sp>
      <p:grpSp>
        <p:nvGrpSpPr>
          <p:cNvPr id="6" name="Group 108"/>
          <p:cNvGrpSpPr/>
          <p:nvPr/>
        </p:nvGrpSpPr>
        <p:grpSpPr>
          <a:xfrm>
            <a:off x="2036981" y="5392216"/>
            <a:ext cx="749712" cy="749907"/>
            <a:chOff x="5013110" y="5059616"/>
            <a:chExt cx="3378533" cy="3379413"/>
          </a:xfrm>
        </p:grpSpPr>
        <p:sp>
          <p:nvSpPr>
            <p:cNvPr id="10" name="Oval 110"/>
            <p:cNvSpPr/>
            <p:nvPr/>
          </p:nvSpPr>
          <p:spPr>
            <a:xfrm>
              <a:off x="5013110" y="5059616"/>
              <a:ext cx="3378533" cy="3379413"/>
            </a:xfrm>
            <a:prstGeom prst="ellipse">
              <a:avLst/>
            </a:prstGeom>
            <a:solidFill>
              <a:schemeClr val="bg1">
                <a:lumMod val="50000"/>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82282" tIns="41141" rIns="82282" bIns="41141" rtlCol="0" anchor="ctr"/>
            <a:lstStyle/>
            <a:p>
              <a:pPr algn="ctr"/>
              <a:endParaRPr lang="bg-BG" sz="675" dirty="0"/>
            </a:p>
          </p:txBody>
        </p:sp>
        <p:sp>
          <p:nvSpPr>
            <p:cNvPr id="11" name="Oval 111"/>
            <p:cNvSpPr/>
            <p:nvPr/>
          </p:nvSpPr>
          <p:spPr>
            <a:xfrm>
              <a:off x="5286108" y="5332684"/>
              <a:ext cx="2832536" cy="2833274"/>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lIns="82282" tIns="41141" rIns="82282" bIns="41141" rtlCol="0" anchor="ctr"/>
            <a:lstStyle/>
            <a:p>
              <a:pPr algn="ctr"/>
              <a:endParaRPr lang="bg-BG" sz="675" dirty="0"/>
            </a:p>
          </p:txBody>
        </p:sp>
      </p:grpSp>
      <p:sp>
        <p:nvSpPr>
          <p:cNvPr id="43" name="Freeform 130"/>
          <p:cNvSpPr>
            <a:spLocks noChangeAspect="1" noEditPoints="1"/>
          </p:cNvSpPr>
          <p:nvPr/>
        </p:nvSpPr>
        <p:spPr bwMode="auto">
          <a:xfrm>
            <a:off x="2303837" y="5644243"/>
            <a:ext cx="216000" cy="245854"/>
          </a:xfrm>
          <a:custGeom>
            <a:avLst/>
            <a:gdLst>
              <a:gd name="T0" fmla="*/ 943 w 1200"/>
              <a:gd name="T1" fmla="*/ 0 h 1372"/>
              <a:gd name="T2" fmla="*/ 1029 w 1200"/>
              <a:gd name="T3" fmla="*/ 86 h 1372"/>
              <a:gd name="T4" fmla="*/ 686 w 1200"/>
              <a:gd name="T5" fmla="*/ 429 h 1372"/>
              <a:gd name="T6" fmla="*/ 515 w 1200"/>
              <a:gd name="T7" fmla="*/ 257 h 1372"/>
              <a:gd name="T8" fmla="*/ 0 w 1200"/>
              <a:gd name="T9" fmla="*/ 772 h 1372"/>
              <a:gd name="T10" fmla="*/ 86 w 1200"/>
              <a:gd name="T11" fmla="*/ 857 h 1372"/>
              <a:gd name="T12" fmla="*/ 515 w 1200"/>
              <a:gd name="T13" fmla="*/ 429 h 1372"/>
              <a:gd name="T14" fmla="*/ 686 w 1200"/>
              <a:gd name="T15" fmla="*/ 600 h 1372"/>
              <a:gd name="T16" fmla="*/ 1115 w 1200"/>
              <a:gd name="T17" fmla="*/ 172 h 1372"/>
              <a:gd name="T18" fmla="*/ 1200 w 1200"/>
              <a:gd name="T19" fmla="*/ 257 h 1372"/>
              <a:gd name="T20" fmla="*/ 1200 w 1200"/>
              <a:gd name="T21" fmla="*/ 0 h 1372"/>
              <a:gd name="T22" fmla="*/ 943 w 1200"/>
              <a:gd name="T23" fmla="*/ 0 h 1372"/>
              <a:gd name="T24" fmla="*/ 1029 w 1200"/>
              <a:gd name="T25" fmla="*/ 429 h 1372"/>
              <a:gd name="T26" fmla="*/ 1200 w 1200"/>
              <a:gd name="T27" fmla="*/ 429 h 1372"/>
              <a:gd name="T28" fmla="*/ 1200 w 1200"/>
              <a:gd name="T29" fmla="*/ 1372 h 1372"/>
              <a:gd name="T30" fmla="*/ 1029 w 1200"/>
              <a:gd name="T31" fmla="*/ 1372 h 1372"/>
              <a:gd name="T32" fmla="*/ 1029 w 1200"/>
              <a:gd name="T33" fmla="*/ 429 h 1372"/>
              <a:gd name="T34" fmla="*/ 686 w 1200"/>
              <a:gd name="T35" fmla="*/ 686 h 1372"/>
              <a:gd name="T36" fmla="*/ 857 w 1200"/>
              <a:gd name="T37" fmla="*/ 686 h 1372"/>
              <a:gd name="T38" fmla="*/ 857 w 1200"/>
              <a:gd name="T39" fmla="*/ 1372 h 1372"/>
              <a:gd name="T40" fmla="*/ 686 w 1200"/>
              <a:gd name="T41" fmla="*/ 1372 h 1372"/>
              <a:gd name="T42" fmla="*/ 686 w 1200"/>
              <a:gd name="T43" fmla="*/ 686 h 1372"/>
              <a:gd name="T44" fmla="*/ 343 w 1200"/>
              <a:gd name="T45" fmla="*/ 772 h 1372"/>
              <a:gd name="T46" fmla="*/ 515 w 1200"/>
              <a:gd name="T47" fmla="*/ 772 h 1372"/>
              <a:gd name="T48" fmla="*/ 515 w 1200"/>
              <a:gd name="T49" fmla="*/ 1372 h 1372"/>
              <a:gd name="T50" fmla="*/ 343 w 1200"/>
              <a:gd name="T51" fmla="*/ 1372 h 1372"/>
              <a:gd name="T52" fmla="*/ 343 w 1200"/>
              <a:gd name="T53" fmla="*/ 772 h 1372"/>
              <a:gd name="T54" fmla="*/ 0 w 1200"/>
              <a:gd name="T55" fmla="*/ 943 h 1372"/>
              <a:gd name="T56" fmla="*/ 172 w 1200"/>
              <a:gd name="T57" fmla="*/ 943 h 1372"/>
              <a:gd name="T58" fmla="*/ 172 w 1200"/>
              <a:gd name="T59" fmla="*/ 1372 h 1372"/>
              <a:gd name="T60" fmla="*/ 0 w 1200"/>
              <a:gd name="T61" fmla="*/ 1372 h 1372"/>
              <a:gd name="T62" fmla="*/ 0 w 1200"/>
              <a:gd name="T63" fmla="*/ 943 h 137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200" h="1372">
                <a:moveTo>
                  <a:pt x="943" y="0"/>
                </a:moveTo>
                <a:lnTo>
                  <a:pt x="1029" y="86"/>
                </a:lnTo>
                <a:lnTo>
                  <a:pt x="686" y="429"/>
                </a:lnTo>
                <a:lnTo>
                  <a:pt x="515" y="257"/>
                </a:lnTo>
                <a:lnTo>
                  <a:pt x="0" y="772"/>
                </a:lnTo>
                <a:lnTo>
                  <a:pt x="86" y="857"/>
                </a:lnTo>
                <a:lnTo>
                  <a:pt x="515" y="429"/>
                </a:lnTo>
                <a:lnTo>
                  <a:pt x="686" y="600"/>
                </a:lnTo>
                <a:lnTo>
                  <a:pt x="1115" y="172"/>
                </a:lnTo>
                <a:lnTo>
                  <a:pt x="1200" y="257"/>
                </a:lnTo>
                <a:lnTo>
                  <a:pt x="1200" y="0"/>
                </a:lnTo>
                <a:lnTo>
                  <a:pt x="943" y="0"/>
                </a:lnTo>
                <a:close/>
                <a:moveTo>
                  <a:pt x="1029" y="429"/>
                </a:moveTo>
                <a:lnTo>
                  <a:pt x="1200" y="429"/>
                </a:lnTo>
                <a:lnTo>
                  <a:pt x="1200" y="1372"/>
                </a:lnTo>
                <a:lnTo>
                  <a:pt x="1029" y="1372"/>
                </a:lnTo>
                <a:lnTo>
                  <a:pt x="1029" y="429"/>
                </a:lnTo>
                <a:close/>
                <a:moveTo>
                  <a:pt x="686" y="686"/>
                </a:moveTo>
                <a:lnTo>
                  <a:pt x="857" y="686"/>
                </a:lnTo>
                <a:lnTo>
                  <a:pt x="857" y="1372"/>
                </a:lnTo>
                <a:lnTo>
                  <a:pt x="686" y="1372"/>
                </a:lnTo>
                <a:lnTo>
                  <a:pt x="686" y="686"/>
                </a:lnTo>
                <a:close/>
                <a:moveTo>
                  <a:pt x="343" y="772"/>
                </a:moveTo>
                <a:lnTo>
                  <a:pt x="515" y="772"/>
                </a:lnTo>
                <a:lnTo>
                  <a:pt x="515" y="1372"/>
                </a:lnTo>
                <a:lnTo>
                  <a:pt x="343" y="1372"/>
                </a:lnTo>
                <a:lnTo>
                  <a:pt x="343" y="772"/>
                </a:lnTo>
                <a:close/>
                <a:moveTo>
                  <a:pt x="0" y="943"/>
                </a:moveTo>
                <a:lnTo>
                  <a:pt x="172" y="943"/>
                </a:lnTo>
                <a:lnTo>
                  <a:pt x="172" y="1372"/>
                </a:lnTo>
                <a:lnTo>
                  <a:pt x="0" y="1372"/>
                </a:lnTo>
                <a:lnTo>
                  <a:pt x="0" y="943"/>
                </a:lnTo>
                <a:close/>
              </a:path>
            </a:pathLst>
          </a:custGeom>
          <a:solidFill>
            <a:schemeClr val="bg1"/>
          </a:solidFill>
          <a:ln>
            <a:noFill/>
          </a:ln>
        </p:spPr>
        <p:txBody>
          <a:bodyPr vert="horz" wrap="square" lIns="68580" tIns="34290" rIns="68580" bIns="34290" numCol="1" anchor="t" anchorCtr="0" compatLnSpc="1"/>
          <a:lstStyle/>
          <a:p>
            <a:endParaRPr lang="zh-CN" altLang="en-US" sz="1800"/>
          </a:p>
        </p:txBody>
      </p:sp>
      <p:sp>
        <p:nvSpPr>
          <p:cNvPr id="12" name="Rectangle 3"/>
          <p:cNvSpPr txBox="1">
            <a:spLocks noChangeArrowheads="1"/>
          </p:cNvSpPr>
          <p:nvPr/>
        </p:nvSpPr>
        <p:spPr bwMode="auto">
          <a:xfrm>
            <a:off x="5086350" y="1416685"/>
            <a:ext cx="5539105" cy="1731010"/>
          </a:xfrm>
          <a:prstGeom prst="rect">
            <a:avLst/>
          </a:prstGeom>
          <a:noFill/>
          <a:ln w="12700" cap="sq">
            <a:noFill/>
            <a:miter lim="800000"/>
            <a:headEnd type="none" w="sm" len="sm"/>
            <a:tailEnd type="none" w="sm" len="sm"/>
          </a:ln>
        </p:spPr>
        <p:txBody>
          <a:bodyPr vert="horz" wrap="square" lIns="91440" tIns="45720" rIns="91440" bIns="45720" numCol="1" anchor="t" anchorCtr="0" compatLnSpc="1"/>
          <a:lstStyle/>
          <a:p>
            <a:pPr marL="0" indent="0" algn="l" eaLnBrk="0" latinLnBrk="0" hangingPunct="0">
              <a:lnSpc>
                <a:spcPct val="100000"/>
              </a:lnSpc>
              <a:buClr>
                <a:srgbClr val="FFFFFF"/>
              </a:buClr>
              <a:buSzPct val="80000"/>
              <a:defRPr/>
            </a:pPr>
            <a:r>
              <a:rPr kumimoji="1" lang="zh-CN" altLang="en-US" sz="2800"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传统专业和</a:t>
            </a:r>
            <a:r>
              <a:rPr kumimoji="1" lang="zh-CN" sz="2800"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现代专业</a:t>
            </a:r>
            <a:endParaRPr kumimoji="1" lang="zh-CN" altLang="en-US" sz="2800"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a:p>
            <a:pPr marL="0" indent="0" algn="l" eaLnBrk="0" latinLnBrk="0" hangingPunct="0">
              <a:lnSpc>
                <a:spcPct val="100000"/>
              </a:lnSpc>
              <a:buClr>
                <a:srgbClr val="FFFFFF"/>
              </a:buClr>
              <a:buSzPct val="80000"/>
              <a:defRPr/>
            </a:pPr>
            <a:r>
              <a:rPr lang="zh-CN" sz="2800" kern="0" noProof="0" dirty="0" smtClean="0">
                <a:ln>
                  <a:noFill/>
                </a:ln>
                <a:solidFill>
                  <a:srgbClr val="FFFFFF"/>
                </a:solidFill>
                <a:effectLst/>
                <a:uLnTx/>
                <a:uFillTx/>
                <a:latin typeface="隶书" panose="02010509060101010101" pitchFamily="49" charset="-122"/>
                <a:ea typeface="隶书" panose="02010509060101010101" pitchFamily="49" charset="-122"/>
                <a:sym typeface="+mn-ea"/>
              </a:rPr>
              <a:t>一体化设计与</a:t>
            </a:r>
            <a:r>
              <a:rPr lang="zh-CN" altLang="en-US" sz="2800" kern="0" noProof="0" dirty="0" smtClean="0">
                <a:ln>
                  <a:noFill/>
                </a:ln>
                <a:solidFill>
                  <a:srgbClr val="FFFFFF"/>
                </a:solidFill>
                <a:effectLst/>
                <a:uLnTx/>
                <a:uFillTx/>
                <a:latin typeface="隶书" panose="02010509060101010101" pitchFamily="49" charset="-122"/>
                <a:ea typeface="隶书" panose="02010509060101010101" pitchFamily="49" charset="-122"/>
                <a:sym typeface="+mn-ea"/>
              </a:rPr>
              <a:t>特色设计</a:t>
            </a:r>
            <a:endParaRPr kumimoji="1" lang="zh-CN" altLang="en-US" sz="2800"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a:p>
            <a:pPr marL="0" indent="0" algn="l" eaLnBrk="0" latinLnBrk="0" hangingPunct="0">
              <a:lnSpc>
                <a:spcPct val="100000"/>
              </a:lnSpc>
              <a:buClr>
                <a:srgbClr val="FFFFFF"/>
              </a:buClr>
              <a:buSzPct val="80000"/>
              <a:defRPr/>
            </a:pPr>
            <a:r>
              <a:rPr lang="zh-CN" sz="2800" kern="0" noProof="0" dirty="0" smtClean="0">
                <a:ln>
                  <a:noFill/>
                </a:ln>
                <a:solidFill>
                  <a:srgbClr val="FFFFFF"/>
                </a:solidFill>
                <a:effectLst/>
                <a:uLnTx/>
                <a:uFillTx/>
                <a:latin typeface="隶书" panose="02010509060101010101" pitchFamily="49" charset="-122"/>
                <a:ea typeface="隶书" panose="02010509060101010101" pitchFamily="49" charset="-122"/>
                <a:sym typeface="+mn-ea"/>
              </a:rPr>
              <a:t>分段培养与系统</a:t>
            </a:r>
            <a:r>
              <a:rPr lang="zh-CN" sz="2800" kern="0" noProof="0" dirty="0" smtClean="0">
                <a:ln>
                  <a:noFill/>
                </a:ln>
                <a:solidFill>
                  <a:srgbClr val="FFFFFF"/>
                </a:solidFill>
                <a:effectLst/>
                <a:uLnTx/>
                <a:uFillTx/>
                <a:latin typeface="隶书" panose="02010509060101010101" pitchFamily="49" charset="-122"/>
                <a:ea typeface="隶书" panose="02010509060101010101" pitchFamily="49" charset="-122"/>
                <a:sym typeface="+mn-ea"/>
              </a:rPr>
              <a:t>培养</a:t>
            </a:r>
            <a:endParaRPr lang="zh-CN" sz="2800" kern="0" noProof="0" dirty="0" smtClean="0">
              <a:ln>
                <a:noFill/>
              </a:ln>
              <a:solidFill>
                <a:srgbClr val="FFFFFF"/>
              </a:solidFill>
              <a:effectLst/>
              <a:uLnTx/>
              <a:uFillTx/>
              <a:latin typeface="隶书" panose="02010509060101010101" pitchFamily="49" charset="-122"/>
              <a:ea typeface="隶书" panose="02010509060101010101" pitchFamily="49" charset="-122"/>
              <a:sym typeface="+mn-ea"/>
            </a:endParaRPr>
          </a:p>
          <a:p>
            <a:pPr marL="0" indent="0" algn="l" eaLnBrk="0" latinLnBrk="0" hangingPunct="0">
              <a:lnSpc>
                <a:spcPct val="100000"/>
              </a:lnSpc>
              <a:buClr>
                <a:srgbClr val="FFFFFF"/>
              </a:buClr>
              <a:buSzPct val="80000"/>
              <a:defRPr/>
            </a:pPr>
            <a:endParaRPr kumimoji="1" lang="zh-CN" altLang="en-US" sz="2800"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a:p>
            <a:pPr marL="0" indent="0" algn="l" eaLnBrk="0" latinLnBrk="0" hangingPunct="0">
              <a:lnSpc>
                <a:spcPct val="100000"/>
              </a:lnSpc>
              <a:buClr>
                <a:srgbClr val="FFFFFF"/>
              </a:buClr>
              <a:buSzPct val="80000"/>
              <a:defRPr/>
            </a:pPr>
            <a:endParaRPr kumimoji="1" lang="zh-CN" altLang="en-US" sz="2800"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p:txBody>
      </p:sp>
      <p:sp>
        <p:nvSpPr>
          <p:cNvPr id="32" name="AutoShape 9"/>
          <p:cNvSpPr/>
          <p:nvPr/>
        </p:nvSpPr>
        <p:spPr bwMode="auto">
          <a:xfrm>
            <a:off x="4799330" y="1638300"/>
            <a:ext cx="215265" cy="1729105"/>
          </a:xfrm>
          <a:prstGeom prst="leftBrace">
            <a:avLst>
              <a:gd name="adj1" fmla="val 35613"/>
              <a:gd name="adj2" fmla="val 50000"/>
            </a:avLst>
          </a:prstGeom>
          <a:solidFill>
            <a:srgbClr val="3F3FFF"/>
          </a:solidFill>
          <a:ln w="12700" cmpd="dbl">
            <a:solidFill>
              <a:schemeClr val="tx2">
                <a:lumMod val="20000"/>
                <a:lumOff val="80000"/>
              </a:schemeClr>
            </a:solidFill>
            <a:prstDash val="solid"/>
            <a:miter lim="800000"/>
          </a:ln>
        </p:spPr>
        <p:txBody>
          <a:bodyPr anchor="ctr"/>
          <a:lstStyle>
            <a:lvl1pPr eaLnBrk="0" hangingPunct="0">
              <a:defRPr sz="4800">
                <a:solidFill>
                  <a:schemeClr val="tx1"/>
                </a:solidFill>
                <a:latin typeface="Arial" panose="020B0604020202020204" pitchFamily="34" charset="0"/>
                <a:ea typeface="宋体" panose="02010600030101010101" pitchFamily="2" charset="-122"/>
              </a:defRPr>
            </a:lvl1pPr>
            <a:lvl2pPr marL="742950" indent="-285750" eaLnBrk="0" hangingPunct="0">
              <a:defRPr sz="4800">
                <a:solidFill>
                  <a:schemeClr val="tx1"/>
                </a:solidFill>
                <a:latin typeface="Arial" panose="020B0604020202020204" pitchFamily="34" charset="0"/>
                <a:ea typeface="宋体" panose="02010600030101010101" pitchFamily="2" charset="-122"/>
              </a:defRPr>
            </a:lvl2pPr>
            <a:lvl3pPr marL="1143000" indent="-228600" eaLnBrk="0" hangingPunct="0">
              <a:defRPr sz="4800">
                <a:solidFill>
                  <a:schemeClr val="tx1"/>
                </a:solidFill>
                <a:latin typeface="Arial" panose="020B0604020202020204" pitchFamily="34" charset="0"/>
                <a:ea typeface="宋体" panose="02010600030101010101" pitchFamily="2" charset="-122"/>
              </a:defRPr>
            </a:lvl3pPr>
            <a:lvl4pPr marL="1600200" indent="-228600" eaLnBrk="0" hangingPunct="0">
              <a:defRPr sz="4800">
                <a:solidFill>
                  <a:schemeClr val="tx1"/>
                </a:solidFill>
                <a:latin typeface="Arial" panose="020B0604020202020204" pitchFamily="34" charset="0"/>
                <a:ea typeface="宋体" panose="02010600030101010101" pitchFamily="2" charset="-122"/>
              </a:defRPr>
            </a:lvl4pPr>
            <a:lvl5pPr marL="2057400" indent="-228600" eaLnBrk="0" hangingPunct="0">
              <a:defRPr sz="4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4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4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4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4800">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3600" b="0" i="0" u="none" strike="noStrike" kern="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33" name="Rectangle 3"/>
          <p:cNvSpPr txBox="1">
            <a:spLocks noChangeArrowheads="1"/>
          </p:cNvSpPr>
          <p:nvPr/>
        </p:nvSpPr>
        <p:spPr bwMode="auto">
          <a:xfrm>
            <a:off x="2917190" y="3481070"/>
            <a:ext cx="7353300" cy="1522730"/>
          </a:xfrm>
          <a:prstGeom prst="rect">
            <a:avLst/>
          </a:prstGeom>
          <a:noFill/>
          <a:ln w="12700" cap="sq">
            <a:noFill/>
            <a:miter lim="800000"/>
            <a:headEnd type="none" w="sm" len="sm"/>
            <a:tailEnd type="none" w="sm" len="sm"/>
          </a:ln>
        </p:spPr>
        <p:txBody>
          <a:bodyPr vert="horz" wrap="square" lIns="91440" tIns="45720" rIns="91440" bIns="45720" numCol="1" anchor="t" anchorCtr="0" compatLnSpc="1"/>
          <a:lstStyle/>
          <a:p>
            <a:pPr marL="0" indent="0" algn="l" eaLnBrk="0" latinLnBrk="0" hangingPunct="0">
              <a:lnSpc>
                <a:spcPct val="100000"/>
              </a:lnSpc>
              <a:buClr>
                <a:srgbClr val="FFFFFF"/>
              </a:buClr>
              <a:buSzPct val="80000"/>
              <a:defRPr/>
            </a:pPr>
            <a:r>
              <a:rPr kumimoji="1" lang="zh-CN" altLang="en-US" sz="2800"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不同职业院校、不同专业口径宽窄的不同需求</a:t>
            </a:r>
            <a:endParaRPr kumimoji="1" lang="zh-CN" altLang="en-US" sz="2800"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a:p>
            <a:pPr marL="0" indent="0" algn="l" eaLnBrk="0" latinLnBrk="0" hangingPunct="0">
              <a:lnSpc>
                <a:spcPct val="100000"/>
              </a:lnSpc>
              <a:buClr>
                <a:srgbClr val="FFFFFF"/>
              </a:buClr>
              <a:buSzPct val="80000"/>
              <a:defRPr/>
            </a:pPr>
            <a:r>
              <a:rPr kumimoji="1" lang="zh-CN" altLang="en-US" sz="2800"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系统培养学生和学生终身学习、全面发展需求</a:t>
            </a:r>
            <a:endParaRPr kumimoji="1" lang="zh-CN" altLang="en-US" sz="2800"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p:txBody>
      </p:sp>
      <p:sp>
        <p:nvSpPr>
          <p:cNvPr id="34" name="AutoShape 9"/>
          <p:cNvSpPr/>
          <p:nvPr/>
        </p:nvSpPr>
        <p:spPr bwMode="auto">
          <a:xfrm>
            <a:off x="2776220" y="3644900"/>
            <a:ext cx="142240" cy="1033780"/>
          </a:xfrm>
          <a:prstGeom prst="leftBrace">
            <a:avLst>
              <a:gd name="adj1" fmla="val 35613"/>
              <a:gd name="adj2" fmla="val 50000"/>
            </a:avLst>
          </a:prstGeom>
          <a:solidFill>
            <a:srgbClr val="3F3FFF"/>
          </a:solidFill>
          <a:ln w="12700" cmpd="dbl">
            <a:solidFill>
              <a:schemeClr val="tx2">
                <a:lumMod val="20000"/>
                <a:lumOff val="80000"/>
              </a:schemeClr>
            </a:solidFill>
            <a:prstDash val="solid"/>
            <a:miter lim="800000"/>
          </a:ln>
        </p:spPr>
        <p:txBody>
          <a:bodyPr anchor="ctr"/>
          <a:lstStyle>
            <a:lvl1pPr eaLnBrk="0" hangingPunct="0">
              <a:defRPr sz="4800">
                <a:solidFill>
                  <a:schemeClr val="tx1"/>
                </a:solidFill>
                <a:latin typeface="Arial" panose="020B0604020202020204" pitchFamily="34" charset="0"/>
                <a:ea typeface="宋体" panose="02010600030101010101" pitchFamily="2" charset="-122"/>
              </a:defRPr>
            </a:lvl1pPr>
            <a:lvl2pPr marL="742950" indent="-285750" eaLnBrk="0" hangingPunct="0">
              <a:defRPr sz="4800">
                <a:solidFill>
                  <a:schemeClr val="tx1"/>
                </a:solidFill>
                <a:latin typeface="Arial" panose="020B0604020202020204" pitchFamily="34" charset="0"/>
                <a:ea typeface="宋体" panose="02010600030101010101" pitchFamily="2" charset="-122"/>
              </a:defRPr>
            </a:lvl2pPr>
            <a:lvl3pPr marL="1143000" indent="-228600" eaLnBrk="0" hangingPunct="0">
              <a:defRPr sz="4800">
                <a:solidFill>
                  <a:schemeClr val="tx1"/>
                </a:solidFill>
                <a:latin typeface="Arial" panose="020B0604020202020204" pitchFamily="34" charset="0"/>
                <a:ea typeface="宋体" panose="02010600030101010101" pitchFamily="2" charset="-122"/>
              </a:defRPr>
            </a:lvl3pPr>
            <a:lvl4pPr marL="1600200" indent="-228600" eaLnBrk="0" hangingPunct="0">
              <a:defRPr sz="4800">
                <a:solidFill>
                  <a:schemeClr val="tx1"/>
                </a:solidFill>
                <a:latin typeface="Arial" panose="020B0604020202020204" pitchFamily="34" charset="0"/>
                <a:ea typeface="宋体" panose="02010600030101010101" pitchFamily="2" charset="-122"/>
              </a:defRPr>
            </a:lvl4pPr>
            <a:lvl5pPr marL="2057400" indent="-228600" eaLnBrk="0" hangingPunct="0">
              <a:defRPr sz="4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4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4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4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4800">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3600" b="0" i="0" u="none" strike="noStrike" kern="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35" name="Rectangle 3"/>
          <p:cNvSpPr txBox="1">
            <a:spLocks noChangeArrowheads="1"/>
          </p:cNvSpPr>
          <p:nvPr/>
        </p:nvSpPr>
        <p:spPr bwMode="auto">
          <a:xfrm>
            <a:off x="3086735" y="4993005"/>
            <a:ext cx="2973705" cy="1522730"/>
          </a:xfrm>
          <a:prstGeom prst="rect">
            <a:avLst/>
          </a:prstGeom>
          <a:noFill/>
          <a:ln w="12700" cap="sq">
            <a:noFill/>
            <a:miter lim="800000"/>
            <a:headEnd type="none" w="sm" len="sm"/>
            <a:tailEnd type="none" w="sm" len="sm"/>
          </a:ln>
        </p:spPr>
        <p:txBody>
          <a:bodyPr vert="horz" wrap="square" lIns="91440" tIns="45720" rIns="91440" bIns="45720" numCol="1" anchor="t" anchorCtr="0" compatLnSpc="1"/>
          <a:lstStyle/>
          <a:p>
            <a:pPr marL="0" indent="0" algn="l" eaLnBrk="0" latinLnBrk="0" hangingPunct="0">
              <a:lnSpc>
                <a:spcPct val="100000"/>
              </a:lnSpc>
              <a:buClr>
                <a:srgbClr val="FFFFFF"/>
              </a:buClr>
              <a:buSzPct val="80000"/>
              <a:defRPr/>
            </a:pPr>
            <a:r>
              <a:rPr kumimoji="1" lang="zh-CN" altLang="en-US" sz="2800"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中高职贯通培养</a:t>
            </a:r>
            <a:endParaRPr kumimoji="1" lang="zh-CN" altLang="en-US" sz="2800"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a:p>
            <a:pPr marL="0" indent="0" algn="l" eaLnBrk="0" latinLnBrk="0" hangingPunct="0">
              <a:lnSpc>
                <a:spcPct val="100000"/>
              </a:lnSpc>
              <a:buClr>
                <a:srgbClr val="FFFFFF"/>
              </a:buClr>
              <a:buSzPct val="80000"/>
              <a:defRPr/>
            </a:pPr>
            <a:r>
              <a:rPr kumimoji="1" lang="zh-CN" altLang="en-US" sz="2800"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高职扩招</a:t>
            </a:r>
            <a:endParaRPr kumimoji="1" lang="zh-CN" altLang="en-US" sz="2800"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a:p>
            <a:pPr marL="0" indent="0" algn="l" eaLnBrk="0" latinLnBrk="0" hangingPunct="0">
              <a:lnSpc>
                <a:spcPct val="100000"/>
              </a:lnSpc>
              <a:buClr>
                <a:srgbClr val="FFFFFF"/>
              </a:buClr>
              <a:buSzPct val="80000"/>
              <a:defRPr/>
            </a:pPr>
            <a:r>
              <a:rPr kumimoji="1" lang="zh-CN" altLang="en-US" sz="2800"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职业技能培训</a:t>
            </a:r>
            <a:endParaRPr kumimoji="1" lang="zh-CN" altLang="en-US" sz="2800"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p:txBody>
      </p:sp>
      <p:sp>
        <p:nvSpPr>
          <p:cNvPr id="36" name="AutoShape 9"/>
          <p:cNvSpPr/>
          <p:nvPr/>
        </p:nvSpPr>
        <p:spPr bwMode="auto">
          <a:xfrm>
            <a:off x="2927985" y="5156835"/>
            <a:ext cx="160020" cy="1350010"/>
          </a:xfrm>
          <a:prstGeom prst="leftBrace">
            <a:avLst>
              <a:gd name="adj1" fmla="val 35613"/>
              <a:gd name="adj2" fmla="val 50000"/>
            </a:avLst>
          </a:prstGeom>
          <a:solidFill>
            <a:srgbClr val="3F3FFF"/>
          </a:solidFill>
          <a:ln w="12700" cmpd="dbl">
            <a:solidFill>
              <a:schemeClr val="tx2">
                <a:lumMod val="20000"/>
                <a:lumOff val="80000"/>
              </a:schemeClr>
            </a:solidFill>
            <a:prstDash val="solid"/>
            <a:miter lim="800000"/>
          </a:ln>
        </p:spPr>
        <p:txBody>
          <a:bodyPr anchor="ctr"/>
          <a:lstStyle>
            <a:lvl1pPr eaLnBrk="0" hangingPunct="0">
              <a:defRPr sz="4800">
                <a:solidFill>
                  <a:schemeClr val="tx1"/>
                </a:solidFill>
                <a:latin typeface="Arial" panose="020B0604020202020204" pitchFamily="34" charset="0"/>
                <a:ea typeface="宋体" panose="02010600030101010101" pitchFamily="2" charset="-122"/>
              </a:defRPr>
            </a:lvl1pPr>
            <a:lvl2pPr marL="742950" indent="-285750" eaLnBrk="0" hangingPunct="0">
              <a:defRPr sz="4800">
                <a:solidFill>
                  <a:schemeClr val="tx1"/>
                </a:solidFill>
                <a:latin typeface="Arial" panose="020B0604020202020204" pitchFamily="34" charset="0"/>
                <a:ea typeface="宋体" panose="02010600030101010101" pitchFamily="2" charset="-122"/>
              </a:defRPr>
            </a:lvl2pPr>
            <a:lvl3pPr marL="1143000" indent="-228600" eaLnBrk="0" hangingPunct="0">
              <a:defRPr sz="4800">
                <a:solidFill>
                  <a:schemeClr val="tx1"/>
                </a:solidFill>
                <a:latin typeface="Arial" panose="020B0604020202020204" pitchFamily="34" charset="0"/>
                <a:ea typeface="宋体" panose="02010600030101010101" pitchFamily="2" charset="-122"/>
              </a:defRPr>
            </a:lvl3pPr>
            <a:lvl4pPr marL="1600200" indent="-228600" eaLnBrk="0" hangingPunct="0">
              <a:defRPr sz="4800">
                <a:solidFill>
                  <a:schemeClr val="tx1"/>
                </a:solidFill>
                <a:latin typeface="Arial" panose="020B0604020202020204" pitchFamily="34" charset="0"/>
                <a:ea typeface="宋体" panose="02010600030101010101" pitchFamily="2" charset="-122"/>
              </a:defRPr>
            </a:lvl4pPr>
            <a:lvl5pPr marL="2057400" indent="-228600" eaLnBrk="0" hangingPunct="0">
              <a:defRPr sz="4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4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4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4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4800">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3600" b="0" i="0" u="none" strike="noStrike" kern="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37" name="Rectangle 3"/>
          <p:cNvSpPr txBox="1">
            <a:spLocks noChangeArrowheads="1"/>
          </p:cNvSpPr>
          <p:nvPr/>
        </p:nvSpPr>
        <p:spPr bwMode="auto">
          <a:xfrm>
            <a:off x="6241415" y="5588635"/>
            <a:ext cx="1196340" cy="840105"/>
          </a:xfrm>
          <a:prstGeom prst="rect">
            <a:avLst/>
          </a:prstGeom>
          <a:noFill/>
          <a:ln w="12700" cap="sq">
            <a:noFill/>
            <a:miter lim="800000"/>
            <a:headEnd type="none" w="sm" len="sm"/>
            <a:tailEnd type="none" w="sm" len="sm"/>
          </a:ln>
        </p:spPr>
        <p:txBody>
          <a:bodyPr vert="horz" wrap="square" lIns="91440" tIns="45720" rIns="91440" bIns="45720" numCol="1" anchor="t" anchorCtr="0" compatLnSpc="1"/>
          <a:lstStyle/>
          <a:p>
            <a:pPr marL="0" indent="0" algn="l" eaLnBrk="0" latinLnBrk="0" hangingPunct="0">
              <a:lnSpc>
                <a:spcPct val="100000"/>
              </a:lnSpc>
              <a:buClr>
                <a:srgbClr val="FFFFFF"/>
              </a:buClr>
              <a:buSzPct val="80000"/>
              <a:defRPr/>
            </a:pPr>
            <a:r>
              <a:rPr kumimoji="1" lang="zh-CN" altLang="en-US" sz="2800"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需求</a:t>
            </a:r>
            <a:endParaRPr kumimoji="1" lang="zh-CN" altLang="en-US" sz="2800"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p:txBody>
      </p:sp>
      <p:sp>
        <p:nvSpPr>
          <p:cNvPr id="40" name="AutoShape 9"/>
          <p:cNvSpPr/>
          <p:nvPr/>
        </p:nvSpPr>
        <p:spPr bwMode="auto">
          <a:xfrm rot="10800000">
            <a:off x="5853430" y="5212080"/>
            <a:ext cx="160020" cy="1350010"/>
          </a:xfrm>
          <a:prstGeom prst="leftBrace">
            <a:avLst>
              <a:gd name="adj1" fmla="val 35613"/>
              <a:gd name="adj2" fmla="val 50000"/>
            </a:avLst>
          </a:prstGeom>
          <a:solidFill>
            <a:srgbClr val="3F3FFF"/>
          </a:solidFill>
          <a:ln w="12700" cmpd="dbl">
            <a:solidFill>
              <a:schemeClr val="tx2">
                <a:lumMod val="20000"/>
                <a:lumOff val="80000"/>
              </a:schemeClr>
            </a:solidFill>
            <a:prstDash val="solid"/>
            <a:miter lim="800000"/>
          </a:ln>
        </p:spPr>
        <p:txBody>
          <a:bodyPr anchor="ctr"/>
          <a:lstStyle>
            <a:lvl1pPr eaLnBrk="0" hangingPunct="0">
              <a:defRPr sz="4800">
                <a:solidFill>
                  <a:schemeClr val="tx1"/>
                </a:solidFill>
                <a:latin typeface="Arial" panose="020B0604020202020204" pitchFamily="34" charset="0"/>
                <a:ea typeface="宋体" panose="02010600030101010101" pitchFamily="2" charset="-122"/>
              </a:defRPr>
            </a:lvl1pPr>
            <a:lvl2pPr marL="742950" indent="-285750" eaLnBrk="0" hangingPunct="0">
              <a:defRPr sz="4800">
                <a:solidFill>
                  <a:schemeClr val="tx1"/>
                </a:solidFill>
                <a:latin typeface="Arial" panose="020B0604020202020204" pitchFamily="34" charset="0"/>
                <a:ea typeface="宋体" panose="02010600030101010101" pitchFamily="2" charset="-122"/>
              </a:defRPr>
            </a:lvl2pPr>
            <a:lvl3pPr marL="1143000" indent="-228600" eaLnBrk="0" hangingPunct="0">
              <a:defRPr sz="4800">
                <a:solidFill>
                  <a:schemeClr val="tx1"/>
                </a:solidFill>
                <a:latin typeface="Arial" panose="020B0604020202020204" pitchFamily="34" charset="0"/>
                <a:ea typeface="宋体" panose="02010600030101010101" pitchFamily="2" charset="-122"/>
              </a:defRPr>
            </a:lvl3pPr>
            <a:lvl4pPr marL="1600200" indent="-228600" eaLnBrk="0" hangingPunct="0">
              <a:defRPr sz="4800">
                <a:solidFill>
                  <a:schemeClr val="tx1"/>
                </a:solidFill>
                <a:latin typeface="Arial" panose="020B0604020202020204" pitchFamily="34" charset="0"/>
                <a:ea typeface="宋体" panose="02010600030101010101" pitchFamily="2" charset="-122"/>
              </a:defRPr>
            </a:lvl4pPr>
            <a:lvl5pPr marL="2057400" indent="-228600" eaLnBrk="0" hangingPunct="0">
              <a:defRPr sz="4800">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sz="4800">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sz="4800">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sz="4800">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sz="4800">
                <a:solidFill>
                  <a:schemeClr val="tx1"/>
                </a:solidFill>
                <a:latin typeface="Arial" panose="020B0604020202020204" pitchFamily="34" charset="0"/>
                <a:ea typeface="宋体" panose="02010600030101010101" pitchFamily="2" charset="-122"/>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3600" b="0" i="0" u="none" strike="noStrike" kern="0" cap="none" spc="0" normalizeH="0" baseline="0" noProof="0" smtClean="0">
              <a:ln>
                <a:noFill/>
              </a:ln>
              <a:solidFill>
                <a:srgbClr val="000000"/>
              </a:solidFill>
              <a:effectLst/>
              <a:uLnTx/>
              <a:uFillTx/>
              <a:latin typeface="Arial" panose="020B0604020202020204" pitchFamily="34" charset="0"/>
              <a:ea typeface="宋体" panose="02010600030101010101" pitchFamily="2" charset="-122"/>
              <a:cs typeface="+mn-cs"/>
            </a:endParaRPr>
          </a:p>
        </p:txBody>
      </p:sp>
      <p:sp>
        <p:nvSpPr>
          <p:cNvPr id="38"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59560" y="-17115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（三）高职专业目录的变化情况</a:t>
            </a:r>
            <a:endParaRPr kumimoji="0" lang="zh-CN" sz="3200" b="1" dirty="0" smtClean="0">
              <a:solidFill>
                <a:srgbClr val="EAEAEA"/>
              </a:solidFill>
              <a:latin typeface="隶书" panose="02010509060101010101" pitchFamily="49" charset="-122"/>
              <a:ea typeface="隶书" panose="02010509060101010101" pitchFamily="49" charset="-122"/>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688705" y="645287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
        <p:nvSpPr>
          <p:cNvPr id="5" name="Rectangle 3"/>
          <p:cNvSpPr>
            <a:spLocks noChangeArrowheads="1"/>
          </p:cNvSpPr>
          <p:nvPr/>
        </p:nvSpPr>
        <p:spPr bwMode="auto">
          <a:xfrm>
            <a:off x="1847850" y="692785"/>
            <a:ext cx="8657590" cy="3921760"/>
          </a:xfrm>
          <a:prstGeom prst="rect">
            <a:avLst/>
          </a:prstGeom>
          <a:noFill/>
          <a:ln w="12700" cap="sq">
            <a:noFill/>
            <a:miter lim="800000"/>
            <a:headEnd type="none" w="sm" len="sm"/>
            <a:tailEnd type="none" w="sm" len="sm"/>
          </a:ln>
        </p:spPr>
        <p:txBody>
          <a:bodyPr/>
          <a:lstStyle/>
          <a:p>
            <a:pPr marL="0" lvl="1" indent="0" eaLnBrk="0" latinLnBrk="0" hangingPunct="0">
              <a:lnSpc>
                <a:spcPct val="120000"/>
              </a:lnSpc>
              <a:spcBef>
                <a:spcPts val="600"/>
              </a:spcBef>
              <a:buClr>
                <a:srgbClr val="FFFFFF"/>
              </a:buClr>
              <a:buSzPct val="80000"/>
              <a:buFont typeface="Wingdings" panose="05000000000000000000" charset="0"/>
              <a:buNone/>
            </a:pPr>
            <a:r>
              <a:rPr lang="en-US" altLang="zh-CN"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1.</a:t>
            </a:r>
            <a:r>
              <a:rPr lang="zh-CN" altLang="en-US"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专业设置调整原则</a:t>
            </a:r>
            <a:endParaRPr lang="zh-CN"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endParaRPr>
          </a:p>
          <a:p>
            <a:pPr lvl="1" indent="-457200" eaLnBrk="0" latinLnBrk="0" hangingPunct="0">
              <a:lnSpc>
                <a:spcPct val="120000"/>
              </a:lnSpc>
              <a:spcBef>
                <a:spcPts val="600"/>
              </a:spcBef>
              <a:buClr>
                <a:srgbClr val="FFFFFF"/>
              </a:buClr>
              <a:buSzPct val="80000"/>
              <a:buFont typeface="Wingdings" panose="05000000000000000000" charset="0"/>
              <a:buChar char="l"/>
            </a:pPr>
            <a:r>
              <a:rPr lang="zh-CN" sz="2800" dirty="0" smtClean="0">
                <a:solidFill>
                  <a:schemeClr val="accent1"/>
                </a:solidFill>
                <a:effectLst>
                  <a:outerShdw blurRad="38100" dist="25400" dir="5400000" algn="ctr" rotWithShape="0">
                    <a:srgbClr val="6E747A">
                      <a:alpha val="43000"/>
                    </a:srgbClr>
                  </a:outerShdw>
                </a:effectLst>
                <a:latin typeface="隶书" panose="02010509060101010101" pitchFamily="49" charset="-122"/>
                <a:ea typeface="隶书" panose="02010509060101010101" pitchFamily="49" charset="-122"/>
                <a:sym typeface="+mn-ea"/>
              </a:rPr>
              <a:t>新增专业</a:t>
            </a:r>
            <a:r>
              <a:rPr lang="en-US" altLang="zh-CN" sz="2800" dirty="0" smtClean="0">
                <a:latin typeface="隶书" panose="02010509060101010101" pitchFamily="49" charset="-122"/>
                <a:ea typeface="隶书" panose="02010509060101010101" pitchFamily="49" charset="-122"/>
                <a:sym typeface="+mn-ea"/>
              </a:rPr>
              <a:t> — </a:t>
            </a:r>
            <a:r>
              <a:rPr lang="zh-CN" altLang="en-US" sz="2800" dirty="0" smtClean="0">
                <a:latin typeface="隶书" panose="02010509060101010101" pitchFamily="49" charset="-122"/>
                <a:ea typeface="隶书" panose="02010509060101010101" pitchFamily="49" charset="-122"/>
                <a:sym typeface="+mn-ea"/>
              </a:rPr>
              <a:t>适应经济社会发展变化</a:t>
            </a:r>
            <a:endParaRPr lang="zh-CN" altLang="en-US"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sz="2800" dirty="0" err="1" smtClean="0">
                <a:latin typeface="隶书" panose="02010509060101010101" pitchFamily="49" charset="-122"/>
                <a:ea typeface="隶书" panose="02010509060101010101" pitchFamily="49" charset="-122"/>
                <a:sym typeface="+mn-ea"/>
              </a:rPr>
              <a:t>面向“十四五”时期重点布局的新产业、新业态、新技术、新职业，适应产业转型升级、产业链延伸交叉等需要的专业</a:t>
            </a:r>
            <a:r>
              <a:rPr sz="2800" dirty="0" smtClean="0">
                <a:latin typeface="隶书" panose="02010509060101010101" pitchFamily="49" charset="-122"/>
                <a:ea typeface="隶书" panose="02010509060101010101" pitchFamily="49" charset="-122"/>
                <a:sym typeface="+mn-ea"/>
              </a:rPr>
              <a:t>。</a:t>
            </a:r>
            <a:r>
              <a:rPr lang="zh-CN" altLang="en-US" sz="2800" dirty="0" smtClean="0">
                <a:latin typeface="隶书" panose="02010509060101010101" pitchFamily="49" charset="-122"/>
                <a:ea typeface="隶书" panose="02010509060101010101" pitchFamily="49" charset="-122"/>
                <a:sym typeface="+mn-ea"/>
              </a:rPr>
              <a:t>例林草生态保护与修复；水生态修复技术；健康大数据管理。</a:t>
            </a:r>
            <a:endParaRPr sz="2800" dirty="0" smtClean="0">
              <a:solidFill>
                <a:srgbClr val="FFC000"/>
              </a:solidFill>
              <a:latin typeface="隶书" panose="02010509060101010101" pitchFamily="49" charset="-122"/>
              <a:ea typeface="隶书" panose="02010509060101010101" pitchFamily="49" charset="-122"/>
              <a:sym typeface="+mn-ea"/>
            </a:endParaRPr>
          </a:p>
          <a:p>
            <a:pPr lvl="1" indent="-457200" eaLnBrk="0" latinLnBrk="0" hangingPunct="0">
              <a:lnSpc>
                <a:spcPct val="120000"/>
              </a:lnSpc>
              <a:spcBef>
                <a:spcPts val="600"/>
              </a:spcBef>
              <a:buClr>
                <a:srgbClr val="FFFFFF"/>
              </a:buClr>
              <a:buSzPct val="80000"/>
              <a:buFont typeface="Wingdings" panose="05000000000000000000" charset="0"/>
              <a:buChar char="l"/>
            </a:pPr>
            <a:r>
              <a:rPr lang="zh-CN" sz="2800" dirty="0" smtClean="0">
                <a:solidFill>
                  <a:schemeClr val="accent1"/>
                </a:solidFill>
                <a:effectLst>
                  <a:outerShdw blurRad="38100" dist="25400" dir="5400000" algn="ctr" rotWithShape="0">
                    <a:srgbClr val="6E747A">
                      <a:alpha val="43000"/>
                    </a:srgbClr>
                  </a:outerShdw>
                </a:effectLst>
                <a:latin typeface="隶书" panose="02010509060101010101" pitchFamily="49" charset="-122"/>
                <a:ea typeface="隶书" panose="02010509060101010101" pitchFamily="49" charset="-122"/>
                <a:sym typeface="+mn-ea"/>
              </a:rPr>
              <a:t>更名专业</a:t>
            </a:r>
            <a:r>
              <a:rPr lang="en-US" altLang="zh-CN" sz="2800" dirty="0" smtClean="0">
                <a:latin typeface="隶书" panose="02010509060101010101" pitchFamily="49" charset="-122"/>
                <a:ea typeface="隶书" panose="02010509060101010101" pitchFamily="49" charset="-122"/>
                <a:sym typeface="+mn-ea"/>
              </a:rPr>
              <a:t> — 根据产业转型升级需求</a:t>
            </a:r>
            <a:endParaRPr lang="en-US" altLang="zh-CN"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sz="2800" dirty="0" err="1" smtClean="0">
                <a:latin typeface="隶书" panose="02010509060101010101" pitchFamily="49" charset="-122"/>
                <a:ea typeface="隶书" panose="02010509060101010101" pitchFamily="49" charset="-122"/>
                <a:sym typeface="+mn-ea"/>
              </a:rPr>
              <a:t>因产业转型升级、技术更新，专业名称已不能准确体现专业内涵而调整的专业</a:t>
            </a:r>
            <a:r>
              <a:rPr lang="zh-CN" sz="2800" dirty="0" smtClean="0">
                <a:latin typeface="隶书" panose="02010509060101010101" pitchFamily="49" charset="-122"/>
                <a:ea typeface="隶书" panose="02010509060101010101" pitchFamily="49" charset="-122"/>
                <a:sym typeface="+mn-ea"/>
              </a:rPr>
              <a:t>。</a:t>
            </a:r>
            <a:r>
              <a:rPr lang="zh-CN" altLang="en-US" sz="2800" dirty="0" smtClean="0">
                <a:latin typeface="隶书" panose="02010509060101010101" pitchFamily="49" charset="-122"/>
                <a:ea typeface="隶书" panose="02010509060101010101" pitchFamily="49" charset="-122"/>
                <a:sym typeface="+mn-ea"/>
              </a:rPr>
              <a:t>例，</a:t>
            </a:r>
            <a:r>
              <a:rPr lang="zh-CN" altLang="en-US" sz="2800" dirty="0" smtClean="0">
                <a:solidFill>
                  <a:srgbClr val="FFC000"/>
                </a:solidFill>
                <a:latin typeface="隶书" panose="02010509060101010101" pitchFamily="49" charset="-122"/>
                <a:ea typeface="隶书" panose="02010509060101010101" pitchFamily="49" charset="-122"/>
                <a:sym typeface="+mn-ea"/>
              </a:rPr>
              <a:t>智能</a:t>
            </a:r>
            <a:r>
              <a:rPr lang="zh-CN" altLang="en-US" sz="2800" dirty="0" smtClean="0">
                <a:latin typeface="隶书" panose="02010509060101010101" pitchFamily="49" charset="-122"/>
                <a:ea typeface="隶书" panose="02010509060101010101" pitchFamily="49" charset="-122"/>
                <a:sym typeface="+mn-ea"/>
              </a:rPr>
              <a:t>物流技术；</a:t>
            </a:r>
            <a:r>
              <a:rPr lang="zh-CN" altLang="en-US" sz="2800" dirty="0" smtClean="0">
                <a:solidFill>
                  <a:srgbClr val="FFC000"/>
                </a:solidFill>
                <a:latin typeface="隶书" panose="02010509060101010101" pitchFamily="49" charset="-122"/>
                <a:ea typeface="隶书" panose="02010509060101010101" pitchFamily="49" charset="-122"/>
                <a:sym typeface="+mn-ea"/>
              </a:rPr>
              <a:t>现代</a:t>
            </a:r>
            <a:r>
              <a:rPr lang="zh-CN" altLang="en-US" sz="2800" dirty="0" smtClean="0">
                <a:latin typeface="隶书" panose="02010509060101010101" pitchFamily="49" charset="-122"/>
                <a:ea typeface="隶书" panose="02010509060101010101" pitchFamily="49" charset="-122"/>
                <a:sym typeface="+mn-ea"/>
              </a:rPr>
              <a:t>锻压技术；</a:t>
            </a:r>
            <a:r>
              <a:rPr lang="zh-CN" altLang="en-US" sz="2800" dirty="0" smtClean="0">
                <a:solidFill>
                  <a:srgbClr val="FFC000"/>
                </a:solidFill>
                <a:latin typeface="隶书" panose="02010509060101010101" pitchFamily="49" charset="-122"/>
                <a:ea typeface="隶书" panose="02010509060101010101" pitchFamily="49" charset="-122"/>
                <a:sym typeface="+mn-ea"/>
              </a:rPr>
              <a:t>应急</a:t>
            </a:r>
            <a:r>
              <a:rPr lang="zh-CN" altLang="en-US" sz="2800" dirty="0" smtClean="0">
                <a:latin typeface="隶书" panose="02010509060101010101" pitchFamily="49" charset="-122"/>
                <a:ea typeface="隶书" panose="02010509060101010101" pitchFamily="49" charset="-122"/>
                <a:sym typeface="+mn-ea"/>
              </a:rPr>
              <a:t>救援技术。</a:t>
            </a:r>
            <a:endParaRPr lang="zh-CN" sz="2800" dirty="0" smtClean="0">
              <a:latin typeface="隶书" panose="02010509060101010101" pitchFamily="49" charset="-122"/>
              <a:ea typeface="隶书" panose="02010509060101010101" pitchFamily="49" charset="-122"/>
              <a:sym typeface="+mn-ea"/>
            </a:endParaRPr>
          </a:p>
          <a:p>
            <a:pPr marL="0" lvl="1" indent="0" eaLnBrk="0" latinLnBrk="0" hangingPunct="0">
              <a:lnSpc>
                <a:spcPct val="120000"/>
              </a:lnSpc>
              <a:spcBef>
                <a:spcPts val="600"/>
              </a:spcBef>
              <a:buClr>
                <a:srgbClr val="FFFFFF"/>
              </a:buClr>
              <a:buSzPct val="80000"/>
              <a:buFont typeface="Wingdings" panose="05000000000000000000" charset="0"/>
              <a:buNone/>
            </a:pPr>
            <a:endParaRPr lang="zh-CN" altLang="en-US" sz="2800" dirty="0" smtClean="0">
              <a:latin typeface="隶书" panose="02010509060101010101" pitchFamily="49" charset="-122"/>
              <a:ea typeface="隶书" panose="02010509060101010101" pitchFamily="49" charset="-122"/>
              <a:sym typeface="+mn-ea"/>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59560" y="-17115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（三）高职专业目录的变化情况</a:t>
            </a:r>
            <a:endParaRPr kumimoji="0" lang="zh-CN" sz="3200" b="1" dirty="0" smtClean="0">
              <a:solidFill>
                <a:srgbClr val="EAEAEA"/>
              </a:solidFill>
              <a:latin typeface="隶书" panose="02010509060101010101" pitchFamily="49" charset="-122"/>
              <a:ea typeface="隶书" panose="02010509060101010101" pitchFamily="49" charset="-122"/>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688705" y="645287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
        <p:nvSpPr>
          <p:cNvPr id="5" name="Rectangle 3"/>
          <p:cNvSpPr>
            <a:spLocks noChangeArrowheads="1"/>
          </p:cNvSpPr>
          <p:nvPr/>
        </p:nvSpPr>
        <p:spPr bwMode="auto">
          <a:xfrm>
            <a:off x="1847850" y="692785"/>
            <a:ext cx="8657590" cy="3921760"/>
          </a:xfrm>
          <a:prstGeom prst="rect">
            <a:avLst/>
          </a:prstGeom>
          <a:noFill/>
          <a:ln w="12700" cap="sq">
            <a:noFill/>
            <a:miter lim="800000"/>
            <a:headEnd type="none" w="sm" len="sm"/>
            <a:tailEnd type="none" w="sm" len="sm"/>
          </a:ln>
        </p:spPr>
        <p:txBody>
          <a:bodyPr/>
          <a:lstStyle/>
          <a:p>
            <a:pPr lvl="1" indent="-457200" eaLnBrk="0" latinLnBrk="0" hangingPunct="0">
              <a:lnSpc>
                <a:spcPct val="120000"/>
              </a:lnSpc>
              <a:spcBef>
                <a:spcPts val="600"/>
              </a:spcBef>
              <a:buClr>
                <a:srgbClr val="FFFFFF"/>
              </a:buClr>
              <a:buSzPct val="80000"/>
              <a:buFont typeface="Wingdings" panose="05000000000000000000" charset="0"/>
              <a:buChar char="l"/>
            </a:pPr>
            <a:r>
              <a:rPr lang="zh-CN" sz="2800" dirty="0" smtClean="0">
                <a:solidFill>
                  <a:schemeClr val="accent1"/>
                </a:solidFill>
                <a:effectLst>
                  <a:outerShdw blurRad="38100" dist="25400" dir="5400000" algn="ctr" rotWithShape="0">
                    <a:srgbClr val="6E747A">
                      <a:alpha val="43000"/>
                    </a:srgbClr>
                  </a:outerShdw>
                </a:effectLst>
                <a:latin typeface="隶书" panose="02010509060101010101" pitchFamily="49" charset="-122"/>
                <a:ea typeface="隶书" panose="02010509060101010101" pitchFamily="49" charset="-122"/>
                <a:sym typeface="+mn-ea"/>
              </a:rPr>
              <a:t>保留专业</a:t>
            </a:r>
            <a:r>
              <a:rPr lang="en-US" altLang="zh-CN" sz="2800" dirty="0" smtClean="0">
                <a:latin typeface="隶书" panose="02010509060101010101" pitchFamily="49" charset="-122"/>
                <a:ea typeface="隶书" panose="02010509060101010101" pitchFamily="49" charset="-122"/>
                <a:sym typeface="+mn-ea"/>
              </a:rPr>
              <a:t> — </a:t>
            </a:r>
            <a:r>
              <a:rPr lang="zh-CN" altLang="en-US" sz="2800" dirty="0" smtClean="0">
                <a:latin typeface="隶书" panose="02010509060101010101" pitchFamily="49" charset="-122"/>
                <a:ea typeface="隶书" panose="02010509060101010101" pitchFamily="49" charset="-122"/>
                <a:sym typeface="+mn-ea"/>
              </a:rPr>
              <a:t>职业成熟稳定且专业布点多</a:t>
            </a:r>
            <a:endParaRPr lang="zh-CN"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sz="2800" dirty="0" err="1" smtClean="0">
                <a:latin typeface="隶书" panose="02010509060101010101" pitchFamily="49" charset="-122"/>
                <a:ea typeface="隶书" panose="02010509060101010101" pitchFamily="49" charset="-122"/>
                <a:sym typeface="+mn-ea"/>
              </a:rPr>
              <a:t>符合产业人才需求、就业面向明确、专业名称科学合理的专业</a:t>
            </a:r>
            <a:r>
              <a:rPr sz="2800" dirty="0" smtClean="0">
                <a:latin typeface="隶书" panose="02010509060101010101" pitchFamily="49" charset="-122"/>
                <a:ea typeface="隶书" panose="02010509060101010101" pitchFamily="49" charset="-122"/>
                <a:sym typeface="+mn-ea"/>
              </a:rPr>
              <a:t>。</a:t>
            </a:r>
            <a:r>
              <a:rPr lang="zh-CN" altLang="en-US" sz="2800" dirty="0" smtClean="0">
                <a:latin typeface="隶书" panose="02010509060101010101" pitchFamily="49" charset="-122"/>
                <a:ea typeface="隶书" panose="02010509060101010101" pitchFamily="49" charset="-122"/>
                <a:sym typeface="+mn-ea"/>
              </a:rPr>
              <a:t>例，电子商务；护理；动漫设计</a:t>
            </a:r>
            <a:endParaRPr sz="2800" dirty="0" smtClean="0">
              <a:solidFill>
                <a:srgbClr val="FFC000"/>
              </a:solidFill>
              <a:latin typeface="隶书" panose="02010509060101010101" pitchFamily="49" charset="-122"/>
              <a:ea typeface="隶书" panose="02010509060101010101" pitchFamily="49" charset="-122"/>
              <a:sym typeface="+mn-ea"/>
            </a:endParaRPr>
          </a:p>
          <a:p>
            <a:pPr lvl="1" indent="-457200" eaLnBrk="0" latinLnBrk="0" hangingPunct="0">
              <a:lnSpc>
                <a:spcPct val="120000"/>
              </a:lnSpc>
              <a:spcBef>
                <a:spcPts val="600"/>
              </a:spcBef>
              <a:buClr>
                <a:srgbClr val="FFFFFF"/>
              </a:buClr>
              <a:buSzPct val="80000"/>
              <a:buFont typeface="Wingdings" panose="05000000000000000000" charset="0"/>
              <a:buChar char="l"/>
            </a:pPr>
            <a:r>
              <a:rPr lang="zh-CN" sz="2800" dirty="0" smtClean="0">
                <a:solidFill>
                  <a:schemeClr val="accent1"/>
                </a:solidFill>
                <a:effectLst>
                  <a:outerShdw blurRad="38100" dist="25400" dir="5400000" algn="ctr" rotWithShape="0">
                    <a:srgbClr val="6E747A">
                      <a:alpha val="43000"/>
                    </a:srgbClr>
                  </a:outerShdw>
                </a:effectLst>
                <a:latin typeface="隶书" panose="02010509060101010101" pitchFamily="49" charset="-122"/>
                <a:ea typeface="隶书" panose="02010509060101010101" pitchFamily="49" charset="-122"/>
                <a:sym typeface="+mn-ea"/>
              </a:rPr>
              <a:t>合并专业</a:t>
            </a:r>
            <a:r>
              <a:rPr lang="en-US" altLang="zh-CN" sz="2800" dirty="0" smtClean="0">
                <a:latin typeface="隶书" panose="02010509060101010101" pitchFamily="49" charset="-122"/>
                <a:ea typeface="隶书" panose="02010509060101010101" pitchFamily="49" charset="-122"/>
                <a:sym typeface="+mn-ea"/>
              </a:rPr>
              <a:t> — </a:t>
            </a:r>
            <a:r>
              <a:rPr lang="en-US" altLang="zh-CN" sz="2800" dirty="0" err="1" smtClean="0">
                <a:latin typeface="隶书" panose="02010509060101010101" pitchFamily="49" charset="-122"/>
                <a:ea typeface="隶书" panose="02010509060101010101" pitchFamily="49" charset="-122"/>
                <a:sym typeface="+mn-ea"/>
              </a:rPr>
              <a:t>根据业态或岗位需求变化</a:t>
            </a:r>
            <a:r>
              <a:rPr lang="zh-CN" altLang="en-US" sz="2800" dirty="0">
                <a:latin typeface="隶书" panose="02010509060101010101" pitchFamily="49" charset="-122"/>
                <a:ea typeface="隶书" panose="02010509060101010101" pitchFamily="49" charset="-122"/>
                <a:sym typeface="+mn-ea"/>
              </a:rPr>
              <a:t>，</a:t>
            </a:r>
            <a:r>
              <a:rPr sz="2800" dirty="0" err="1" smtClean="0">
                <a:latin typeface="隶书" panose="02010509060101010101" pitchFamily="49" charset="-122"/>
                <a:ea typeface="隶书" panose="02010509060101010101" pitchFamily="49" charset="-122"/>
                <a:sym typeface="+mn-ea"/>
              </a:rPr>
              <a:t>专业内涵交叉重叠度高</a:t>
            </a:r>
            <a:r>
              <a:rPr sz="2800" dirty="0" err="1" smtClean="0">
                <a:latin typeface="隶书" panose="02010509060101010101" pitchFamily="49" charset="-122"/>
                <a:ea typeface="隶书" panose="02010509060101010101" pitchFamily="49" charset="-122"/>
                <a:sym typeface="+mn-ea"/>
              </a:rPr>
              <a:t>、核心课程重复比例高、专业口径太窄、招生萎缩</a:t>
            </a:r>
            <a:r>
              <a:rPr lang="zh-CN" sz="2800" dirty="0" smtClean="0">
                <a:latin typeface="隶书" panose="02010509060101010101" pitchFamily="49" charset="-122"/>
                <a:ea typeface="隶书" panose="02010509060101010101" pitchFamily="49" charset="-122"/>
                <a:sym typeface="+mn-ea"/>
              </a:rPr>
              <a:t>。</a:t>
            </a:r>
            <a:r>
              <a:rPr lang="zh-CN" altLang="en-US" sz="2800" dirty="0" smtClean="0">
                <a:latin typeface="隶书" panose="02010509060101010101" pitchFamily="49" charset="-122"/>
                <a:ea typeface="隶书" panose="02010509060101010101" pitchFamily="49" charset="-122"/>
                <a:sym typeface="+mn-ea"/>
              </a:rPr>
              <a:t>例，药品经营与管理合并了药品服务与管理；国际经济与贸易合并了国际贸易实务。</a:t>
            </a:r>
            <a:endParaRPr lang="zh-CN" sz="2800" dirty="0" smtClean="0">
              <a:latin typeface="隶书" panose="02010509060101010101" pitchFamily="49" charset="-122"/>
              <a:ea typeface="隶书" panose="02010509060101010101" pitchFamily="49" charset="-122"/>
              <a:sym typeface="+mn-ea"/>
            </a:endParaRPr>
          </a:p>
          <a:p>
            <a:pPr lvl="1" indent="-457200" eaLnBrk="0" latinLnBrk="0" hangingPunct="0">
              <a:lnSpc>
                <a:spcPct val="120000"/>
              </a:lnSpc>
              <a:spcBef>
                <a:spcPts val="600"/>
              </a:spcBef>
              <a:buClr>
                <a:srgbClr val="FFFFFF"/>
              </a:buClr>
              <a:buSzPct val="80000"/>
              <a:buFont typeface="Wingdings" panose="05000000000000000000" charset="0"/>
              <a:buChar char="l"/>
            </a:pPr>
            <a:r>
              <a:rPr lang="zh-CN" sz="2800" dirty="0" smtClean="0">
                <a:solidFill>
                  <a:schemeClr val="accent1"/>
                </a:solidFill>
                <a:effectLst>
                  <a:outerShdw blurRad="38100" dist="25400" dir="5400000" algn="ctr" rotWithShape="0">
                    <a:srgbClr val="6E747A">
                      <a:alpha val="43000"/>
                    </a:srgbClr>
                  </a:outerShdw>
                </a:effectLst>
                <a:latin typeface="隶书" panose="02010509060101010101" pitchFamily="49" charset="-122"/>
                <a:ea typeface="隶书" panose="02010509060101010101" pitchFamily="49" charset="-122"/>
                <a:sym typeface="+mn-ea"/>
              </a:rPr>
              <a:t>撤销专业</a:t>
            </a:r>
            <a:r>
              <a:rPr lang="en-US" altLang="zh-CN" sz="2800" dirty="0" smtClean="0">
                <a:solidFill>
                  <a:schemeClr val="accent1"/>
                </a:solidFill>
                <a:effectLst>
                  <a:outerShdw blurRad="38100" dist="25400" dir="5400000" algn="ctr" rotWithShape="0">
                    <a:srgbClr val="6E747A">
                      <a:alpha val="43000"/>
                    </a:srgbClr>
                  </a:outerShdw>
                </a:effectLst>
                <a:latin typeface="隶书" panose="02010509060101010101" pitchFamily="49" charset="-122"/>
                <a:ea typeface="隶书" panose="02010509060101010101" pitchFamily="49" charset="-122"/>
                <a:sym typeface="+mn-ea"/>
              </a:rPr>
              <a:t> </a:t>
            </a:r>
            <a:r>
              <a:rPr lang="en-US" altLang="zh-CN" sz="2800" dirty="0" smtClean="0">
                <a:latin typeface="隶书" panose="02010509060101010101" pitchFamily="49" charset="-122"/>
                <a:ea typeface="隶书" panose="02010509060101010101" pitchFamily="49" charset="-122"/>
                <a:sym typeface="+mn-ea"/>
              </a:rPr>
              <a:t>— </a:t>
            </a:r>
            <a:r>
              <a:rPr lang="en-US" altLang="zh-CN" sz="2800" dirty="0" err="1" smtClean="0">
                <a:latin typeface="隶书" panose="02010509060101010101" pitchFamily="49" charset="-122"/>
                <a:ea typeface="隶书" panose="02010509060101010101" pitchFamily="49" charset="-122"/>
                <a:sym typeface="+mn-ea"/>
              </a:rPr>
              <a:t>滞后产业行业发展需求</a:t>
            </a:r>
            <a:r>
              <a:rPr lang="zh-CN" altLang="en-US" sz="2800" dirty="0" smtClean="0">
                <a:latin typeface="隶书" panose="02010509060101010101" pitchFamily="49" charset="-122"/>
                <a:ea typeface="隶书" panose="02010509060101010101" pitchFamily="49" charset="-122"/>
                <a:sym typeface="+mn-ea"/>
              </a:rPr>
              <a:t>，</a:t>
            </a:r>
            <a:r>
              <a:rPr lang="en-US" altLang="zh-CN" sz="2800" dirty="0" err="1" smtClean="0">
                <a:latin typeface="隶书" panose="02010509060101010101" pitchFamily="49" charset="-122"/>
                <a:ea typeface="隶书" panose="02010509060101010101" pitchFamily="49" charset="-122"/>
                <a:sym typeface="+mn-ea"/>
              </a:rPr>
              <a:t>对应淘汰产业类</a:t>
            </a:r>
            <a:r>
              <a:rPr lang="en-US" altLang="zh-CN" sz="2800" dirty="0" err="1" smtClean="0">
                <a:latin typeface="隶书" panose="02010509060101010101" pitchFamily="49" charset="-122"/>
                <a:ea typeface="隶书" panose="02010509060101010101" pitchFamily="49" charset="-122"/>
                <a:sym typeface="+mn-ea"/>
              </a:rPr>
              <a:t>、限制类产业、且专业布点少、招生规模小</a:t>
            </a:r>
            <a:r>
              <a:rPr lang="zh-CN" altLang="en-US" sz="2800" dirty="0" smtClean="0">
                <a:latin typeface="隶书" panose="02010509060101010101" pitchFamily="49" charset="-122"/>
                <a:ea typeface="隶书" panose="02010509060101010101" pitchFamily="49" charset="-122"/>
                <a:sym typeface="+mn-ea"/>
              </a:rPr>
              <a:t>。例，食品包装技术；水文测报技术；人民武装；人口与家庭发展服务。</a:t>
            </a:r>
            <a:endParaRPr lang="zh-CN" altLang="en-US" sz="2800" dirty="0" smtClean="0">
              <a:latin typeface="隶书" panose="02010509060101010101" pitchFamily="49" charset="-122"/>
              <a:ea typeface="隶书" panose="02010509060101010101" pitchFamily="49" charset="-122"/>
              <a:sym typeface="+mn-ea"/>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2"/>
          <p:cNvSpPr>
            <a:spLocks noGrp="1" noChangeArrowheads="1"/>
          </p:cNvSpPr>
          <p:nvPr>
            <p:ph type="sldNum" sz="quarter" idx="10"/>
          </p:nvPr>
        </p:nvSpPr>
        <p:spPr>
          <a:noFill/>
        </p:spPr>
        <p:txBody>
          <a:bodyPr/>
          <a:lstStyle/>
          <a:p>
            <a:fld id="{6FCB47EE-79A9-494A-B8A4-E0FD8950498A}" type="slidenum">
              <a:rPr lang="en-US" altLang="zh-CN" smtClean="0"/>
            </a:fld>
            <a:endParaRPr lang="en-US" altLang="zh-CN" dirty="0" smtClean="0"/>
          </a:p>
        </p:txBody>
      </p:sp>
      <p:sp>
        <p:nvSpPr>
          <p:cNvPr id="2" name="Rectangle 3"/>
          <p:cNvSpPr txBox="1">
            <a:spLocks noChangeArrowheads="1"/>
          </p:cNvSpPr>
          <p:nvPr/>
        </p:nvSpPr>
        <p:spPr bwMode="auto">
          <a:xfrm>
            <a:off x="1703512" y="188200"/>
            <a:ext cx="8784976" cy="1224576"/>
          </a:xfrm>
          <a:prstGeom prst="rect">
            <a:avLst/>
          </a:prstGeom>
          <a:noFill/>
          <a:ln w="12700" cap="sq">
            <a:noFill/>
            <a:miter lim="800000"/>
            <a:headEnd type="none" w="sm" len="sm"/>
            <a:tailEnd type="none" w="sm" len="sm"/>
          </a:ln>
        </p:spPr>
        <p:txBody>
          <a:bodyPr vert="horz" wrap="square" lIns="91440" tIns="45720" rIns="91440" bIns="45720" numCol="1" anchor="t" anchorCtr="0" compatLnSpc="1"/>
          <a:lstStyle/>
          <a:p>
            <a:pPr marL="812800" indent="-812800" algn="ctr" eaLnBrk="0" hangingPunct="0">
              <a:lnSpc>
                <a:spcPct val="150000"/>
              </a:lnSpc>
              <a:buClr>
                <a:srgbClr val="FFFFFF"/>
              </a:buClr>
              <a:buSzPct val="80000"/>
              <a:defRPr/>
            </a:pPr>
            <a:r>
              <a:rPr lang="zh-CN" altLang="en-US" sz="3600" b="1" kern="0" dirty="0" smtClean="0">
                <a:solidFill>
                  <a:srgbClr val="FFFFFF"/>
                </a:solidFill>
                <a:latin typeface="隶书" panose="02010509060101010101" pitchFamily="49" charset="-122"/>
                <a:ea typeface="隶书" panose="02010509060101010101" pitchFamily="49" charset="-122"/>
              </a:rPr>
              <a:t>引言</a:t>
            </a:r>
            <a:endParaRPr lang="zh-CN" altLang="en-US" sz="3600" b="1" kern="0" dirty="0">
              <a:solidFill>
                <a:srgbClr val="FFFFFF"/>
              </a:solidFill>
              <a:latin typeface="隶书" panose="02010509060101010101" pitchFamily="49" charset="-122"/>
              <a:ea typeface="隶书" panose="02010509060101010101" pitchFamily="49" charset="-122"/>
            </a:endParaRPr>
          </a:p>
          <a:p>
            <a:pPr indent="720090" eaLnBrk="0" hangingPunct="0">
              <a:lnSpc>
                <a:spcPct val="120000"/>
              </a:lnSpc>
              <a:spcBef>
                <a:spcPts val="600"/>
              </a:spcBef>
              <a:buClr>
                <a:srgbClr val="FFFFFF"/>
              </a:buClr>
              <a:buSzPct val="80000"/>
              <a:defRPr/>
            </a:pPr>
            <a:r>
              <a:rPr lang="zh-CN" altLang="en-US" sz="2800" b="1" kern="0" dirty="0">
                <a:solidFill>
                  <a:srgbClr val="FFFFFF"/>
                </a:solidFill>
                <a:latin typeface="隶书" panose="02010509060101010101" pitchFamily="49" charset="-122"/>
                <a:ea typeface="隶书" panose="02010509060101010101" pitchFamily="49" charset="-122"/>
              </a:rPr>
              <a:t>近日，教育部印发了</a:t>
            </a:r>
            <a:r>
              <a:rPr lang="en-US" altLang="zh-CN" sz="2800" b="1" kern="0" dirty="0">
                <a:solidFill>
                  <a:srgbClr val="FFFFFF"/>
                </a:solidFill>
                <a:latin typeface="隶书" panose="02010509060101010101" pitchFamily="49" charset="-122"/>
                <a:ea typeface="隶书" panose="02010509060101010101" pitchFamily="49" charset="-122"/>
              </a:rPr>
              <a:t>《</a:t>
            </a:r>
            <a:r>
              <a:rPr lang="zh-CN" altLang="en-US" sz="2800" b="1" kern="0" dirty="0">
                <a:solidFill>
                  <a:srgbClr val="FFFFFF"/>
                </a:solidFill>
                <a:latin typeface="隶书" panose="02010509060101010101" pitchFamily="49" charset="-122"/>
                <a:ea typeface="隶书" panose="02010509060101010101" pitchFamily="49" charset="-122"/>
              </a:rPr>
              <a:t>职业教育专业目录（</a:t>
            </a:r>
            <a:r>
              <a:rPr lang="en-US" altLang="zh-CN" sz="2800" b="1" kern="0" dirty="0">
                <a:solidFill>
                  <a:srgbClr val="FFFFFF"/>
                </a:solidFill>
                <a:latin typeface="隶书" panose="02010509060101010101" pitchFamily="49" charset="-122"/>
                <a:ea typeface="隶书" panose="02010509060101010101" pitchFamily="49" charset="-122"/>
              </a:rPr>
              <a:t>2021</a:t>
            </a:r>
            <a:r>
              <a:rPr lang="zh-CN" altLang="en-US" sz="2800" b="1" kern="0" dirty="0" smtClean="0">
                <a:solidFill>
                  <a:srgbClr val="FFFFFF"/>
                </a:solidFill>
                <a:latin typeface="隶书" panose="02010509060101010101" pitchFamily="49" charset="-122"/>
                <a:ea typeface="隶书" panose="02010509060101010101" pitchFamily="49" charset="-122"/>
              </a:rPr>
              <a:t>）</a:t>
            </a:r>
            <a:r>
              <a:rPr lang="en-US" altLang="zh-CN" sz="2800" b="1" kern="0" dirty="0" smtClean="0">
                <a:solidFill>
                  <a:srgbClr val="FFFFFF"/>
                </a:solidFill>
                <a:latin typeface="隶书" panose="02010509060101010101" pitchFamily="49" charset="-122"/>
                <a:ea typeface="隶书" panose="02010509060101010101" pitchFamily="49" charset="-122"/>
              </a:rPr>
              <a:t>》</a:t>
            </a:r>
            <a:r>
              <a:rPr lang="zh-CN" altLang="en-US" sz="2800" b="1" kern="0" dirty="0">
                <a:solidFill>
                  <a:srgbClr val="FFFFFF"/>
                </a:solidFill>
                <a:latin typeface="隶书" panose="02010509060101010101" pitchFamily="49" charset="-122"/>
                <a:ea typeface="隶书" panose="02010509060101010101" pitchFamily="49" charset="-122"/>
              </a:rPr>
              <a:t>（以下简称“目录”），这是贯彻党的十九届五中全会提出“构建高质量教育体系”精神，落实国务院“职教二十条”要求的具体举措</a:t>
            </a:r>
            <a:r>
              <a:rPr lang="zh-CN" altLang="en-US" sz="2800" b="1" kern="0" dirty="0" smtClean="0">
                <a:solidFill>
                  <a:srgbClr val="FFFFFF"/>
                </a:solidFill>
                <a:latin typeface="隶书" panose="02010509060101010101" pitchFamily="49" charset="-122"/>
                <a:ea typeface="隶书" panose="02010509060101010101" pitchFamily="49" charset="-122"/>
              </a:rPr>
              <a:t>。目录</a:t>
            </a:r>
            <a:r>
              <a:rPr lang="zh-CN" altLang="en-US" sz="2800" b="1" kern="0" dirty="0">
                <a:solidFill>
                  <a:srgbClr val="FFFFFF"/>
                </a:solidFill>
                <a:latin typeface="隶书" panose="02010509060101010101" pitchFamily="49" charset="-122"/>
                <a:ea typeface="隶书" panose="02010509060101010101" pitchFamily="49" charset="-122"/>
              </a:rPr>
              <a:t>是职业教育的基础性教学指导文件，是国家教学标准体系的重要内容，是院校设置专业开展三教改革的龙头，是社会用人单位选用毕业生的基本</a:t>
            </a:r>
            <a:r>
              <a:rPr lang="zh-CN" altLang="en-US" sz="2800" b="1" kern="0" dirty="0" smtClean="0">
                <a:solidFill>
                  <a:srgbClr val="FFFFFF"/>
                </a:solidFill>
                <a:latin typeface="隶书" panose="02010509060101010101" pitchFamily="49" charset="-122"/>
                <a:ea typeface="隶书" panose="02010509060101010101" pitchFamily="49" charset="-122"/>
              </a:rPr>
              <a:t>依据。</a:t>
            </a:r>
            <a:r>
              <a:rPr lang="zh-CN" altLang="en-US" sz="2800" b="1" kern="0" dirty="0">
                <a:solidFill>
                  <a:srgbClr val="FFFFFF"/>
                </a:solidFill>
                <a:latin typeface="隶书" panose="02010509060101010101" pitchFamily="49" charset="-122"/>
                <a:ea typeface="隶书" panose="02010509060101010101" pitchFamily="49" charset="-122"/>
              </a:rPr>
              <a:t>深入了解新版目录有哪些新要素，如何有效</a:t>
            </a:r>
            <a:r>
              <a:rPr lang="zh-CN" altLang="en-US" sz="2800" b="1" kern="0" dirty="0" smtClean="0">
                <a:solidFill>
                  <a:srgbClr val="FFFFFF"/>
                </a:solidFill>
                <a:latin typeface="隶书" panose="02010509060101010101" pitchFamily="49" charset="-122"/>
                <a:ea typeface="隶书" panose="02010509060101010101" pitchFamily="49" charset="-122"/>
              </a:rPr>
              <a:t>落实，</a:t>
            </a:r>
            <a:r>
              <a:rPr lang="zh-CN" altLang="en-US" sz="2800" b="1" kern="0" dirty="0">
                <a:solidFill>
                  <a:srgbClr val="FFFFFF"/>
                </a:solidFill>
                <a:latin typeface="隶书" panose="02010509060101010101" pitchFamily="49" charset="-122"/>
                <a:ea typeface="隶书" panose="02010509060101010101" pitchFamily="49" charset="-122"/>
              </a:rPr>
              <a:t>是职教战线普遍关注的问题</a:t>
            </a:r>
            <a:r>
              <a:rPr lang="zh-CN" altLang="en-US" sz="2800" b="1" kern="0" dirty="0" smtClean="0">
                <a:solidFill>
                  <a:srgbClr val="FFFFFF"/>
                </a:solidFill>
                <a:latin typeface="隶书" panose="02010509060101010101" pitchFamily="49" charset="-122"/>
                <a:ea typeface="隶书" panose="02010509060101010101" pitchFamily="49" charset="-122"/>
              </a:rPr>
              <a:t>。</a:t>
            </a:r>
            <a:endParaRPr lang="en-US" altLang="zh-CN" sz="2800" b="1" kern="0" dirty="0" smtClean="0">
              <a:solidFill>
                <a:srgbClr val="FFFFFF"/>
              </a:solidFill>
              <a:latin typeface="隶书" panose="02010509060101010101" pitchFamily="49" charset="-122"/>
              <a:ea typeface="隶书" panose="02010509060101010101" pitchFamily="49" charset="-122"/>
            </a:endParaRPr>
          </a:p>
          <a:p>
            <a:pPr marL="812800" indent="-812800" algn="ctr" eaLnBrk="0" hangingPunct="0">
              <a:lnSpc>
                <a:spcPct val="150000"/>
              </a:lnSpc>
              <a:buClr>
                <a:srgbClr val="FFFFFF"/>
              </a:buClr>
              <a:buSzPct val="80000"/>
              <a:defRPr/>
            </a:pPr>
            <a:endParaRPr lang="zh-CN" altLang="en-US" sz="2800" b="1" i="0" u="none" strike="noStrike" kern="0" cap="none" spc="0" normalizeH="0" baseline="0" dirty="0" smtClean="0">
              <a:solidFill>
                <a:srgbClr val="FFFFFF"/>
              </a:solidFill>
              <a:latin typeface="隶书" panose="02010509060101010101" pitchFamily="49" charset="-122"/>
              <a:ea typeface="隶书" panose="02010509060101010101" pitchFamily="49" charset="-122"/>
            </a:endParaRPr>
          </a:p>
          <a:p>
            <a:pPr marL="812800" marR="0" lvl="0" indent="-812800" algn="l" defTabSz="914400" rtl="0" eaLnBrk="0" fontAlgn="base" latinLnBrk="0" hangingPunct="0">
              <a:lnSpc>
                <a:spcPct val="150000"/>
              </a:lnSpc>
              <a:spcBef>
                <a:spcPct val="0"/>
              </a:spcBef>
              <a:spcAft>
                <a:spcPct val="0"/>
              </a:spcAft>
              <a:buClr>
                <a:srgbClr val="FFFFFF"/>
              </a:buClr>
              <a:buSzPct val="80000"/>
              <a:buFont typeface="Wingdings" panose="05000000000000000000" pitchFamily="2" charset="2"/>
              <a:buNone/>
              <a:defRPr/>
            </a:pPr>
            <a:endParaRPr kumimoji="1" lang="en-US" altLang="zh-CN" sz="28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59560" y="-17115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（三）高职专业目录的变化情况</a:t>
            </a:r>
            <a:endParaRPr kumimoji="0" lang="zh-CN" sz="3200" b="1" dirty="0" smtClean="0">
              <a:solidFill>
                <a:srgbClr val="EAEAEA"/>
              </a:solidFill>
              <a:latin typeface="隶书" panose="02010509060101010101" pitchFamily="49" charset="-122"/>
              <a:ea typeface="隶书" panose="02010509060101010101" pitchFamily="49" charset="-122"/>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688705" y="645287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
        <p:nvSpPr>
          <p:cNvPr id="5" name="Rectangle 3"/>
          <p:cNvSpPr>
            <a:spLocks noChangeArrowheads="1"/>
          </p:cNvSpPr>
          <p:nvPr/>
        </p:nvSpPr>
        <p:spPr bwMode="auto">
          <a:xfrm>
            <a:off x="1847850" y="692785"/>
            <a:ext cx="8657590" cy="3921760"/>
          </a:xfrm>
          <a:prstGeom prst="rect">
            <a:avLst/>
          </a:prstGeom>
          <a:noFill/>
          <a:ln w="12700" cap="sq">
            <a:noFill/>
            <a:miter lim="800000"/>
            <a:headEnd type="none" w="sm" len="sm"/>
            <a:tailEnd type="none" w="sm" len="sm"/>
          </a:ln>
        </p:spPr>
        <p:txBody>
          <a:bodyPr/>
          <a:lstStyle/>
          <a:p>
            <a:pPr marL="0" lvl="1" indent="0" eaLnBrk="0" latinLnBrk="0" hangingPunct="0">
              <a:lnSpc>
                <a:spcPct val="120000"/>
              </a:lnSpc>
              <a:spcBef>
                <a:spcPts val="600"/>
              </a:spcBef>
              <a:buClr>
                <a:srgbClr val="FFFFFF"/>
              </a:buClr>
              <a:buSzPct val="80000"/>
              <a:buFont typeface="Wingdings" panose="05000000000000000000" charset="0"/>
              <a:buNone/>
            </a:pPr>
            <a:r>
              <a:rPr lang="en-US" altLang="zh-CN"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2.</a:t>
            </a:r>
            <a:r>
              <a:rPr lang="zh-CN" altLang="en-US"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交叉专业的设置与归属</a:t>
            </a:r>
            <a:endParaRPr lang="zh-CN"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endParaRPr>
          </a:p>
          <a:p>
            <a:pPr lvl="1" indent="-457200" eaLnBrk="0" latinLnBrk="0" hangingPunct="0">
              <a:lnSpc>
                <a:spcPct val="120000"/>
              </a:lnSpc>
              <a:spcBef>
                <a:spcPts val="600"/>
              </a:spcBef>
              <a:buClr>
                <a:srgbClr val="FFFFFF"/>
              </a:buClr>
              <a:buSzPct val="80000"/>
              <a:buFont typeface="Wingdings" panose="05000000000000000000" charset="0"/>
              <a:buChar char="l"/>
            </a:pPr>
            <a:r>
              <a:rPr lang="zh-CN" sz="2800" dirty="0" smtClean="0">
                <a:solidFill>
                  <a:schemeClr val="accent1"/>
                </a:solidFill>
                <a:effectLst>
                  <a:outerShdw blurRad="38100" dist="25400" dir="5400000" algn="ctr" rotWithShape="0">
                    <a:srgbClr val="6E747A">
                      <a:alpha val="43000"/>
                    </a:srgbClr>
                  </a:outerShdw>
                </a:effectLst>
                <a:latin typeface="隶书" panose="02010509060101010101" pitchFamily="49" charset="-122"/>
                <a:ea typeface="隶书" panose="02010509060101010101" pitchFamily="49" charset="-122"/>
                <a:sym typeface="+mn-ea"/>
              </a:rPr>
              <a:t>交叉专业的归属</a:t>
            </a:r>
            <a:r>
              <a:rPr lang="en-US" altLang="zh-CN" sz="2800" dirty="0" smtClean="0">
                <a:latin typeface="隶书" panose="02010509060101010101" pitchFamily="49" charset="-122"/>
                <a:ea typeface="隶书" panose="02010509060101010101" pitchFamily="49" charset="-122"/>
                <a:sym typeface="+mn-ea"/>
              </a:rPr>
              <a:t> （课程学时占比达30%以上）</a:t>
            </a:r>
            <a:endParaRPr lang="en-US" altLang="zh-CN"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sz="2800" dirty="0" smtClean="0">
                <a:latin typeface="隶书" panose="02010509060101010101" pitchFamily="49" charset="-122"/>
                <a:ea typeface="隶书" panose="02010509060101010101" pitchFamily="49" charset="-122"/>
                <a:sym typeface="+mn-ea"/>
              </a:rPr>
              <a:t>以专业核心课程和主要教学内容的占比作为主要依据，对专业类别进行归属。</a:t>
            </a:r>
            <a:endParaRPr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sz="2800" dirty="0" smtClean="0">
                <a:latin typeface="隶书" panose="02010509060101010101" pitchFamily="49" charset="-122"/>
                <a:ea typeface="隶书" panose="02010509060101010101" pitchFamily="49" charset="-122"/>
                <a:sym typeface="+mn-ea"/>
              </a:rPr>
              <a:t>如“跨境电子商务”，商务类课程占比</a:t>
            </a:r>
            <a:r>
              <a:rPr lang="zh-CN" sz="2800" dirty="0" smtClean="0">
                <a:latin typeface="隶书" panose="02010509060101010101" pitchFamily="49" charset="-122"/>
                <a:ea typeface="隶书" panose="02010509060101010101" pitchFamily="49" charset="-122"/>
                <a:sym typeface="+mn-ea"/>
              </a:rPr>
              <a:t>为</a:t>
            </a:r>
            <a:r>
              <a:rPr sz="2800" dirty="0" smtClean="0">
                <a:latin typeface="隶书" panose="02010509060101010101" pitchFamily="49" charset="-122"/>
                <a:ea typeface="隶书" panose="02010509060101010101" pitchFamily="49" charset="-122"/>
                <a:sym typeface="+mn-ea"/>
              </a:rPr>
              <a:t>60%，因此归入电子商务专业类，而未归属外经贸专业类。</a:t>
            </a:r>
            <a:endParaRPr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sz="2800" dirty="0" smtClean="0">
                <a:latin typeface="隶书" panose="02010509060101010101" pitchFamily="49" charset="-122"/>
                <a:ea typeface="隶书" panose="02010509060101010101" pitchFamily="49" charset="-122"/>
                <a:sym typeface="+mn-ea"/>
              </a:rPr>
              <a:t>“汽车制造类”中设置“智能网联汽车技术”专业，“电子信息类”中设置“汽车智能技术”专业。</a:t>
            </a:r>
            <a:endParaRPr lang="zh-CN" sz="2800" dirty="0" smtClean="0">
              <a:solidFill>
                <a:srgbClr val="FFC000"/>
              </a:solidFill>
              <a:latin typeface="隶书" panose="02010509060101010101" pitchFamily="49" charset="-122"/>
              <a:ea typeface="隶书" panose="02010509060101010101" pitchFamily="49" charset="-122"/>
              <a:sym typeface="+mn-ea"/>
            </a:endParaRPr>
          </a:p>
          <a:p>
            <a:pPr lvl="1" indent="-457200" eaLnBrk="0" latinLnBrk="0" hangingPunct="0">
              <a:lnSpc>
                <a:spcPct val="120000"/>
              </a:lnSpc>
              <a:spcBef>
                <a:spcPts val="600"/>
              </a:spcBef>
              <a:buClr>
                <a:srgbClr val="FFFFFF"/>
              </a:buClr>
              <a:buSzPct val="80000"/>
              <a:buFont typeface="Wingdings" panose="05000000000000000000" charset="0"/>
              <a:buChar char="l"/>
            </a:pPr>
            <a:r>
              <a:rPr lang="zh-CN" sz="2800" dirty="0" smtClean="0">
                <a:solidFill>
                  <a:schemeClr val="accent1"/>
                </a:solidFill>
                <a:effectLst>
                  <a:outerShdw blurRad="38100" dist="25400" dir="5400000" algn="ctr" rotWithShape="0">
                    <a:srgbClr val="6E747A">
                      <a:alpha val="43000"/>
                    </a:srgbClr>
                  </a:outerShdw>
                </a:effectLst>
                <a:latin typeface="隶书" panose="02010509060101010101" pitchFamily="49" charset="-122"/>
                <a:ea typeface="隶书" panose="02010509060101010101" pitchFamily="49" charset="-122"/>
                <a:sym typeface="+mn-ea"/>
              </a:rPr>
              <a:t>交叉专业建设</a:t>
            </a:r>
            <a:endParaRPr lang="en-US" altLang="zh-CN"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sz="2800" dirty="0" smtClean="0">
                <a:latin typeface="隶书" panose="02010509060101010101" pitchFamily="49" charset="-122"/>
                <a:ea typeface="隶书" panose="02010509060101010101" pitchFamily="49" charset="-122"/>
                <a:sym typeface="+mn-ea"/>
              </a:rPr>
              <a:t>由涉及的双方行指委联合指导</a:t>
            </a:r>
            <a:r>
              <a:rPr lang="zh-CN" sz="2800" dirty="0" smtClean="0">
                <a:latin typeface="隶书" panose="02010509060101010101" pitchFamily="49" charset="-122"/>
                <a:ea typeface="隶书" panose="02010509060101010101" pitchFamily="49" charset="-122"/>
                <a:sym typeface="+mn-ea"/>
              </a:rPr>
              <a:t>。</a:t>
            </a:r>
            <a:endParaRPr lang="zh-CN" sz="2800" dirty="0" smtClean="0">
              <a:latin typeface="隶书" panose="02010509060101010101" pitchFamily="49" charset="-122"/>
              <a:ea typeface="隶书" panose="02010509060101010101" pitchFamily="49" charset="-122"/>
              <a:sym typeface="+mn-ea"/>
            </a:endParaRPr>
          </a:p>
          <a:p>
            <a:pPr marL="0" lvl="1" indent="0" eaLnBrk="0" latinLnBrk="0" hangingPunct="0">
              <a:lnSpc>
                <a:spcPct val="120000"/>
              </a:lnSpc>
              <a:spcBef>
                <a:spcPts val="600"/>
              </a:spcBef>
              <a:buClr>
                <a:srgbClr val="FFFFFF"/>
              </a:buClr>
              <a:buSzPct val="80000"/>
              <a:buFont typeface="Wingdings" panose="05000000000000000000" charset="0"/>
              <a:buNone/>
            </a:pPr>
            <a:endParaRPr lang="zh-CN" altLang="en-US" sz="2800" dirty="0" smtClean="0">
              <a:latin typeface="隶书" panose="02010509060101010101" pitchFamily="49" charset="-122"/>
              <a:ea typeface="隶书" panose="02010509060101010101" pitchFamily="49" charset="-122"/>
              <a:sym typeface="+mn-ea"/>
            </a:endParaRPr>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ChangeArrowheads="1"/>
          </p:cNvSpPr>
          <p:nvPr/>
        </p:nvSpPr>
        <p:spPr bwMode="auto">
          <a:xfrm>
            <a:off x="1559560" y="-17115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（四）高职专业目录结构优化与特点</a:t>
            </a:r>
            <a:endParaRPr kumimoji="0" lang="zh-CN" sz="3200" b="1" dirty="0" smtClean="0">
              <a:solidFill>
                <a:srgbClr val="EAEAEA"/>
              </a:solidFill>
              <a:latin typeface="隶书" panose="02010509060101010101" pitchFamily="49" charset="-122"/>
              <a:ea typeface="隶书" panose="02010509060101010101" pitchFamily="49" charset="-122"/>
            </a:endParaRPr>
          </a:p>
        </p:txBody>
      </p:sp>
      <p:cxnSp>
        <p:nvCxnSpPr>
          <p:cNvPr id="9" name="直接连接符 8"/>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11" name="Rectangle 3"/>
          <p:cNvSpPr>
            <a:spLocks noChangeArrowheads="1"/>
          </p:cNvSpPr>
          <p:nvPr/>
        </p:nvSpPr>
        <p:spPr bwMode="auto">
          <a:xfrm>
            <a:off x="1847850" y="692785"/>
            <a:ext cx="8657590" cy="5760551"/>
          </a:xfrm>
          <a:prstGeom prst="rect">
            <a:avLst/>
          </a:prstGeom>
          <a:noFill/>
          <a:ln w="12700" cap="sq">
            <a:noFill/>
            <a:miter lim="800000"/>
            <a:headEnd type="none" w="sm" len="sm"/>
            <a:tailEnd type="none" w="sm" len="sm"/>
          </a:ln>
        </p:spPr>
        <p:txBody>
          <a:bodyPr/>
          <a:lstStyle/>
          <a:p>
            <a:pPr marL="0" lvl="1" indent="0" eaLnBrk="0" latinLnBrk="0" hangingPunct="0">
              <a:lnSpc>
                <a:spcPct val="120000"/>
              </a:lnSpc>
              <a:spcBef>
                <a:spcPts val="600"/>
              </a:spcBef>
              <a:buClr>
                <a:srgbClr val="FFFFFF"/>
              </a:buClr>
              <a:buSzPct val="80000"/>
              <a:buFont typeface="Wingdings" panose="05000000000000000000" charset="0"/>
              <a:buNone/>
            </a:pPr>
            <a:r>
              <a:rPr lang="en-US" altLang="zh-CN"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1.</a:t>
            </a:r>
            <a:r>
              <a:rPr lang="zh-CN" altLang="en-US"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专业目录兼容继承性与创新性</a:t>
            </a:r>
            <a:endParaRPr lang="zh-CN"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endParaRPr>
          </a:p>
          <a:p>
            <a:pPr lvl="1" indent="-457200" eaLnBrk="0" latinLnBrk="0" hangingPunct="0">
              <a:lnSpc>
                <a:spcPct val="120000"/>
              </a:lnSpc>
              <a:spcBef>
                <a:spcPts val="600"/>
              </a:spcBef>
              <a:buClr>
                <a:srgbClr val="FFFFFF"/>
              </a:buClr>
              <a:buSzPct val="80000"/>
              <a:buFont typeface="Wingdings" panose="05000000000000000000" charset="0"/>
              <a:buChar char="l"/>
            </a:pPr>
            <a:r>
              <a:rPr lang="zh-CN" altLang="en-US" sz="2800" dirty="0" smtClean="0">
                <a:solidFill>
                  <a:schemeClr val="accent1"/>
                </a:solidFill>
                <a:effectLst>
                  <a:outerShdw blurRad="38100" dist="25400" dir="5400000" algn="ctr" rotWithShape="0">
                    <a:srgbClr val="6E747A">
                      <a:alpha val="43000"/>
                    </a:srgbClr>
                  </a:outerShdw>
                </a:effectLst>
                <a:latin typeface="隶书" panose="02010509060101010101" pitchFamily="49" charset="-122"/>
                <a:ea typeface="隶书" panose="02010509060101010101" pitchFamily="49" charset="-122"/>
                <a:sym typeface="+mn-ea"/>
              </a:rPr>
              <a:t>继承性</a:t>
            </a:r>
            <a:endParaRPr lang="zh-CN" altLang="en-US" sz="2800" dirty="0" smtClean="0">
              <a:latin typeface="隶书" panose="02010509060101010101" pitchFamily="49" charset="-122"/>
              <a:ea typeface="隶书" panose="02010509060101010101" pitchFamily="49" charset="-122"/>
              <a:sym typeface="+mn-ea"/>
            </a:endParaRPr>
          </a:p>
          <a:p>
            <a:pPr marL="0" lvl="1" indent="711200" eaLnBrk="0" latinLnBrk="0" hangingPunct="0">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专业大类、专业类、专业三级专业目录，分别按产业、行业、职业岗位群或技术领域的划分原则；</a:t>
            </a:r>
            <a:endParaRPr lang="en-US" altLang="zh-CN" sz="2800" dirty="0" smtClean="0">
              <a:latin typeface="隶书" panose="02010509060101010101" pitchFamily="49" charset="-122"/>
              <a:ea typeface="隶书" panose="02010509060101010101" pitchFamily="49" charset="-122"/>
              <a:sym typeface="+mn-ea"/>
            </a:endParaRPr>
          </a:p>
          <a:p>
            <a:pPr marL="0" lvl="1" indent="711200" eaLnBrk="0" latinLnBrk="0" hangingPunct="0">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同时保留符合社会经济发展需求、成熟稳定的专业</a:t>
            </a:r>
            <a:r>
              <a:rPr lang="en-US" altLang="zh-CN" sz="2800" dirty="0" smtClean="0">
                <a:latin typeface="隶书" panose="02010509060101010101" pitchFamily="49" charset="-122"/>
                <a:ea typeface="隶书" panose="02010509060101010101" pitchFamily="49" charset="-122"/>
                <a:sym typeface="+mn-ea"/>
              </a:rPr>
              <a:t>414</a:t>
            </a:r>
            <a:r>
              <a:rPr lang="zh-CN" altLang="en-US" sz="2800" dirty="0" smtClean="0">
                <a:latin typeface="隶书" panose="02010509060101010101" pitchFamily="49" charset="-122"/>
                <a:ea typeface="隶书" panose="02010509060101010101" pitchFamily="49" charset="-122"/>
                <a:sym typeface="+mn-ea"/>
              </a:rPr>
              <a:t>个。</a:t>
            </a:r>
            <a:endParaRPr lang="zh-CN" altLang="en-US" sz="2800" dirty="0" smtClean="0">
              <a:latin typeface="隶书" panose="02010509060101010101" pitchFamily="49" charset="-122"/>
              <a:ea typeface="隶书" panose="02010509060101010101" pitchFamily="49" charset="-122"/>
              <a:sym typeface="+mn-ea"/>
            </a:endParaRPr>
          </a:p>
          <a:p>
            <a:pPr lvl="1" indent="-457200" eaLnBrk="0" latinLnBrk="0" hangingPunct="0">
              <a:lnSpc>
                <a:spcPct val="120000"/>
              </a:lnSpc>
              <a:spcBef>
                <a:spcPts val="600"/>
              </a:spcBef>
              <a:buClr>
                <a:srgbClr val="FFFFFF"/>
              </a:buClr>
              <a:buSzPct val="80000"/>
              <a:buFont typeface="Wingdings" panose="05000000000000000000" charset="0"/>
              <a:buChar char="l"/>
            </a:pPr>
            <a:r>
              <a:rPr lang="zh-CN" altLang="en-US" sz="2800" dirty="0" smtClean="0">
                <a:solidFill>
                  <a:schemeClr val="accent1"/>
                </a:solidFill>
                <a:effectLst>
                  <a:outerShdw blurRad="38100" dist="25400" dir="5400000" algn="ctr" rotWithShape="0">
                    <a:srgbClr val="6E747A">
                      <a:alpha val="43000"/>
                    </a:srgbClr>
                  </a:outerShdw>
                </a:effectLst>
                <a:latin typeface="隶书" panose="02010509060101010101" pitchFamily="49" charset="-122"/>
                <a:ea typeface="隶书" panose="02010509060101010101" pitchFamily="49" charset="-122"/>
                <a:sym typeface="+mn-ea"/>
              </a:rPr>
              <a:t>创新性</a:t>
            </a:r>
            <a:endParaRPr lang="en-US" altLang="zh-CN" sz="2800" dirty="0" smtClean="0">
              <a:latin typeface="隶书" panose="02010509060101010101" pitchFamily="49" charset="-122"/>
              <a:ea typeface="隶书" panose="02010509060101010101" pitchFamily="49" charset="-122"/>
              <a:sym typeface="+mn-ea"/>
            </a:endParaRPr>
          </a:p>
          <a:p>
            <a:pPr marL="0" lvl="1" indent="711200" eaLnBrk="0" latinLnBrk="0" hangingPunct="0">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Verdana" panose="020B0604030504040204" pitchFamily="34" charset="0"/>
              </a:rPr>
              <a:t>创建了专业衔接体系，建立了中高本一体化职业教育体系</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a:t>
            </a:r>
            <a:r>
              <a:rPr lang="zh-CN" altLang="en-US" sz="2800" dirty="0" smtClean="0">
                <a:solidFill>
                  <a:srgbClr val="FFC000"/>
                </a:solidFill>
                <a:latin typeface="隶书" panose="02010509060101010101" pitchFamily="49" charset="-122"/>
                <a:ea typeface="隶书" panose="02010509060101010101" pitchFamily="49" charset="-122"/>
                <a:sym typeface="Verdana" panose="020B0604030504040204" pitchFamily="34" charset="0"/>
              </a:rPr>
              <a:t>根据</a:t>
            </a:r>
            <a:r>
              <a:rPr lang="zh-CN" altLang="en-US" sz="2800" dirty="0" smtClean="0">
                <a:solidFill>
                  <a:srgbClr val="FFC000"/>
                </a:solidFill>
                <a:latin typeface="隶书" panose="02010509060101010101" pitchFamily="49" charset="-122"/>
                <a:ea typeface="隶书" panose="02010509060101010101" pitchFamily="49" charset="-122"/>
                <a:sym typeface="Verdana" panose="020B0604030504040204" pitchFamily="34" charset="0"/>
              </a:rPr>
              <a:t>产业发展需求，新增、更新、合并等调整专业比例达</a:t>
            </a:r>
            <a:r>
              <a:rPr lang="en-US" altLang="zh-CN" sz="2800" dirty="0" smtClean="0">
                <a:solidFill>
                  <a:srgbClr val="FFC000"/>
                </a:solidFill>
                <a:latin typeface="隶书" panose="02010509060101010101" pitchFamily="49" charset="-122"/>
                <a:ea typeface="隶书" panose="02010509060101010101" pitchFamily="49" charset="-122"/>
                <a:sym typeface="Verdana" panose="020B0604030504040204" pitchFamily="34" charset="0"/>
              </a:rPr>
              <a:t>56.4%</a:t>
            </a:r>
            <a:r>
              <a:rPr lang="zh-CN" altLang="en-US" sz="2800" dirty="0" smtClean="0">
                <a:solidFill>
                  <a:srgbClr val="FFC000"/>
                </a:solidFill>
                <a:latin typeface="隶书" panose="02010509060101010101" pitchFamily="49" charset="-122"/>
                <a:ea typeface="隶书" panose="02010509060101010101" pitchFamily="49" charset="-122"/>
                <a:sym typeface="Verdana" panose="020B0604030504040204" pitchFamily="34" charset="0"/>
              </a:rPr>
              <a:t>。</a:t>
            </a:r>
            <a:endParaRPr lang="zh-CN" altLang="en-US" sz="2800" dirty="0" smtClean="0">
              <a:solidFill>
                <a:srgbClr val="FFC000"/>
              </a:solidFill>
              <a:latin typeface="隶书" panose="02010509060101010101" pitchFamily="49" charset="-122"/>
              <a:ea typeface="隶书" panose="02010509060101010101" pitchFamily="49" charset="-122"/>
              <a:sym typeface="+mn-ea"/>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559560" y="-17115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（四）高职专业目录结构优化与特点</a:t>
            </a:r>
            <a:endParaRPr kumimoji="0" lang="zh-CN" sz="3200" b="1" dirty="0" smtClean="0">
              <a:solidFill>
                <a:srgbClr val="EAEAEA"/>
              </a:solidFill>
              <a:latin typeface="隶书" panose="02010509060101010101" pitchFamily="49" charset="-122"/>
              <a:ea typeface="隶书" panose="02010509060101010101" pitchFamily="49" charset="-122"/>
            </a:endParaRPr>
          </a:p>
        </p:txBody>
      </p:sp>
      <p:cxnSp>
        <p:nvCxnSpPr>
          <p:cNvPr id="6" name="直接连接符 5"/>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9" name="Rectangle 3"/>
          <p:cNvSpPr>
            <a:spLocks noChangeArrowheads="1"/>
          </p:cNvSpPr>
          <p:nvPr/>
        </p:nvSpPr>
        <p:spPr bwMode="auto">
          <a:xfrm>
            <a:off x="1847850" y="692785"/>
            <a:ext cx="8657590" cy="5760551"/>
          </a:xfrm>
          <a:prstGeom prst="rect">
            <a:avLst/>
          </a:prstGeom>
          <a:noFill/>
          <a:ln w="12700" cap="sq">
            <a:noFill/>
            <a:miter lim="800000"/>
            <a:headEnd type="none" w="sm" len="sm"/>
            <a:tailEnd type="none" w="sm" len="sm"/>
          </a:ln>
        </p:spPr>
        <p:txBody>
          <a:bodyPr/>
          <a:lstStyle/>
          <a:p>
            <a:pPr marL="0" lvl="1" indent="0" eaLnBrk="0" latinLnBrk="0" hangingPunct="0">
              <a:lnSpc>
                <a:spcPct val="120000"/>
              </a:lnSpc>
              <a:spcBef>
                <a:spcPts val="600"/>
              </a:spcBef>
              <a:buClr>
                <a:srgbClr val="FFFFFF"/>
              </a:buClr>
              <a:buSzPct val="80000"/>
              <a:buFont typeface="Wingdings" panose="05000000000000000000" charset="0"/>
              <a:buNone/>
            </a:pPr>
            <a:r>
              <a:rPr lang="en-US" altLang="zh-CN" sz="3200" dirty="0" smtClean="0">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2</a:t>
            </a:r>
            <a:r>
              <a:rPr lang="en-US" altLang="zh-CN"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a:t>
            </a:r>
            <a:r>
              <a:rPr lang="zh-CN" altLang="en-US"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专业</a:t>
            </a:r>
            <a:r>
              <a:rPr lang="zh-CN" altLang="en-US" sz="3200" dirty="0" smtClean="0">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设置</a:t>
            </a:r>
            <a:r>
              <a:rPr lang="zh-CN" altLang="en-US"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兼备普适性与针对性</a:t>
            </a:r>
            <a:endParaRPr lang="zh-CN"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endParaRPr>
          </a:p>
          <a:p>
            <a:pPr lvl="1" indent="-457200" eaLnBrk="0" latinLnBrk="0" hangingPunct="0">
              <a:lnSpc>
                <a:spcPct val="120000"/>
              </a:lnSpc>
              <a:spcBef>
                <a:spcPts val="600"/>
              </a:spcBef>
              <a:buClr>
                <a:srgbClr val="FFFFFF"/>
              </a:buClr>
              <a:buSzPct val="80000"/>
              <a:buFont typeface="Wingdings" panose="05000000000000000000" charset="0"/>
              <a:buChar char="l"/>
            </a:pPr>
            <a:r>
              <a:rPr lang="zh-CN" altLang="en-US" sz="2800" dirty="0" smtClean="0">
                <a:solidFill>
                  <a:schemeClr val="accent1"/>
                </a:solidFill>
                <a:effectLst>
                  <a:outerShdw blurRad="38100" dist="25400" dir="5400000" algn="ctr" rotWithShape="0">
                    <a:srgbClr val="6E747A">
                      <a:alpha val="43000"/>
                    </a:srgbClr>
                  </a:outerShdw>
                </a:effectLst>
                <a:latin typeface="隶书" panose="02010509060101010101" pitchFamily="49" charset="-122"/>
                <a:ea typeface="隶书" panose="02010509060101010101" pitchFamily="49" charset="-122"/>
                <a:sym typeface="+mn-ea"/>
              </a:rPr>
              <a:t>普适性</a:t>
            </a:r>
            <a:endParaRPr lang="zh-CN" altLang="en-US" sz="2800" dirty="0" smtClean="0">
              <a:latin typeface="隶书" panose="02010509060101010101" pitchFamily="49" charset="-122"/>
              <a:ea typeface="隶书" panose="02010509060101010101" pitchFamily="49" charset="-122"/>
              <a:sym typeface="+mn-ea"/>
            </a:endParaRPr>
          </a:p>
          <a:p>
            <a:pPr marL="0" lvl="1" indent="711200" eaLnBrk="0" latinLnBrk="0" hangingPunct="0">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高职教育也遵循高等教育的普遍规律，注重学生综合素质培养和升学接续，建立了相关专业中高本之间的衔接关系；</a:t>
            </a:r>
            <a:endParaRPr lang="zh-CN" altLang="en-US" sz="2800" dirty="0" smtClean="0">
              <a:latin typeface="隶书" panose="02010509060101010101" pitchFamily="49" charset="-122"/>
              <a:ea typeface="隶书" panose="02010509060101010101" pitchFamily="49" charset="-122"/>
              <a:sym typeface="+mn-ea"/>
            </a:endParaRPr>
          </a:p>
          <a:p>
            <a:pPr marL="0" lvl="1" indent="711200" eaLnBrk="0" latinLnBrk="0" hangingPunct="0">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保留了专业口径的宽窄并存，口径宽的专业为学生的进一步发展提供更多的选择空间；如“电子商务”“计算机应用技术”“艺术设计”等专业。</a:t>
            </a:r>
            <a:endParaRPr lang="zh-CN" altLang="en-US" sz="2800" dirty="0" smtClean="0">
              <a:latin typeface="隶书" panose="02010509060101010101" pitchFamily="49" charset="-122"/>
              <a:ea typeface="隶书" panose="02010509060101010101" pitchFamily="49" charset="-122"/>
              <a:sym typeface="+mn-ea"/>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559560" y="-17115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（四）高职专业目录结构优化与特点</a:t>
            </a:r>
            <a:endParaRPr kumimoji="0" lang="zh-CN" sz="3200" b="1" dirty="0" smtClean="0">
              <a:solidFill>
                <a:srgbClr val="EAEAEA"/>
              </a:solidFill>
              <a:latin typeface="隶书" panose="02010509060101010101" pitchFamily="49" charset="-122"/>
              <a:ea typeface="隶书" panose="02010509060101010101" pitchFamily="49" charset="-122"/>
            </a:endParaRPr>
          </a:p>
        </p:txBody>
      </p:sp>
      <p:cxnSp>
        <p:nvCxnSpPr>
          <p:cNvPr id="6" name="直接连接符 5"/>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9" name="Rectangle 3"/>
          <p:cNvSpPr>
            <a:spLocks noChangeArrowheads="1"/>
          </p:cNvSpPr>
          <p:nvPr/>
        </p:nvSpPr>
        <p:spPr bwMode="auto">
          <a:xfrm>
            <a:off x="1847850" y="692785"/>
            <a:ext cx="8657590" cy="5760551"/>
          </a:xfrm>
          <a:prstGeom prst="rect">
            <a:avLst/>
          </a:prstGeom>
          <a:noFill/>
          <a:ln w="12700" cap="sq">
            <a:noFill/>
            <a:miter lim="800000"/>
            <a:headEnd type="none" w="sm" len="sm"/>
            <a:tailEnd type="none" w="sm" len="sm"/>
          </a:ln>
        </p:spPr>
        <p:txBody>
          <a:bodyPr/>
          <a:lstStyle/>
          <a:p>
            <a:pPr marL="0" lvl="1" indent="0" eaLnBrk="0" latinLnBrk="0" hangingPunct="0">
              <a:lnSpc>
                <a:spcPct val="120000"/>
              </a:lnSpc>
              <a:spcBef>
                <a:spcPts val="600"/>
              </a:spcBef>
              <a:buClr>
                <a:srgbClr val="FFFFFF"/>
              </a:buClr>
              <a:buSzPct val="80000"/>
              <a:buFont typeface="Wingdings" panose="05000000000000000000" charset="0"/>
              <a:buNone/>
            </a:pPr>
            <a:r>
              <a:rPr lang="en-US" altLang="zh-CN" sz="3200" dirty="0" smtClean="0">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2</a:t>
            </a:r>
            <a:r>
              <a:rPr lang="en-US" altLang="zh-CN"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a:t>
            </a:r>
            <a:r>
              <a:rPr lang="zh-CN" altLang="en-US"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专业</a:t>
            </a:r>
            <a:r>
              <a:rPr lang="zh-CN" altLang="en-US" sz="3200" dirty="0" smtClean="0">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设置</a:t>
            </a:r>
            <a:r>
              <a:rPr lang="zh-CN" altLang="en-US"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兼备普适性与针对性</a:t>
            </a:r>
            <a:endParaRPr lang="zh-CN"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endParaRPr>
          </a:p>
          <a:p>
            <a:pPr lvl="1" indent="-457200" eaLnBrk="0" latinLnBrk="0" hangingPunct="0">
              <a:lnSpc>
                <a:spcPct val="120000"/>
              </a:lnSpc>
              <a:spcBef>
                <a:spcPts val="600"/>
              </a:spcBef>
              <a:buClr>
                <a:srgbClr val="FFFFFF"/>
              </a:buClr>
              <a:buSzPct val="80000"/>
              <a:buFont typeface="Wingdings" panose="05000000000000000000" charset="0"/>
              <a:buChar char="l"/>
            </a:pPr>
            <a:r>
              <a:rPr lang="zh-CN" altLang="en-US" sz="2800" dirty="0" smtClean="0">
                <a:solidFill>
                  <a:schemeClr val="accent1"/>
                </a:solidFill>
                <a:effectLst>
                  <a:outerShdw blurRad="38100" dist="25400" dir="5400000" algn="ctr" rotWithShape="0">
                    <a:srgbClr val="6E747A">
                      <a:alpha val="43000"/>
                    </a:srgbClr>
                  </a:outerShdw>
                </a:effectLst>
                <a:latin typeface="隶书" panose="02010509060101010101" pitchFamily="49" charset="-122"/>
                <a:ea typeface="隶书" panose="02010509060101010101" pitchFamily="49" charset="-122"/>
                <a:sym typeface="+mn-ea"/>
              </a:rPr>
              <a:t>针对性</a:t>
            </a:r>
            <a:endParaRPr lang="zh-CN" altLang="en-US" sz="2800" dirty="0" smtClean="0">
              <a:latin typeface="隶书" panose="02010509060101010101" pitchFamily="49" charset="-122"/>
              <a:ea typeface="隶书" panose="02010509060101010101" pitchFamily="49" charset="-122"/>
              <a:sym typeface="+mn-ea"/>
            </a:endParaRPr>
          </a:p>
          <a:p>
            <a:pPr marL="0" lvl="1" indent="711200" eaLnBrk="0" latinLnBrk="0" hangingPunct="0">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Verdana" panose="020B0604030504040204" pitchFamily="34" charset="0"/>
              </a:rPr>
              <a:t>更适合新技术、新业态、新职业等前沿发展的需求，契合战略性新兴产业、区域支柱产业、特色产业等的发展</a:t>
            </a:r>
            <a:r>
              <a:rPr lang="zh-CN" altLang="en-US" sz="2800" dirty="0" smtClean="0">
                <a:latin typeface="隶书" panose="02010509060101010101" pitchFamily="49" charset="-122"/>
                <a:ea typeface="隶书" panose="02010509060101010101" pitchFamily="49" charset="-122"/>
                <a:sym typeface="+mn-ea"/>
              </a:rPr>
              <a:t>；</a:t>
            </a:r>
            <a:endParaRPr lang="zh-CN" altLang="en-US" sz="2800" dirty="0" smtClean="0">
              <a:latin typeface="隶书" panose="02010509060101010101" pitchFamily="49" charset="-122"/>
              <a:ea typeface="隶书" panose="02010509060101010101" pitchFamily="49" charset="-122"/>
              <a:sym typeface="+mn-ea"/>
            </a:endParaRPr>
          </a:p>
          <a:p>
            <a:pPr marL="0" lvl="1" indent="711200" eaLnBrk="0" latinLnBrk="0" hangingPunct="0">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Verdana" panose="020B0604030504040204" pitchFamily="34" charset="0"/>
              </a:rPr>
              <a:t>新增了体现科技创新的前沿性专业。如，</a:t>
            </a:r>
            <a:r>
              <a:rPr lang="zh-CN" altLang="zh-CN" sz="2800" dirty="0" smtClean="0">
                <a:latin typeface="隶书" panose="02010509060101010101" pitchFamily="49" charset="-122"/>
                <a:ea typeface="隶书" panose="02010509060101010101" pitchFamily="49" charset="-122"/>
                <a:sym typeface="Verdana" panose="020B0604030504040204" pitchFamily="34" charset="0"/>
              </a:rPr>
              <a:t>智慧水利技术</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a:t>
            </a:r>
            <a:r>
              <a:rPr lang="zh-CN" altLang="zh-CN" sz="2800" dirty="0" smtClean="0">
                <a:latin typeface="隶书" panose="02010509060101010101" pitchFamily="49" charset="-122"/>
                <a:ea typeface="隶书" panose="02010509060101010101" pitchFamily="49" charset="-122"/>
                <a:sym typeface="Verdana" panose="020B0604030504040204" pitchFamily="34" charset="0"/>
              </a:rPr>
              <a:t>智慧旅游技术</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a:t>
            </a:r>
            <a:r>
              <a:rPr lang="zh-CN" altLang="zh-CN" sz="2800" dirty="0" smtClean="0">
                <a:latin typeface="隶书" panose="02010509060101010101" pitchFamily="49" charset="-122"/>
                <a:ea typeface="隶书" panose="02010509060101010101" pitchFamily="49" charset="-122"/>
                <a:sym typeface="Verdana" panose="020B0604030504040204" pitchFamily="34" charset="0"/>
              </a:rPr>
              <a:t>智能物流技术</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a:t>
            </a:r>
            <a:r>
              <a:rPr lang="zh-CN" altLang="zh-CN" sz="2800" dirty="0" smtClean="0">
                <a:latin typeface="隶书" panose="02010509060101010101" pitchFamily="49" charset="-122"/>
                <a:ea typeface="隶书" panose="02010509060101010101" pitchFamily="49" charset="-122"/>
                <a:sym typeface="Verdana" panose="020B0604030504040204" pitchFamily="34" charset="0"/>
              </a:rPr>
              <a:t>财税大数据应用</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a:t>
            </a:r>
            <a:r>
              <a:rPr lang="zh-CN" altLang="zh-CN" sz="2800" dirty="0" smtClean="0">
                <a:latin typeface="隶书" panose="02010509060101010101" pitchFamily="49" charset="-122"/>
                <a:ea typeface="隶书" panose="02010509060101010101" pitchFamily="49" charset="-122"/>
                <a:sym typeface="Verdana" panose="020B0604030504040204" pitchFamily="34" charset="0"/>
              </a:rPr>
              <a:t>数字化染整技术</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a:t>
            </a:r>
            <a:r>
              <a:rPr lang="zh-CN" altLang="zh-CN" sz="2800" dirty="0" smtClean="0">
                <a:latin typeface="隶书" panose="02010509060101010101" pitchFamily="49" charset="-122"/>
                <a:ea typeface="隶书" panose="02010509060101010101" pitchFamily="49" charset="-122"/>
                <a:sym typeface="Verdana" panose="020B0604030504040204" pitchFamily="34" charset="0"/>
              </a:rPr>
              <a:t>现代通信技术</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等新专业</a:t>
            </a:r>
            <a:r>
              <a:rPr lang="zh-CN" altLang="en-US" sz="2800" dirty="0" smtClean="0">
                <a:latin typeface="隶书" panose="02010509060101010101" pitchFamily="49" charset="-122"/>
                <a:ea typeface="隶书" panose="02010509060101010101" pitchFamily="49" charset="-122"/>
                <a:sym typeface="+mn-ea"/>
              </a:rPr>
              <a:t>。</a:t>
            </a:r>
            <a:endParaRPr lang="zh-CN" altLang="en-US" sz="2800" dirty="0" smtClean="0">
              <a:latin typeface="隶书" panose="02010509060101010101" pitchFamily="49" charset="-122"/>
              <a:ea typeface="隶书" panose="02010509060101010101" pitchFamily="49" charset="-122"/>
              <a:sym typeface="+mn-ea"/>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559560" y="-17115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（四）高职专业目录结构优化与特点</a:t>
            </a:r>
            <a:endParaRPr kumimoji="0" lang="zh-CN" sz="3200" b="1" dirty="0" smtClean="0">
              <a:solidFill>
                <a:srgbClr val="EAEAEA"/>
              </a:solidFill>
              <a:latin typeface="隶书" panose="02010509060101010101" pitchFamily="49" charset="-122"/>
              <a:ea typeface="隶书" panose="02010509060101010101" pitchFamily="49" charset="-122"/>
            </a:endParaRPr>
          </a:p>
        </p:txBody>
      </p:sp>
      <p:cxnSp>
        <p:nvCxnSpPr>
          <p:cNvPr id="6" name="直接连接符 5"/>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9" name="Rectangle 3"/>
          <p:cNvSpPr>
            <a:spLocks noChangeArrowheads="1"/>
          </p:cNvSpPr>
          <p:nvPr/>
        </p:nvSpPr>
        <p:spPr bwMode="auto">
          <a:xfrm>
            <a:off x="1847850" y="692785"/>
            <a:ext cx="8657590" cy="5760551"/>
          </a:xfrm>
          <a:prstGeom prst="rect">
            <a:avLst/>
          </a:prstGeom>
          <a:noFill/>
          <a:ln w="12700" cap="sq">
            <a:noFill/>
            <a:miter lim="800000"/>
            <a:headEnd type="none" w="sm" len="sm"/>
            <a:tailEnd type="none" w="sm" len="sm"/>
          </a:ln>
        </p:spPr>
        <p:txBody>
          <a:bodyPr/>
          <a:lstStyle/>
          <a:p>
            <a:pPr marL="0" lvl="1" indent="0" eaLnBrk="0" latinLnBrk="0" hangingPunct="0">
              <a:lnSpc>
                <a:spcPct val="120000"/>
              </a:lnSpc>
              <a:spcBef>
                <a:spcPts val="600"/>
              </a:spcBef>
              <a:buClr>
                <a:srgbClr val="FFFFFF"/>
              </a:buClr>
              <a:buSzPct val="80000"/>
              <a:buFont typeface="Wingdings" panose="05000000000000000000" charset="0"/>
              <a:buNone/>
            </a:pPr>
            <a:r>
              <a:rPr lang="en-US" altLang="zh-CN" sz="3200" dirty="0" smtClean="0">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3</a:t>
            </a:r>
            <a:r>
              <a:rPr lang="en-US" altLang="zh-CN"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a:t>
            </a:r>
            <a:r>
              <a:rPr lang="zh-CN" altLang="en-US"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专业</a:t>
            </a:r>
            <a:r>
              <a:rPr lang="zh-CN" altLang="en-US" sz="3200" dirty="0" smtClean="0">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设置</a:t>
            </a:r>
            <a:r>
              <a:rPr lang="zh-CN" altLang="en-US"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兼备规范性与灵活性</a:t>
            </a:r>
            <a:endParaRPr lang="zh-CN"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endParaRPr>
          </a:p>
          <a:p>
            <a:pPr lvl="1" indent="-457200" eaLnBrk="0" latinLnBrk="0" hangingPunct="0">
              <a:lnSpc>
                <a:spcPct val="120000"/>
              </a:lnSpc>
              <a:spcBef>
                <a:spcPts val="600"/>
              </a:spcBef>
              <a:buClr>
                <a:srgbClr val="FFFFFF"/>
              </a:buClr>
              <a:buSzPct val="80000"/>
              <a:buFont typeface="Wingdings" panose="05000000000000000000" charset="0"/>
              <a:buChar char="l"/>
            </a:pPr>
            <a:r>
              <a:rPr lang="zh-CN" altLang="en-US" sz="2800" dirty="0" smtClean="0">
                <a:solidFill>
                  <a:schemeClr val="accent1"/>
                </a:solidFill>
                <a:effectLst>
                  <a:outerShdw blurRad="38100" dist="25400" dir="5400000" algn="ctr" rotWithShape="0">
                    <a:srgbClr val="6E747A">
                      <a:alpha val="43000"/>
                    </a:srgbClr>
                  </a:outerShdw>
                </a:effectLst>
                <a:latin typeface="隶书" panose="02010509060101010101" pitchFamily="49" charset="-122"/>
                <a:ea typeface="隶书" panose="02010509060101010101" pitchFamily="49" charset="-122"/>
                <a:sym typeface="+mn-ea"/>
              </a:rPr>
              <a:t>规范性</a:t>
            </a:r>
            <a:endParaRPr lang="zh-CN" altLang="en-US" sz="2800" dirty="0" smtClean="0">
              <a:latin typeface="隶书" panose="02010509060101010101" pitchFamily="49" charset="-122"/>
              <a:ea typeface="隶书" panose="02010509060101010101" pitchFamily="49" charset="-122"/>
              <a:sym typeface="Verdana" panose="020B0604030504040204" pitchFamily="34" charset="0"/>
            </a:endParaRPr>
          </a:p>
          <a:p>
            <a:pPr marL="0" lvl="1" indent="711200" eaLnBrk="0" latinLnBrk="0" hangingPunct="0">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Verdana" panose="020B0604030504040204" pitchFamily="34" charset="0"/>
              </a:rPr>
              <a:t>依照</a:t>
            </a:r>
            <a:r>
              <a:rPr lang="en-US" altLang="zh-CN" sz="2800" dirty="0" smtClean="0">
                <a:latin typeface="隶书" panose="02010509060101010101" pitchFamily="49" charset="-122"/>
                <a:ea typeface="隶书" panose="02010509060101010101" pitchFamily="49" charset="-122"/>
                <a:sym typeface="Verdana" panose="020B0604030504040204" pitchFamily="34" charset="0"/>
              </a:rPr>
              <a:t>《</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目录</a:t>
            </a:r>
            <a:r>
              <a:rPr lang="en-US" altLang="zh-CN" sz="2800" dirty="0" smtClean="0">
                <a:latin typeface="隶书" panose="02010509060101010101" pitchFamily="49" charset="-122"/>
                <a:ea typeface="隶书" panose="02010509060101010101" pitchFamily="49" charset="-122"/>
                <a:sym typeface="Verdana" panose="020B0604030504040204" pitchFamily="34" charset="0"/>
              </a:rPr>
              <a:t>》</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和</a:t>
            </a:r>
            <a:r>
              <a:rPr lang="en-US" altLang="zh-CN" sz="2800" dirty="0" smtClean="0">
                <a:latin typeface="隶书" panose="02010509060101010101" pitchFamily="49" charset="-122"/>
                <a:ea typeface="隶书" panose="02010509060101010101" pitchFamily="49" charset="-122"/>
                <a:sym typeface="Verdana" panose="020B0604030504040204" pitchFamily="34" charset="0"/>
              </a:rPr>
              <a:t>3</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个专业设置管理办法及有关规定，加强对专业设置和建设的指导和宏观管理；</a:t>
            </a:r>
            <a:endParaRPr lang="zh-CN" altLang="en-US" sz="2800" dirty="0" smtClean="0">
              <a:latin typeface="隶书" panose="02010509060101010101" pitchFamily="49" charset="-122"/>
              <a:ea typeface="隶书" panose="02010509060101010101" pitchFamily="49" charset="-122"/>
              <a:sym typeface="Verdana" panose="020B0604030504040204" pitchFamily="34" charset="0"/>
            </a:endParaRPr>
          </a:p>
          <a:p>
            <a:pPr marL="0" lvl="1" indent="711200" eaLnBrk="0" latinLnBrk="0" hangingPunct="0">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Verdana" panose="020B0604030504040204" pitchFamily="34" charset="0"/>
              </a:rPr>
              <a:t>专业</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名称体现</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职业教育属性、反映专业内涵、区分专业层次、表达清晰</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直白，</a:t>
            </a:r>
            <a:r>
              <a:rPr lang="en-US" altLang="zh-CN" sz="2800" dirty="0" smtClean="0">
                <a:latin typeface="隶书" panose="02010509060101010101" pitchFamily="49" charset="-122"/>
                <a:ea typeface="隶书" panose="02010509060101010101" pitchFamily="49" charset="-122"/>
                <a:sym typeface="Verdana" panose="020B0604030504040204" pitchFamily="34" charset="0"/>
              </a:rPr>
              <a:t>10</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个字以内，不使用英文字母、阿拉伯数字等特殊符号；</a:t>
            </a:r>
            <a:endParaRPr lang="zh-CN" altLang="en-US" sz="2800" dirty="0" smtClean="0">
              <a:latin typeface="隶书" panose="02010509060101010101" pitchFamily="49" charset="-122"/>
              <a:ea typeface="隶书" panose="02010509060101010101" pitchFamily="49" charset="-122"/>
              <a:sym typeface="Verdana" panose="020B0604030504040204" pitchFamily="34" charset="0"/>
            </a:endParaRPr>
          </a:p>
          <a:p>
            <a:pPr marL="0" lvl="1" indent="711200" eaLnBrk="0" latinLnBrk="0" hangingPunct="0">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solidFill>
                  <a:srgbClr val="FFC000"/>
                </a:solidFill>
                <a:latin typeface="隶书" panose="02010509060101010101" pitchFamily="49" charset="-122"/>
                <a:ea typeface="隶书" panose="02010509060101010101" pitchFamily="49" charset="-122"/>
                <a:sym typeface="Verdana" panose="020B0604030504040204" pitchFamily="34" charset="0"/>
              </a:rPr>
              <a:t>涉及医学、教育、公安等相关专业为国家控制专业，需</a:t>
            </a:r>
            <a:r>
              <a:rPr lang="zh-CN" altLang="en-US" sz="2800" dirty="0" smtClean="0">
                <a:solidFill>
                  <a:srgbClr val="FFC000"/>
                </a:solidFill>
                <a:latin typeface="隶书" panose="02010509060101010101" pitchFamily="49" charset="-122"/>
                <a:ea typeface="隶书" panose="02010509060101010101" pitchFamily="49" charset="-122"/>
                <a:sym typeface="Verdana" panose="020B0604030504040204" pitchFamily="34" charset="0"/>
              </a:rPr>
              <a:t>依规定进行</a:t>
            </a:r>
            <a:r>
              <a:rPr lang="zh-CN" altLang="en-US" sz="2800" dirty="0" smtClean="0">
                <a:solidFill>
                  <a:srgbClr val="FFC000"/>
                </a:solidFill>
                <a:latin typeface="隶书" panose="02010509060101010101" pitchFamily="49" charset="-122"/>
                <a:ea typeface="隶书" panose="02010509060101010101" pitchFamily="49" charset="-122"/>
                <a:sym typeface="Verdana" panose="020B0604030504040204" pitchFamily="34" charset="0"/>
              </a:rPr>
              <a:t>报批。</a:t>
            </a:r>
            <a:endParaRPr lang="zh-CN" altLang="en-US" sz="2800" dirty="0" smtClean="0">
              <a:solidFill>
                <a:srgbClr val="FFC000"/>
              </a:solidFill>
              <a:latin typeface="隶书" panose="02010509060101010101" pitchFamily="49" charset="-122"/>
              <a:ea typeface="隶书" panose="02010509060101010101" pitchFamily="49" charset="-122"/>
              <a:sym typeface="+mn-ea"/>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559560" y="-17115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（四）高职专业目录结构优化与特点</a:t>
            </a:r>
            <a:endParaRPr kumimoji="0" lang="zh-CN" sz="3200" b="1" dirty="0" smtClean="0">
              <a:solidFill>
                <a:srgbClr val="EAEAEA"/>
              </a:solidFill>
              <a:latin typeface="隶书" panose="02010509060101010101" pitchFamily="49" charset="-122"/>
              <a:ea typeface="隶书" panose="02010509060101010101" pitchFamily="49" charset="-122"/>
            </a:endParaRPr>
          </a:p>
        </p:txBody>
      </p:sp>
      <p:cxnSp>
        <p:nvCxnSpPr>
          <p:cNvPr id="6" name="直接连接符 5"/>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9" name="Rectangle 3"/>
          <p:cNvSpPr>
            <a:spLocks noChangeArrowheads="1"/>
          </p:cNvSpPr>
          <p:nvPr/>
        </p:nvSpPr>
        <p:spPr bwMode="auto">
          <a:xfrm>
            <a:off x="1847850" y="692785"/>
            <a:ext cx="8657590" cy="5760551"/>
          </a:xfrm>
          <a:prstGeom prst="rect">
            <a:avLst/>
          </a:prstGeom>
          <a:noFill/>
          <a:ln w="12700" cap="sq">
            <a:noFill/>
            <a:miter lim="800000"/>
            <a:headEnd type="none" w="sm" len="sm"/>
            <a:tailEnd type="none" w="sm" len="sm"/>
          </a:ln>
        </p:spPr>
        <p:txBody>
          <a:bodyPr/>
          <a:lstStyle/>
          <a:p>
            <a:pPr marL="0" lvl="1" indent="0" eaLnBrk="0" latinLnBrk="0" hangingPunct="0">
              <a:lnSpc>
                <a:spcPct val="120000"/>
              </a:lnSpc>
              <a:spcBef>
                <a:spcPts val="600"/>
              </a:spcBef>
              <a:buClr>
                <a:srgbClr val="FFFFFF"/>
              </a:buClr>
              <a:buSzPct val="80000"/>
              <a:buFont typeface="Wingdings" panose="05000000000000000000" charset="0"/>
              <a:buNone/>
            </a:pPr>
            <a:r>
              <a:rPr lang="en-US" altLang="zh-CN" sz="3200" dirty="0" smtClean="0">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3</a:t>
            </a:r>
            <a:r>
              <a:rPr lang="en-US" altLang="zh-CN"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a:t>
            </a:r>
            <a:r>
              <a:rPr lang="zh-CN" altLang="en-US"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专业</a:t>
            </a:r>
            <a:r>
              <a:rPr lang="zh-CN" altLang="en-US" sz="3200" dirty="0" smtClean="0">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设置</a:t>
            </a:r>
            <a:r>
              <a:rPr lang="zh-CN" altLang="en-US"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兼备规范性与灵活性</a:t>
            </a:r>
            <a:endParaRPr lang="zh-CN"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endParaRPr>
          </a:p>
          <a:p>
            <a:pPr lvl="1" indent="-457200" eaLnBrk="0" latinLnBrk="0" hangingPunct="0">
              <a:lnSpc>
                <a:spcPct val="120000"/>
              </a:lnSpc>
              <a:spcBef>
                <a:spcPts val="600"/>
              </a:spcBef>
              <a:buClr>
                <a:srgbClr val="FFFFFF"/>
              </a:buClr>
              <a:buSzPct val="80000"/>
              <a:buFont typeface="Wingdings" panose="05000000000000000000" charset="0"/>
              <a:buChar char="l"/>
            </a:pPr>
            <a:r>
              <a:rPr lang="zh-CN" altLang="en-US" sz="2800" dirty="0" smtClean="0">
                <a:solidFill>
                  <a:schemeClr val="accent1"/>
                </a:solidFill>
                <a:effectLst>
                  <a:outerShdw blurRad="38100" dist="25400" dir="5400000" algn="ctr" rotWithShape="0">
                    <a:srgbClr val="6E747A">
                      <a:alpha val="43000"/>
                    </a:srgbClr>
                  </a:outerShdw>
                </a:effectLst>
                <a:latin typeface="隶书" panose="02010509060101010101" pitchFamily="49" charset="-122"/>
                <a:ea typeface="隶书" panose="02010509060101010101" pitchFamily="49" charset="-122"/>
                <a:sym typeface="+mn-ea"/>
              </a:rPr>
              <a:t>灵活性</a:t>
            </a:r>
            <a:endParaRPr lang="en-US" altLang="zh-CN" sz="2800" dirty="0" smtClean="0">
              <a:latin typeface="隶书" panose="02010509060101010101" pitchFamily="49" charset="-122"/>
              <a:ea typeface="隶书" panose="02010509060101010101" pitchFamily="49" charset="-122"/>
              <a:sym typeface="+mn-ea"/>
            </a:endParaRPr>
          </a:p>
          <a:p>
            <a:pPr marL="0" lvl="1" indent="711200" eaLnBrk="0" latinLnBrk="0" hangingPunct="0">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Verdana" panose="020B0604030504040204" pitchFamily="34" charset="0"/>
              </a:rPr>
              <a:t>专业设置动态调整，每</a:t>
            </a:r>
            <a:r>
              <a:rPr lang="en-US" altLang="zh-CN" sz="2800" dirty="0" smtClean="0">
                <a:latin typeface="隶书" panose="02010509060101010101" pitchFamily="49" charset="-122"/>
                <a:ea typeface="隶书" panose="02010509060101010101" pitchFamily="49" charset="-122"/>
                <a:sym typeface="Verdana" panose="020B0604030504040204" pitchFamily="34" charset="0"/>
              </a:rPr>
              <a:t>5</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年修订一次目录，每年增补一次专业，</a:t>
            </a:r>
            <a:r>
              <a:rPr lang="zh-CN" altLang="zh-CN" sz="2800" dirty="0" smtClean="0">
                <a:latin typeface="隶书" panose="02010509060101010101" pitchFamily="49" charset="-122"/>
                <a:ea typeface="隶书" panose="02010509060101010101" pitchFamily="49" charset="-122"/>
                <a:sym typeface="Verdana" panose="020B0604030504040204" pitchFamily="34" charset="0"/>
              </a:rPr>
              <a:t>动态更新专业</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目录；</a:t>
            </a:r>
            <a:endParaRPr lang="zh-CN" altLang="en-US" sz="2800" dirty="0" smtClean="0">
              <a:latin typeface="隶书" panose="02010509060101010101" pitchFamily="49" charset="-122"/>
              <a:ea typeface="隶书" panose="02010509060101010101" pitchFamily="49" charset="-122"/>
              <a:sym typeface="Verdana" panose="020B0604030504040204" pitchFamily="34" charset="0"/>
            </a:endParaRPr>
          </a:p>
          <a:p>
            <a:pPr marL="0" lvl="1" indent="711200" eaLnBrk="0" latinLnBrk="0" hangingPunct="0">
              <a:spcBef>
                <a:spcPts val="600"/>
              </a:spcBef>
              <a:buClr>
                <a:srgbClr val="FFFFFF"/>
              </a:buClr>
              <a:buSzPct val="80000"/>
              <a:extLst>
                <a:ext uri="{35155182-B16C-46BC-9424-99874614C6A1}">
                  <wpsdc:indentchars xmlns:wpsdc="http://www.wps.cn/officeDocument/2017/drawingmlCustomData" val="200" checksum="3773799597"/>
                </a:ext>
              </a:extLst>
            </a:pPr>
            <a:r>
              <a:rPr lang="zh-CN" altLang="zh-CN" sz="2800" dirty="0" smtClean="0">
                <a:latin typeface="隶书" panose="02010509060101010101" pitchFamily="49" charset="-122"/>
                <a:ea typeface="隶书" panose="02010509060101010101" pitchFamily="49" charset="-122"/>
              </a:rPr>
              <a:t>高等职业学校依照相关规定要求自主设置和调整高职专业，</a:t>
            </a:r>
            <a:r>
              <a:rPr lang="zh-CN" altLang="zh-CN" sz="2800" dirty="0" smtClean="0">
                <a:solidFill>
                  <a:srgbClr val="FFC000"/>
                </a:solidFill>
                <a:latin typeface="隶书" panose="02010509060101010101" pitchFamily="49" charset="-122"/>
                <a:ea typeface="隶书" panose="02010509060101010101" pitchFamily="49" charset="-122"/>
              </a:rPr>
              <a:t>自主论证设置专业方向</a:t>
            </a:r>
            <a:r>
              <a:rPr lang="zh-CN" altLang="en-US" sz="2800" dirty="0" smtClean="0">
                <a:solidFill>
                  <a:srgbClr val="FFC000"/>
                </a:solidFill>
                <a:latin typeface="隶书" panose="02010509060101010101" pitchFamily="49" charset="-122"/>
                <a:ea typeface="隶书" panose="02010509060101010101" pitchFamily="49" charset="-122"/>
                <a:sym typeface="Verdana" panose="020B0604030504040204" pitchFamily="34" charset="0"/>
              </a:rPr>
              <a:t>；</a:t>
            </a:r>
            <a:endParaRPr lang="zh-CN" altLang="en-US" sz="2800" dirty="0" smtClean="0">
              <a:solidFill>
                <a:srgbClr val="FFC000"/>
              </a:solidFill>
              <a:latin typeface="隶书" panose="02010509060101010101" pitchFamily="49" charset="-122"/>
              <a:ea typeface="隶书" panose="02010509060101010101" pitchFamily="49" charset="-122"/>
              <a:sym typeface="Verdana" panose="020B0604030504040204" pitchFamily="34" charset="0"/>
            </a:endParaRPr>
          </a:p>
          <a:p>
            <a:pPr marL="0" lvl="1" indent="711200" eaLnBrk="0" latinLnBrk="0" hangingPunct="0">
              <a:spcBef>
                <a:spcPts val="600"/>
              </a:spcBef>
              <a:buClr>
                <a:srgbClr val="FFFFFF"/>
              </a:buClr>
              <a:buSzPct val="80000"/>
              <a:extLst>
                <a:ext uri="{35155182-B16C-46BC-9424-99874614C6A1}">
                  <wpsdc:indentchars xmlns:wpsdc="http://www.wps.cn/officeDocument/2017/drawingmlCustomData" val="200" checksum="3773799597"/>
                </a:ext>
              </a:extLst>
            </a:pPr>
            <a:r>
              <a:rPr lang="zh-CN" altLang="zh-CN" sz="2800" dirty="0" smtClean="0">
                <a:latin typeface="隶书" panose="02010509060101010101" pitchFamily="49" charset="-122"/>
                <a:ea typeface="隶书" panose="02010509060101010101" pitchFamily="49" charset="-122"/>
              </a:rPr>
              <a:t>鼓励支持职业院校根据经济社会发展需求</a:t>
            </a:r>
            <a:r>
              <a:rPr lang="zh-CN" altLang="zh-CN" sz="2800" dirty="0" smtClean="0">
                <a:solidFill>
                  <a:srgbClr val="FFC000"/>
                </a:solidFill>
                <a:latin typeface="隶书" panose="02010509060101010101" pitchFamily="49" charset="-122"/>
                <a:ea typeface="隶书" panose="02010509060101010101" pitchFamily="49" charset="-122"/>
              </a:rPr>
              <a:t>探索设置新</a:t>
            </a:r>
            <a:r>
              <a:rPr lang="zh-CN" altLang="zh-CN" sz="2800" dirty="0" smtClean="0">
                <a:solidFill>
                  <a:srgbClr val="FFC000"/>
                </a:solidFill>
                <a:latin typeface="隶书" panose="02010509060101010101" pitchFamily="49" charset="-122"/>
                <a:ea typeface="隶书" panose="02010509060101010101" pitchFamily="49" charset="-122"/>
              </a:rPr>
              <a:t>专业</a:t>
            </a:r>
            <a:r>
              <a:rPr lang="zh-CN" altLang="en-US" sz="2800" dirty="0" smtClean="0">
                <a:solidFill>
                  <a:srgbClr val="FFC000"/>
                </a:solidFill>
                <a:latin typeface="隶书" panose="02010509060101010101" pitchFamily="49" charset="-122"/>
                <a:ea typeface="隶书" panose="02010509060101010101" pitchFamily="49" charset="-122"/>
              </a:rPr>
              <a:t>（教育部每年审核增补）</a:t>
            </a:r>
            <a:r>
              <a:rPr lang="zh-CN" altLang="en-US" sz="2800" dirty="0" smtClean="0">
                <a:solidFill>
                  <a:srgbClr val="FFC000"/>
                </a:solidFill>
                <a:latin typeface="隶书" panose="02010509060101010101" pitchFamily="49" charset="-122"/>
                <a:ea typeface="隶书" panose="02010509060101010101" pitchFamily="49" charset="-122"/>
                <a:sym typeface="Verdana" panose="020B0604030504040204" pitchFamily="34" charset="0"/>
              </a:rPr>
              <a:t>。</a:t>
            </a:r>
            <a:endParaRPr lang="zh-CN" altLang="en-US" sz="2800" dirty="0" smtClean="0">
              <a:solidFill>
                <a:srgbClr val="FFC000"/>
              </a:solidFill>
              <a:latin typeface="隶书" panose="02010509060101010101" pitchFamily="49" charset="-122"/>
              <a:ea typeface="隶书" panose="02010509060101010101" pitchFamily="49" charset="-122"/>
              <a:sym typeface="+mn-ea"/>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ChangeArrowheads="1"/>
          </p:cNvSpPr>
          <p:nvPr/>
        </p:nvSpPr>
        <p:spPr bwMode="auto">
          <a:xfrm>
            <a:off x="1559560" y="-17115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（四）高职专业目录结构优化与特点</a:t>
            </a:r>
            <a:endParaRPr kumimoji="0" lang="zh-CN" sz="3200" b="1" dirty="0" smtClean="0">
              <a:solidFill>
                <a:srgbClr val="EAEAEA"/>
              </a:solidFill>
              <a:latin typeface="隶书" panose="02010509060101010101" pitchFamily="49" charset="-122"/>
              <a:ea typeface="隶书" panose="02010509060101010101" pitchFamily="49" charset="-122"/>
            </a:endParaRPr>
          </a:p>
        </p:txBody>
      </p:sp>
      <p:cxnSp>
        <p:nvCxnSpPr>
          <p:cNvPr id="6" name="直接连接符 5"/>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9" name="Rectangle 3"/>
          <p:cNvSpPr>
            <a:spLocks noChangeArrowheads="1"/>
          </p:cNvSpPr>
          <p:nvPr/>
        </p:nvSpPr>
        <p:spPr bwMode="auto">
          <a:xfrm>
            <a:off x="1847850" y="692785"/>
            <a:ext cx="8657590" cy="5760551"/>
          </a:xfrm>
          <a:prstGeom prst="rect">
            <a:avLst/>
          </a:prstGeom>
          <a:noFill/>
          <a:ln w="12700" cap="sq">
            <a:noFill/>
            <a:miter lim="800000"/>
            <a:headEnd type="none" w="sm" len="sm"/>
            <a:tailEnd type="none" w="sm" len="sm"/>
          </a:ln>
        </p:spPr>
        <p:txBody>
          <a:bodyPr/>
          <a:lstStyle/>
          <a:p>
            <a:pPr marL="0" lvl="1" indent="0" eaLnBrk="0" latinLnBrk="0" hangingPunct="0">
              <a:lnSpc>
                <a:spcPct val="120000"/>
              </a:lnSpc>
              <a:spcBef>
                <a:spcPts val="600"/>
              </a:spcBef>
              <a:buClr>
                <a:srgbClr val="FFFFFF"/>
              </a:buClr>
              <a:buSzPct val="80000"/>
              <a:buFont typeface="Wingdings" panose="05000000000000000000" charset="0"/>
              <a:buNone/>
            </a:pPr>
            <a:r>
              <a:rPr lang="en-US" altLang="zh-CN" sz="3200" dirty="0" smtClean="0">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4</a:t>
            </a:r>
            <a:r>
              <a:rPr lang="en-US" altLang="zh-CN"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a:t>
            </a:r>
            <a:r>
              <a:rPr lang="zh-CN" altLang="en-US"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rPr>
              <a:t>目录架构兼顾职业性与学科性</a:t>
            </a:r>
            <a:endParaRPr lang="zh-CN" sz="3200" dirty="0" smtClean="0">
              <a:solidFill>
                <a:schemeClr val="tx1"/>
              </a:solidFill>
              <a:effectLst>
                <a:outerShdw blurRad="38100" dist="19050" dir="2700000" algn="tl" rotWithShape="0">
                  <a:schemeClr val="dk1">
                    <a:alpha val="40000"/>
                  </a:schemeClr>
                </a:outerShdw>
              </a:effectLst>
              <a:latin typeface="隶书" panose="02010509060101010101" pitchFamily="49" charset="-122"/>
              <a:ea typeface="隶书" panose="02010509060101010101" pitchFamily="49" charset="-122"/>
              <a:sym typeface="+mn-ea"/>
            </a:endParaRPr>
          </a:p>
          <a:p>
            <a:pPr marL="0" lvl="1" indent="711200" eaLnBrk="0" latinLnBrk="0" hangingPunct="0">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Verdana" panose="020B0604030504040204" pitchFamily="34" charset="0"/>
              </a:rPr>
              <a:t>职业教育专业类别划分的依据：</a:t>
            </a:r>
            <a:r>
              <a:rPr lang="zh-CN" altLang="zh-CN" sz="2800" dirty="0" smtClean="0">
                <a:latin typeface="隶书" panose="02010509060101010101" pitchFamily="49" charset="-122"/>
                <a:ea typeface="隶书" panose="02010509060101010101" pitchFamily="49" charset="-122"/>
                <a:sym typeface="Verdana" panose="020B0604030504040204" pitchFamily="34" charset="0"/>
              </a:rPr>
              <a:t>以产业、行</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业、</a:t>
            </a:r>
            <a:r>
              <a:rPr lang="zh-CN" altLang="zh-CN" sz="2800" dirty="0" smtClean="0">
                <a:latin typeface="隶书" panose="02010509060101010101" pitchFamily="49" charset="-122"/>
                <a:ea typeface="隶书" panose="02010509060101010101" pitchFamily="49" charset="-122"/>
                <a:sym typeface="Verdana" panose="020B0604030504040204" pitchFamily="34" charset="0"/>
              </a:rPr>
              <a:t>职业分类为主要依据，进行专业划分和调整</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a:t>
            </a:r>
            <a:endParaRPr lang="zh-CN" altLang="en-US" sz="2800" dirty="0" smtClean="0">
              <a:latin typeface="隶书" panose="02010509060101010101" pitchFamily="49" charset="-122"/>
              <a:ea typeface="隶书" panose="02010509060101010101" pitchFamily="49" charset="-122"/>
              <a:sym typeface="Verdana" panose="020B0604030504040204" pitchFamily="34" charset="0"/>
            </a:endParaRPr>
          </a:p>
          <a:p>
            <a:pPr marL="0" lvl="1" indent="711200" eaLnBrk="0" latinLnBrk="0" hangingPunct="0">
              <a:spcBef>
                <a:spcPts val="600"/>
              </a:spcBef>
              <a:buClr>
                <a:srgbClr val="FFFFFF"/>
              </a:buClr>
              <a:buSzPct val="80000"/>
              <a:extLst>
                <a:ext uri="{35155182-B16C-46BC-9424-99874614C6A1}">
                  <wpsdc:indentchars xmlns:wpsdc="http://www.wps.cn/officeDocument/2017/drawingmlCustomData" val="200" checksum="3773799597"/>
                </a:ext>
              </a:extLst>
            </a:pPr>
            <a:r>
              <a:rPr lang="zh-CN" altLang="zh-CN" sz="2800" dirty="0" smtClean="0">
                <a:latin typeface="隶书" panose="02010509060101010101" pitchFamily="49" charset="-122"/>
                <a:ea typeface="隶书" panose="02010509060101010101" pitchFamily="49" charset="-122"/>
                <a:sym typeface="Verdana" panose="020B0604030504040204" pitchFamily="34" charset="0"/>
              </a:rPr>
              <a:t>科学确定中、高、本不同层次之间</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的接续关系，实现“</a:t>
            </a:r>
            <a:r>
              <a:rPr lang="zh-CN" altLang="zh-CN" sz="2800" dirty="0" smtClean="0">
                <a:latin typeface="隶书" panose="02010509060101010101" pitchFamily="49" charset="-122"/>
                <a:ea typeface="隶书" panose="02010509060101010101" pitchFamily="49" charset="-122"/>
                <a:sym typeface="Verdana" panose="020B0604030504040204" pitchFamily="34" charset="0"/>
              </a:rPr>
              <a:t>纵向贯通</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”的同时</a:t>
            </a:r>
            <a:r>
              <a:rPr lang="zh-CN" altLang="zh-CN" sz="2800" dirty="0" smtClean="0">
                <a:latin typeface="隶书" panose="02010509060101010101" pitchFamily="49" charset="-122"/>
                <a:ea typeface="隶书" panose="02010509060101010101" pitchFamily="49" charset="-122"/>
                <a:sym typeface="Verdana" panose="020B0604030504040204" pitchFamily="34" charset="0"/>
              </a:rPr>
              <a:t>，</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兼顾</a:t>
            </a:r>
            <a:r>
              <a:rPr lang="zh-CN" altLang="zh-CN" sz="2800" dirty="0" smtClean="0">
                <a:latin typeface="隶书" panose="02010509060101010101" pitchFamily="49" charset="-122"/>
                <a:ea typeface="隶书" panose="02010509060101010101" pitchFamily="49" charset="-122"/>
                <a:sym typeface="Verdana" panose="020B0604030504040204" pitchFamily="34" charset="0"/>
              </a:rPr>
              <a:t>同类专业之间</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的资源平台建设，实现“</a:t>
            </a:r>
            <a:r>
              <a:rPr lang="zh-CN" altLang="zh-CN" sz="2800" dirty="0" smtClean="0">
                <a:latin typeface="隶书" panose="02010509060101010101" pitchFamily="49" charset="-122"/>
                <a:ea typeface="隶书" panose="02010509060101010101" pitchFamily="49" charset="-122"/>
                <a:sym typeface="Verdana" panose="020B0604030504040204" pitchFamily="34" charset="0"/>
              </a:rPr>
              <a:t>横向融通</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”和与普通高等教育的“普职融通”；</a:t>
            </a:r>
            <a:endParaRPr lang="zh-CN" altLang="en-US" sz="2800" dirty="0" smtClean="0">
              <a:latin typeface="隶书" panose="02010509060101010101" pitchFamily="49" charset="-122"/>
              <a:ea typeface="隶书" panose="02010509060101010101" pitchFamily="49" charset="-122"/>
              <a:sym typeface="Verdana" panose="020B0604030504040204" pitchFamily="34" charset="0"/>
            </a:endParaRPr>
          </a:p>
          <a:p>
            <a:pPr marL="0" lvl="1" indent="711200" eaLnBrk="0" latinLnBrk="0" hangingPunct="0">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Verdana" panose="020B0604030504040204" pitchFamily="34" charset="0"/>
              </a:rPr>
              <a:t>兼顾了涉及人生存发展的教育类、药学类专业的</a:t>
            </a:r>
            <a:r>
              <a:rPr lang="zh-CN" altLang="en-US" sz="2800" dirty="0" smtClean="0">
                <a:solidFill>
                  <a:srgbClr val="FFC000"/>
                </a:solidFill>
                <a:latin typeface="隶书" panose="02010509060101010101" pitchFamily="49" charset="-122"/>
                <a:ea typeface="隶书" panose="02010509060101010101" pitchFamily="49" charset="-122"/>
                <a:sym typeface="Verdana" panose="020B0604030504040204" pitchFamily="34" charset="0"/>
              </a:rPr>
              <a:t>学科</a:t>
            </a:r>
            <a:r>
              <a:rPr lang="zh-CN" altLang="en-US" sz="2800" dirty="0" smtClean="0">
                <a:solidFill>
                  <a:srgbClr val="FFC000"/>
                </a:solidFill>
                <a:latin typeface="隶书" panose="02010509060101010101" pitchFamily="49" charset="-122"/>
                <a:ea typeface="隶书" panose="02010509060101010101" pitchFamily="49" charset="-122"/>
                <a:sym typeface="Verdana" panose="020B0604030504040204" pitchFamily="34" charset="0"/>
              </a:rPr>
              <a:t>属性</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。如，小学教育；</a:t>
            </a:r>
            <a:r>
              <a:rPr lang="zh-CN" altLang="en-US" sz="2800" dirty="0" smtClean="0">
                <a:solidFill>
                  <a:srgbClr val="FFC000"/>
                </a:solidFill>
                <a:latin typeface="隶书" panose="02010509060101010101" pitchFamily="49" charset="-122"/>
                <a:ea typeface="隶书" panose="02010509060101010101" pitchFamily="49" charset="-122"/>
                <a:sym typeface="Verdana" panose="020B0604030504040204" pitchFamily="34" charset="0"/>
              </a:rPr>
              <a:t>药学；中医学</a:t>
            </a:r>
            <a:endParaRPr lang="en-US" altLang="zh-CN" sz="2800" dirty="0" smtClean="0">
              <a:solidFill>
                <a:srgbClr val="FFC000"/>
              </a:solidFill>
              <a:latin typeface="隶书" panose="02010509060101010101" pitchFamily="49" charset="-122"/>
              <a:ea typeface="隶书" panose="02010509060101010101" pitchFamily="49" charset="-122"/>
              <a:sym typeface="Verdana" panose="020B0604030504040204" pitchFamily="34" charset="0"/>
            </a:endParaRPr>
          </a:p>
          <a:p>
            <a:pPr marL="0" lvl="1" indent="711200" eaLnBrk="0" latinLnBrk="0" hangingPunct="0">
              <a:spcBef>
                <a:spcPts val="600"/>
              </a:spcBef>
              <a:buClr>
                <a:srgbClr val="FFFFFF"/>
              </a:buClr>
              <a:buSzPct val="80000"/>
              <a:extLst>
                <a:ext uri="{35155182-B16C-46BC-9424-99874614C6A1}">
                  <wpsdc:indentchars xmlns:wpsdc="http://www.wps.cn/officeDocument/2017/drawingmlCustomData" val="200" checksum="3773799597"/>
                </a:ext>
              </a:extLst>
            </a:pPr>
            <a:r>
              <a:rPr lang="zh-CN" altLang="zh-CN" sz="2800" dirty="0" smtClean="0">
                <a:latin typeface="隶书" panose="02010509060101010101" pitchFamily="49" charset="-122"/>
                <a:ea typeface="隶书" panose="02010509060101010101" pitchFamily="49" charset="-122"/>
                <a:sym typeface="Verdana" panose="020B0604030504040204" pitchFamily="34" charset="0"/>
              </a:rPr>
              <a:t>培养目标</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、培养</a:t>
            </a:r>
            <a:r>
              <a:rPr lang="zh-CN" altLang="zh-CN" sz="2800" dirty="0" smtClean="0">
                <a:latin typeface="隶书" panose="02010509060101010101" pitchFamily="49" charset="-122"/>
                <a:ea typeface="隶书" panose="02010509060101010101" pitchFamily="49" charset="-122"/>
                <a:sym typeface="Verdana" panose="020B0604030504040204" pitchFamily="34" charset="0"/>
              </a:rPr>
              <a:t>规格</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、公共基础课程、专业平台课程的</a:t>
            </a:r>
            <a:r>
              <a:rPr lang="zh-CN" altLang="en-US" sz="2800" dirty="0" smtClean="0">
                <a:solidFill>
                  <a:srgbClr val="FFC000"/>
                </a:solidFill>
                <a:latin typeface="隶书" panose="02010509060101010101" pitchFamily="49" charset="-122"/>
                <a:ea typeface="隶书" panose="02010509060101010101" pitchFamily="49" charset="-122"/>
                <a:sym typeface="Verdana" panose="020B0604030504040204" pitchFamily="34" charset="0"/>
              </a:rPr>
              <a:t>学科共性</a:t>
            </a:r>
            <a:r>
              <a:rPr lang="zh-CN" altLang="en-US" sz="2800" dirty="0" smtClean="0">
                <a:latin typeface="隶书" panose="02010509060101010101" pitchFamily="49" charset="-122"/>
                <a:ea typeface="隶书" panose="02010509060101010101" pitchFamily="49" charset="-122"/>
                <a:sym typeface="Verdana" panose="020B0604030504040204" pitchFamily="34" charset="0"/>
              </a:rPr>
              <a:t>。</a:t>
            </a:r>
            <a:endParaRPr lang="zh-CN" altLang="en-US" sz="2800" dirty="0" smtClean="0">
              <a:latin typeface="隶书" panose="02010509060101010101" pitchFamily="49" charset="-122"/>
              <a:ea typeface="隶书" panose="02010509060101010101" pitchFamily="49" charset="-122"/>
              <a:sym typeface="+mn-ea"/>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59560" y="-17115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（五）落实新版目录注意的问题</a:t>
            </a:r>
            <a:endParaRPr kumimoji="0" lang="zh-CN" sz="3200" b="1" dirty="0" smtClean="0">
              <a:solidFill>
                <a:srgbClr val="EAEAEA"/>
              </a:solidFill>
              <a:latin typeface="隶书" panose="02010509060101010101" pitchFamily="49" charset="-122"/>
              <a:ea typeface="隶书" panose="02010509060101010101" pitchFamily="49" charset="-122"/>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688705" y="645287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
        <p:nvSpPr>
          <p:cNvPr id="54" name="Rectangle 3"/>
          <p:cNvSpPr>
            <a:spLocks noChangeArrowheads="1"/>
          </p:cNvSpPr>
          <p:nvPr/>
        </p:nvSpPr>
        <p:spPr bwMode="auto">
          <a:xfrm>
            <a:off x="1703512" y="692785"/>
            <a:ext cx="8856984" cy="3921760"/>
          </a:xfrm>
          <a:prstGeom prst="rect">
            <a:avLst/>
          </a:prstGeom>
          <a:noFill/>
          <a:ln w="12700" cap="sq">
            <a:noFill/>
            <a:miter lim="800000"/>
            <a:headEnd type="none" w="sm" len="sm"/>
            <a:tailEnd type="none" w="sm" len="sm"/>
          </a:ln>
        </p:spPr>
        <p:txBody>
          <a:bodyPr/>
          <a:lstStyle/>
          <a:p>
            <a:pPr marL="0" lvl="1" indent="711200" eaLnBrk="0" hangingPunct="0">
              <a:spcBef>
                <a:spcPts val="600"/>
              </a:spcBef>
              <a:buClr>
                <a:srgbClr val="FFFFFF"/>
              </a:buClr>
              <a:buSzPct val="80000"/>
              <a:extLst>
                <a:ext uri="{35155182-B16C-46BC-9424-99874614C6A1}">
                  <wpsdc:indentchars xmlns:wpsdc="http://www.wps.cn/officeDocument/2017/drawingmlCustomData" val="200" checksum="3773799597"/>
                </a:ext>
              </a:extLst>
            </a:pPr>
            <a:r>
              <a:rPr kumimoji="0" lang="en-US" altLang="zh-CN" sz="2800" dirty="0" smtClean="0">
                <a:solidFill>
                  <a:srgbClr val="EAEAEA"/>
                </a:solidFill>
                <a:latin typeface="隶书" panose="02010509060101010101" pitchFamily="49" charset="-122"/>
                <a:ea typeface="隶书" panose="02010509060101010101" pitchFamily="49" charset="-122"/>
              </a:rPr>
              <a:t>1.</a:t>
            </a:r>
            <a:r>
              <a:rPr kumimoji="0" lang="zh-CN" altLang="en-US" sz="2800" dirty="0" smtClean="0">
                <a:solidFill>
                  <a:srgbClr val="EAEAEA"/>
                </a:solidFill>
                <a:latin typeface="隶书" panose="02010509060101010101" pitchFamily="49" charset="-122"/>
                <a:ea typeface="隶书" panose="02010509060101010101" pitchFamily="49" charset="-122"/>
              </a:rPr>
              <a:t>与</a:t>
            </a:r>
            <a:r>
              <a:rPr kumimoji="0" lang="zh-CN" altLang="en-US" sz="2800" dirty="0">
                <a:solidFill>
                  <a:srgbClr val="EAEAEA"/>
                </a:solidFill>
                <a:latin typeface="隶书" panose="02010509060101010101" pitchFamily="49" charset="-122"/>
                <a:ea typeface="隶书" panose="02010509060101010101" pitchFamily="49" charset="-122"/>
              </a:rPr>
              <a:t>原目录做好对接</a:t>
            </a:r>
            <a:endParaRPr kumimoji="0" lang="zh-CN" altLang="zh-CN" sz="2800" dirty="0">
              <a:solidFill>
                <a:srgbClr val="EAEAEA"/>
              </a:solidFill>
              <a:latin typeface="隶书" panose="02010509060101010101" pitchFamily="49" charset="-122"/>
              <a:ea typeface="隶书" panose="02010509060101010101" pitchFamily="49" charset="-122"/>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a:t>
            </a:r>
            <a:r>
              <a:rPr lang="en-US" altLang="zh-CN" sz="2800" dirty="0" smtClean="0">
                <a:latin typeface="隶书" panose="02010509060101010101" pitchFamily="49" charset="-122"/>
                <a:ea typeface="隶书" panose="02010509060101010101" pitchFamily="49" charset="-122"/>
                <a:sym typeface="+mn-ea"/>
              </a:rPr>
              <a:t>1</a:t>
            </a:r>
            <a:r>
              <a:rPr lang="zh-CN" altLang="en-US" sz="2800" dirty="0" smtClean="0">
                <a:latin typeface="隶书" panose="02010509060101010101" pitchFamily="49" charset="-122"/>
                <a:ea typeface="隶书" panose="02010509060101010101" pitchFamily="49" charset="-122"/>
                <a:sym typeface="+mn-ea"/>
              </a:rPr>
              <a:t>）新版《目录》自发布之日起实施，同时发布新旧专业目录对照表，指导学校做好专业衔接。</a:t>
            </a:r>
            <a:endParaRPr lang="zh-CN" altLang="en-US"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2021年起，职业院校拟招生专业备案、国控专业审批工作按新版目录及相应专业设置管理办法执行。</a:t>
            </a:r>
            <a:endParaRPr lang="zh-CN" altLang="en-US"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solidFill>
                  <a:srgbClr val="F9FBFA"/>
                </a:solidFill>
                <a:latin typeface="隶书" panose="02010509060101010101" pitchFamily="49" charset="-122"/>
                <a:ea typeface="隶书" panose="02010509060101010101" pitchFamily="49" charset="-122"/>
                <a:sym typeface="+mn-ea"/>
              </a:rPr>
              <a:t>（</a:t>
            </a:r>
            <a:r>
              <a:rPr lang="en-US" altLang="zh-CN" sz="2800" dirty="0" smtClean="0">
                <a:solidFill>
                  <a:srgbClr val="F9FBFA"/>
                </a:solidFill>
                <a:latin typeface="隶书" panose="02010509060101010101" pitchFamily="49" charset="-122"/>
                <a:ea typeface="隶书" panose="02010509060101010101" pitchFamily="49" charset="-122"/>
                <a:sym typeface="+mn-ea"/>
              </a:rPr>
              <a:t>2</a:t>
            </a:r>
            <a:r>
              <a:rPr lang="zh-CN" altLang="en-US" sz="2800" dirty="0" smtClean="0">
                <a:solidFill>
                  <a:srgbClr val="F9FBFA"/>
                </a:solidFill>
                <a:latin typeface="隶书" panose="02010509060101010101" pitchFamily="49" charset="-122"/>
                <a:ea typeface="隶书" panose="02010509060101010101" pitchFamily="49" charset="-122"/>
                <a:sym typeface="+mn-ea"/>
              </a:rPr>
              <a:t>）</a:t>
            </a:r>
            <a:r>
              <a:rPr lang="zh-CN" altLang="en-US" sz="2800" dirty="0" smtClean="0">
                <a:solidFill>
                  <a:srgbClr val="FFC000"/>
                </a:solidFill>
                <a:latin typeface="隶书" panose="02010509060101010101" pitchFamily="49" charset="-122"/>
                <a:ea typeface="隶书" panose="02010509060101010101" pitchFamily="49" charset="-122"/>
                <a:sym typeface="+mn-ea"/>
              </a:rPr>
              <a:t>在校生</a:t>
            </a:r>
            <a:r>
              <a:rPr lang="zh-CN" altLang="en-US" sz="2800" dirty="0" smtClean="0">
                <a:latin typeface="隶书" panose="02010509060101010101" pitchFamily="49" charset="-122"/>
                <a:ea typeface="隶书" panose="02010509060101010101" pitchFamily="49" charset="-122"/>
                <a:sym typeface="+mn-ea"/>
              </a:rPr>
              <a:t>：所学原专业名称不变，至毕业</a:t>
            </a:r>
            <a:endParaRPr lang="zh-CN" altLang="en-US"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solidFill>
                  <a:srgbClr val="FFC000"/>
                </a:solidFill>
                <a:latin typeface="隶书" panose="02010509060101010101" pitchFamily="49" charset="-122"/>
                <a:ea typeface="隶书" panose="02010509060101010101" pitchFamily="49" charset="-122"/>
                <a:sym typeface="+mn-ea"/>
              </a:rPr>
              <a:t>（</a:t>
            </a:r>
            <a:r>
              <a:rPr lang="en-US" altLang="zh-CN" sz="2800" dirty="0" smtClean="0">
                <a:solidFill>
                  <a:srgbClr val="FFC000"/>
                </a:solidFill>
                <a:latin typeface="隶书" panose="02010509060101010101" pitchFamily="49" charset="-122"/>
                <a:ea typeface="隶书" panose="02010509060101010101" pitchFamily="49" charset="-122"/>
                <a:sym typeface="+mn-ea"/>
              </a:rPr>
              <a:t>3</a:t>
            </a:r>
            <a:r>
              <a:rPr lang="zh-CN" altLang="en-US" sz="2800" dirty="0" smtClean="0">
                <a:solidFill>
                  <a:srgbClr val="FFC000"/>
                </a:solidFill>
                <a:latin typeface="隶书" panose="02010509060101010101" pitchFamily="49" charset="-122"/>
                <a:ea typeface="隶书" panose="02010509060101010101" pitchFamily="49" charset="-122"/>
                <a:sym typeface="+mn-ea"/>
              </a:rPr>
              <a:t>）学校</a:t>
            </a:r>
            <a:r>
              <a:rPr lang="zh-CN" altLang="en-US" sz="2800" dirty="0" smtClean="0">
                <a:latin typeface="隶书" panose="02010509060101010101" pitchFamily="49" charset="-122"/>
                <a:ea typeface="隶书" panose="02010509060101010101" pitchFamily="49" charset="-122"/>
                <a:sym typeface="+mn-ea"/>
              </a:rPr>
              <a:t>：根据专业内涵变化调整更新人才培养方案</a:t>
            </a:r>
            <a:endParaRPr lang="zh-CN" altLang="en-US"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endParaRPr lang="zh-CN" altLang="en-US" sz="2800" dirty="0" smtClean="0">
              <a:latin typeface="隶书" panose="02010509060101010101" pitchFamily="49" charset="-122"/>
              <a:ea typeface="隶书" panose="02010509060101010101" pitchFamily="49" charset="-122"/>
              <a:sym typeface="+mn-ea"/>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59560" y="-17115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（五）落实新版目录注意的问题</a:t>
            </a:r>
            <a:endParaRPr kumimoji="0" lang="zh-CN" sz="3200" b="1" dirty="0" smtClean="0">
              <a:solidFill>
                <a:srgbClr val="EAEAEA"/>
              </a:solidFill>
              <a:latin typeface="隶书" panose="02010509060101010101" pitchFamily="49" charset="-122"/>
              <a:ea typeface="隶书" panose="02010509060101010101" pitchFamily="49" charset="-122"/>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688705" y="645287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
        <p:nvSpPr>
          <p:cNvPr id="54" name="Rectangle 3"/>
          <p:cNvSpPr>
            <a:spLocks noChangeArrowheads="1"/>
          </p:cNvSpPr>
          <p:nvPr/>
        </p:nvSpPr>
        <p:spPr bwMode="auto">
          <a:xfrm>
            <a:off x="1775520" y="692785"/>
            <a:ext cx="8580755" cy="3921760"/>
          </a:xfrm>
          <a:prstGeom prst="rect">
            <a:avLst/>
          </a:prstGeom>
          <a:noFill/>
          <a:ln w="12700" cap="sq">
            <a:noFill/>
            <a:miter lim="800000"/>
            <a:headEnd type="none" w="sm" len="sm"/>
            <a:tailEnd type="none" w="sm" len="sm"/>
          </a:ln>
        </p:spPr>
        <p:txBody>
          <a:bodyPr/>
          <a:lstStyle/>
          <a:p>
            <a:pPr marL="0" lvl="1" indent="711200" eaLnBrk="0" hangingPunct="0">
              <a:spcBef>
                <a:spcPts val="600"/>
              </a:spcBef>
              <a:buClr>
                <a:srgbClr val="FFFFFF"/>
              </a:buClr>
              <a:buSzPct val="80000"/>
              <a:extLst>
                <a:ext uri="{35155182-B16C-46BC-9424-99874614C6A1}">
                  <wpsdc:indentchars xmlns:wpsdc="http://www.wps.cn/officeDocument/2017/drawingmlCustomData" val="200" checksum="3773799597"/>
                </a:ext>
              </a:extLst>
            </a:pPr>
            <a:r>
              <a:rPr kumimoji="0" lang="en-US" altLang="zh-CN" sz="2800" dirty="0" smtClean="0">
                <a:solidFill>
                  <a:srgbClr val="EAEAEA"/>
                </a:solidFill>
                <a:latin typeface="隶书" panose="02010509060101010101" pitchFamily="49" charset="-122"/>
                <a:ea typeface="隶书" panose="02010509060101010101" pitchFamily="49" charset="-122"/>
              </a:rPr>
              <a:t>1.</a:t>
            </a:r>
            <a:r>
              <a:rPr kumimoji="0" lang="zh-CN" altLang="en-US" sz="2800" dirty="0" smtClean="0">
                <a:solidFill>
                  <a:srgbClr val="EAEAEA"/>
                </a:solidFill>
                <a:latin typeface="隶书" panose="02010509060101010101" pitchFamily="49" charset="-122"/>
                <a:ea typeface="隶书" panose="02010509060101010101" pitchFamily="49" charset="-122"/>
              </a:rPr>
              <a:t>与</a:t>
            </a:r>
            <a:r>
              <a:rPr kumimoji="0" lang="zh-CN" altLang="en-US" sz="2800" dirty="0">
                <a:solidFill>
                  <a:srgbClr val="EAEAEA"/>
                </a:solidFill>
                <a:latin typeface="隶书" panose="02010509060101010101" pitchFamily="49" charset="-122"/>
                <a:ea typeface="隶书" panose="02010509060101010101" pitchFamily="49" charset="-122"/>
              </a:rPr>
              <a:t>原目录做好对接</a:t>
            </a:r>
            <a:endParaRPr kumimoji="0" lang="zh-CN" altLang="zh-CN" sz="2800" dirty="0">
              <a:solidFill>
                <a:srgbClr val="EAEAEA"/>
              </a:solidFill>
              <a:latin typeface="隶书" panose="02010509060101010101" pitchFamily="49" charset="-122"/>
              <a:ea typeface="隶书" panose="02010509060101010101" pitchFamily="49" charset="-122"/>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a:t>
            </a:r>
            <a:r>
              <a:rPr lang="en-US" altLang="zh-CN" sz="2800" dirty="0" smtClean="0">
                <a:latin typeface="隶书" panose="02010509060101010101" pitchFamily="49" charset="-122"/>
                <a:ea typeface="隶书" panose="02010509060101010101" pitchFamily="49" charset="-122"/>
                <a:sym typeface="+mn-ea"/>
              </a:rPr>
              <a:t>4</a:t>
            </a:r>
            <a:r>
              <a:rPr lang="zh-CN" altLang="en-US" sz="2800" dirty="0" smtClean="0">
                <a:latin typeface="隶书" panose="02010509060101010101" pitchFamily="49" charset="-122"/>
                <a:ea typeface="隶书" panose="02010509060101010101" pitchFamily="49" charset="-122"/>
                <a:sym typeface="+mn-ea"/>
              </a:rPr>
              <a:t>）已入选“双高计划”等教育部建设项目的</a:t>
            </a:r>
            <a:r>
              <a:rPr lang="zh-CN" altLang="en-US" sz="2800" dirty="0" smtClean="0">
                <a:solidFill>
                  <a:srgbClr val="FFC000"/>
                </a:solidFill>
                <a:latin typeface="隶书" panose="02010509060101010101" pitchFamily="49" charset="-122"/>
                <a:ea typeface="隶书" panose="02010509060101010101" pitchFamily="49" charset="-122"/>
                <a:sym typeface="+mn-ea"/>
              </a:rPr>
              <a:t>相关专业（群）</a:t>
            </a:r>
            <a:r>
              <a:rPr lang="zh-CN" altLang="en-US" sz="2800" dirty="0">
                <a:latin typeface="隶书" panose="02010509060101010101" pitchFamily="49" charset="-122"/>
                <a:ea typeface="隶书" panose="02010509060101010101" pitchFamily="49" charset="-122"/>
                <a:sym typeface="+mn-ea"/>
              </a:rPr>
              <a:t>，</a:t>
            </a:r>
            <a:r>
              <a:rPr lang="zh-CN" altLang="en-US" sz="2800" dirty="0" smtClean="0">
                <a:latin typeface="隶书" panose="02010509060101010101" pitchFamily="49" charset="-122"/>
                <a:ea typeface="隶书" panose="02010509060101010101" pitchFamily="49" charset="-122"/>
                <a:sym typeface="+mn-ea"/>
              </a:rPr>
              <a:t>须结合新版目录和项目建设要求、结合“双高计划”中期绩效评价等，优化建设方案，进行必要的名称调整和内涵升级（</a:t>
            </a:r>
            <a:r>
              <a:rPr lang="zh-CN" altLang="en-US" sz="2800" dirty="0" smtClean="0">
                <a:solidFill>
                  <a:srgbClr val="FFC000"/>
                </a:solidFill>
                <a:latin typeface="隶书" panose="02010509060101010101" pitchFamily="49" charset="-122"/>
                <a:ea typeface="隶书" panose="02010509060101010101" pitchFamily="49" charset="-122"/>
                <a:sym typeface="+mn-ea"/>
              </a:rPr>
              <a:t>先行一步</a:t>
            </a:r>
            <a:r>
              <a:rPr lang="zh-CN" altLang="en-US" sz="2800" dirty="0" smtClean="0">
                <a:latin typeface="隶书" panose="02010509060101010101" pitchFamily="49" charset="-122"/>
                <a:ea typeface="隶书" panose="02010509060101010101" pitchFamily="49" charset="-122"/>
                <a:sym typeface="+mn-ea"/>
              </a:rPr>
              <a:t>）。</a:t>
            </a:r>
            <a:endParaRPr lang="zh-CN" altLang="en-US"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a:t>
            </a:r>
            <a:r>
              <a:rPr lang="en-US" altLang="zh-CN" sz="2800" dirty="0" smtClean="0">
                <a:latin typeface="隶书" panose="02010509060101010101" pitchFamily="49" charset="-122"/>
                <a:ea typeface="隶书" panose="02010509060101010101" pitchFamily="49" charset="-122"/>
                <a:sym typeface="+mn-ea"/>
              </a:rPr>
              <a:t>5</a:t>
            </a:r>
            <a:r>
              <a:rPr lang="zh-CN" altLang="en-US" sz="2800" dirty="0" smtClean="0">
                <a:latin typeface="隶书" panose="02010509060101010101" pitchFamily="49" charset="-122"/>
                <a:ea typeface="隶书" panose="02010509060101010101" pitchFamily="49" charset="-122"/>
                <a:sym typeface="+mn-ea"/>
              </a:rPr>
              <a:t>）有关职业（执业）资格证书考试对专业有明确要求的，</a:t>
            </a:r>
            <a:r>
              <a:rPr lang="zh-CN" altLang="en-US" sz="2800" dirty="0" smtClean="0">
                <a:solidFill>
                  <a:srgbClr val="FFC000"/>
                </a:solidFill>
                <a:latin typeface="隶书" panose="02010509060101010101" pitchFamily="49" charset="-122"/>
                <a:ea typeface="隶书" panose="02010509060101010101" pitchFamily="49" charset="-122"/>
                <a:sym typeface="+mn-ea"/>
              </a:rPr>
              <a:t>教育部将会同相关部门</a:t>
            </a:r>
            <a:r>
              <a:rPr lang="zh-CN" altLang="en-US" sz="2800" dirty="0" smtClean="0">
                <a:latin typeface="隶书" panose="02010509060101010101" pitchFamily="49" charset="-122"/>
                <a:ea typeface="隶书" panose="02010509060101010101" pitchFamily="49" charset="-122"/>
                <a:sym typeface="+mn-ea"/>
              </a:rPr>
              <a:t>，根据新版目录和有关规定，及时更新有关考试相应报考专业清单。</a:t>
            </a:r>
            <a:endParaRPr lang="zh-CN" altLang="en-US" sz="2800" dirty="0" smtClean="0">
              <a:latin typeface="隶书" panose="02010509060101010101" pitchFamily="49" charset="-122"/>
              <a:ea typeface="隶书" panose="02010509060101010101" pitchFamily="49" charset="-122"/>
              <a:sym typeface="+mn-ea"/>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59560" y="-17115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（五）落实新版目录注意的问题</a:t>
            </a:r>
            <a:endParaRPr kumimoji="0" lang="zh-CN" sz="3200" b="1" dirty="0" smtClean="0">
              <a:solidFill>
                <a:srgbClr val="EAEAEA"/>
              </a:solidFill>
              <a:latin typeface="隶书" panose="02010509060101010101" pitchFamily="49" charset="-122"/>
              <a:ea typeface="隶书" panose="02010509060101010101" pitchFamily="49" charset="-122"/>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
        <p:nvSpPr>
          <p:cNvPr id="54" name="Rectangle 3"/>
          <p:cNvSpPr>
            <a:spLocks noChangeArrowheads="1"/>
          </p:cNvSpPr>
          <p:nvPr/>
        </p:nvSpPr>
        <p:spPr bwMode="auto">
          <a:xfrm>
            <a:off x="1847850" y="706120"/>
            <a:ext cx="8657590" cy="5335270"/>
          </a:xfrm>
          <a:prstGeom prst="rect">
            <a:avLst/>
          </a:prstGeom>
          <a:noFill/>
          <a:ln w="12700" cap="sq">
            <a:noFill/>
            <a:miter lim="800000"/>
            <a:headEnd type="none" w="sm" len="sm"/>
            <a:tailEnd type="none" w="sm" len="sm"/>
          </a:ln>
        </p:spPr>
        <p:txBody>
          <a:bodyPr/>
          <a:lstStyle/>
          <a:p>
            <a:pPr marL="0" lvl="1" indent="711200" ea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kumimoji="0" lang="en-US" altLang="zh-CN" sz="2800" b="1" dirty="0" smtClean="0">
                <a:solidFill>
                  <a:srgbClr val="EAEAEA"/>
                </a:solidFill>
                <a:latin typeface="隶书" panose="02010509060101010101" pitchFamily="49" charset="-122"/>
                <a:ea typeface="隶书" panose="02010509060101010101" pitchFamily="49" charset="-122"/>
              </a:rPr>
              <a:t>2.</a:t>
            </a:r>
            <a:r>
              <a:rPr kumimoji="0" lang="zh-CN" altLang="zh-CN" sz="2800" b="1" dirty="0" smtClean="0">
                <a:solidFill>
                  <a:srgbClr val="EAEAEA"/>
                </a:solidFill>
                <a:latin typeface="隶书" panose="02010509060101010101" pitchFamily="49" charset="-122"/>
                <a:ea typeface="隶书" panose="02010509060101010101" pitchFamily="49" charset="-122"/>
              </a:rPr>
              <a:t>鼓励</a:t>
            </a:r>
            <a:r>
              <a:rPr kumimoji="0" lang="zh-CN" altLang="zh-CN" sz="2800" b="1" dirty="0">
                <a:solidFill>
                  <a:srgbClr val="EAEAEA"/>
                </a:solidFill>
                <a:latin typeface="隶书" panose="02010509060101010101" pitchFamily="49" charset="-122"/>
                <a:ea typeface="隶书" panose="02010509060101010101" pitchFamily="49" charset="-122"/>
              </a:rPr>
              <a:t>职业</a:t>
            </a:r>
            <a:r>
              <a:rPr kumimoji="0" lang="zh-CN" altLang="zh-CN" sz="2800" b="1" dirty="0" smtClean="0">
                <a:solidFill>
                  <a:srgbClr val="EAEAEA"/>
                </a:solidFill>
                <a:latin typeface="隶书" panose="02010509060101010101" pitchFamily="49" charset="-122"/>
                <a:ea typeface="隶书" panose="02010509060101010101" pitchFamily="49" charset="-122"/>
              </a:rPr>
              <a:t>院校自主</a:t>
            </a:r>
            <a:r>
              <a:rPr kumimoji="0" lang="zh-CN" altLang="zh-CN" sz="2800" b="1" dirty="0">
                <a:solidFill>
                  <a:srgbClr val="EAEAEA"/>
                </a:solidFill>
                <a:latin typeface="隶书" panose="02010509060101010101" pitchFamily="49" charset="-122"/>
                <a:ea typeface="隶书" panose="02010509060101010101" pitchFamily="49" charset="-122"/>
              </a:rPr>
              <a:t>设置专业</a:t>
            </a:r>
            <a:endParaRPr kumimoji="0" lang="zh-CN" altLang="zh-CN" sz="2800" b="1" dirty="0">
              <a:solidFill>
                <a:srgbClr val="EAEAEA"/>
              </a:solidFill>
              <a:latin typeface="隶书" panose="02010509060101010101" pitchFamily="49" charset="-122"/>
              <a:ea typeface="隶书" panose="02010509060101010101" pitchFamily="49" charset="-122"/>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solidFill>
                  <a:srgbClr val="FFC000"/>
                </a:solidFill>
                <a:latin typeface="隶书" panose="02010509060101010101" pitchFamily="49" charset="-122"/>
                <a:ea typeface="隶书" panose="02010509060101010101" pitchFamily="49" charset="-122"/>
                <a:sym typeface="+mn-ea"/>
              </a:rPr>
              <a:t>（</a:t>
            </a:r>
            <a:r>
              <a:rPr lang="en-US" altLang="zh-CN" sz="2800" dirty="0" smtClean="0">
                <a:solidFill>
                  <a:srgbClr val="FFC000"/>
                </a:solidFill>
                <a:latin typeface="隶书" panose="02010509060101010101" pitchFamily="49" charset="-122"/>
                <a:ea typeface="隶书" panose="02010509060101010101" pitchFamily="49" charset="-122"/>
                <a:sym typeface="+mn-ea"/>
              </a:rPr>
              <a:t>1</a:t>
            </a:r>
            <a:r>
              <a:rPr lang="zh-CN" altLang="en-US" sz="2800" dirty="0" smtClean="0">
                <a:solidFill>
                  <a:srgbClr val="FFC000"/>
                </a:solidFill>
                <a:latin typeface="隶书" panose="02010509060101010101" pitchFamily="49" charset="-122"/>
                <a:ea typeface="隶书" panose="02010509060101010101" pitchFamily="49" charset="-122"/>
                <a:sym typeface="+mn-ea"/>
              </a:rPr>
              <a:t>）中职学校</a:t>
            </a:r>
            <a:r>
              <a:rPr lang="zh-CN" altLang="en-US" sz="2800" dirty="0" smtClean="0">
                <a:latin typeface="隶书" panose="02010509060101010101" pitchFamily="49" charset="-122"/>
                <a:ea typeface="隶书" panose="02010509060101010101" pitchFamily="49" charset="-122"/>
                <a:sym typeface="+mn-ea"/>
              </a:rPr>
              <a:t>：可按照《中等职业学校专业设置管理办法（试行）》</a:t>
            </a:r>
            <a:r>
              <a:rPr lang="zh-CN" altLang="en-US" sz="2800" dirty="0" smtClean="0">
                <a:solidFill>
                  <a:srgbClr val="FFC000"/>
                </a:solidFill>
                <a:latin typeface="隶书" panose="02010509060101010101" pitchFamily="49" charset="-122"/>
                <a:ea typeface="隶书" panose="02010509060101010101" pitchFamily="49" charset="-122"/>
                <a:sym typeface="+mn-ea"/>
              </a:rPr>
              <a:t>开设《目录》外专业</a:t>
            </a:r>
            <a:r>
              <a:rPr lang="zh-CN" altLang="en-US" sz="2800" dirty="0" smtClean="0">
                <a:latin typeface="隶书" panose="02010509060101010101" pitchFamily="49" charset="-122"/>
                <a:ea typeface="隶书" panose="02010509060101010101" pitchFamily="49" charset="-122"/>
                <a:sym typeface="+mn-ea"/>
              </a:rPr>
              <a:t>，须经省级教育行政部门备案后试办。</a:t>
            </a:r>
            <a:endParaRPr lang="zh-CN" altLang="en-US"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solidFill>
                  <a:srgbClr val="FFC000"/>
                </a:solidFill>
                <a:latin typeface="隶书" panose="02010509060101010101" pitchFamily="49" charset="-122"/>
                <a:ea typeface="隶书" panose="02010509060101010101" pitchFamily="49" charset="-122"/>
                <a:sym typeface="+mn-ea"/>
              </a:rPr>
              <a:t>（</a:t>
            </a:r>
            <a:r>
              <a:rPr lang="en-US" altLang="zh-CN" sz="2800" dirty="0" smtClean="0">
                <a:solidFill>
                  <a:srgbClr val="FFC000"/>
                </a:solidFill>
                <a:latin typeface="隶书" panose="02010509060101010101" pitchFamily="49" charset="-122"/>
                <a:ea typeface="隶书" panose="02010509060101010101" pitchFamily="49" charset="-122"/>
                <a:sym typeface="+mn-ea"/>
              </a:rPr>
              <a:t>2</a:t>
            </a:r>
            <a:r>
              <a:rPr lang="zh-CN" altLang="en-US" sz="2800" dirty="0" smtClean="0">
                <a:solidFill>
                  <a:srgbClr val="FFC000"/>
                </a:solidFill>
                <a:latin typeface="隶书" panose="02010509060101010101" pitchFamily="49" charset="-122"/>
                <a:ea typeface="隶书" panose="02010509060101010101" pitchFamily="49" charset="-122"/>
                <a:sym typeface="+mn-ea"/>
              </a:rPr>
              <a:t>）高等职业学校</a:t>
            </a:r>
            <a:r>
              <a:rPr lang="zh-CN" altLang="en-US" sz="2800" dirty="0" smtClean="0">
                <a:latin typeface="隶书" panose="02010509060101010101" pitchFamily="49" charset="-122"/>
                <a:ea typeface="隶书" panose="02010509060101010101" pitchFamily="49" charset="-122"/>
                <a:sym typeface="+mn-ea"/>
              </a:rPr>
              <a:t>：依照相关规定要求自主设置和调整高职专业，自主论证</a:t>
            </a:r>
            <a:r>
              <a:rPr lang="zh-CN" altLang="en-US" sz="2800" dirty="0" smtClean="0">
                <a:solidFill>
                  <a:srgbClr val="FFC000"/>
                </a:solidFill>
                <a:latin typeface="隶书" panose="02010509060101010101" pitchFamily="49" charset="-122"/>
                <a:ea typeface="隶书" panose="02010509060101010101" pitchFamily="49" charset="-122"/>
                <a:sym typeface="+mn-ea"/>
              </a:rPr>
              <a:t>设置专业方向</a:t>
            </a:r>
            <a:r>
              <a:rPr lang="zh-CN" altLang="en-US" sz="2800" dirty="0" smtClean="0">
                <a:latin typeface="隶书" panose="02010509060101010101" pitchFamily="49" charset="-122"/>
                <a:ea typeface="隶书" panose="02010509060101010101" pitchFamily="49" charset="-122"/>
                <a:sym typeface="+mn-ea"/>
              </a:rPr>
              <a:t>。</a:t>
            </a:r>
            <a:endParaRPr lang="zh-CN" altLang="en-US"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a:t>
            </a:r>
            <a:r>
              <a:rPr lang="en-US" altLang="zh-CN" sz="2800" dirty="0" smtClean="0">
                <a:latin typeface="隶书" panose="02010509060101010101" pitchFamily="49" charset="-122"/>
                <a:ea typeface="隶书" panose="02010509060101010101" pitchFamily="49" charset="-122"/>
                <a:sym typeface="+mn-ea"/>
              </a:rPr>
              <a:t>3</a:t>
            </a:r>
            <a:r>
              <a:rPr lang="zh-CN" altLang="en-US" sz="2800" dirty="0" smtClean="0">
                <a:latin typeface="隶书" panose="02010509060101010101" pitchFamily="49" charset="-122"/>
                <a:ea typeface="隶书" panose="02010509060101010101" pitchFamily="49" charset="-122"/>
                <a:sym typeface="+mn-ea"/>
              </a:rPr>
              <a:t>）教育部适时修订现行中职、高职专科专业设置管理办法，组织每年动态更新专业。</a:t>
            </a:r>
            <a:endParaRPr lang="en-US" altLang="zh-CN"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solidFill>
                  <a:srgbClr val="F9FBFA"/>
                </a:solidFill>
                <a:latin typeface="隶书" panose="02010509060101010101" pitchFamily="49" charset="-122"/>
                <a:ea typeface="隶书" panose="02010509060101010101" pitchFamily="49" charset="-122"/>
                <a:sym typeface="+mn-ea"/>
              </a:rPr>
              <a:t>（</a:t>
            </a:r>
            <a:r>
              <a:rPr lang="en-US" altLang="zh-CN" sz="2800" dirty="0" smtClean="0">
                <a:solidFill>
                  <a:srgbClr val="F9FBFA"/>
                </a:solidFill>
                <a:latin typeface="隶书" panose="02010509060101010101" pitchFamily="49" charset="-122"/>
                <a:ea typeface="隶书" panose="02010509060101010101" pitchFamily="49" charset="-122"/>
                <a:sym typeface="+mn-ea"/>
              </a:rPr>
              <a:t>4</a:t>
            </a:r>
            <a:r>
              <a:rPr lang="zh-CN" altLang="en-US" sz="2800" dirty="0" smtClean="0">
                <a:solidFill>
                  <a:srgbClr val="F9FBFA"/>
                </a:solidFill>
                <a:latin typeface="隶书" panose="02010509060101010101" pitchFamily="49" charset="-122"/>
                <a:ea typeface="隶书" panose="02010509060101010101" pitchFamily="49" charset="-122"/>
                <a:sym typeface="+mn-ea"/>
              </a:rPr>
              <a:t>）专业目录五年做一次大修订，每年一增补</a:t>
            </a:r>
            <a:endParaRPr lang="zh-CN" altLang="en-US" sz="2800" dirty="0" smtClean="0">
              <a:solidFill>
                <a:srgbClr val="F9FBFA"/>
              </a:solidFill>
              <a:latin typeface="隶书" panose="02010509060101010101" pitchFamily="49" charset="-122"/>
              <a:ea typeface="隶书" panose="02010509060101010101" pitchFamily="49" charset="-122"/>
              <a:sym typeface="+mn-ea"/>
            </a:endParaRP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2"/>
          <p:cNvSpPr>
            <a:spLocks noGrp="1" noChangeArrowheads="1"/>
          </p:cNvSpPr>
          <p:nvPr>
            <p:ph type="sldNum" sz="quarter" idx="10"/>
          </p:nvPr>
        </p:nvSpPr>
        <p:spPr>
          <a:noFill/>
        </p:spPr>
        <p:txBody>
          <a:bodyPr/>
          <a:lstStyle/>
          <a:p>
            <a:fld id="{6FCB47EE-79A9-494A-B8A4-E0FD8950498A}" type="slidenum">
              <a:rPr lang="en-US" altLang="zh-CN" smtClean="0"/>
            </a:fld>
            <a:endParaRPr lang="en-US" altLang="zh-CN" dirty="0" smtClean="0"/>
          </a:p>
        </p:txBody>
      </p:sp>
      <p:sp>
        <p:nvSpPr>
          <p:cNvPr id="6147" name="Rectangle 2"/>
          <p:cNvSpPr>
            <a:spLocks noGrp="1" noChangeArrowheads="1"/>
          </p:cNvSpPr>
          <p:nvPr>
            <p:ph type="ctrTitle"/>
          </p:nvPr>
        </p:nvSpPr>
        <p:spPr>
          <a:xfrm>
            <a:off x="2135188" y="116633"/>
            <a:ext cx="7993062" cy="2116139"/>
          </a:xfrm>
        </p:spPr>
        <p:txBody>
          <a:bodyPr/>
          <a:lstStyle/>
          <a:p>
            <a:pPr eaLnBrk="1" hangingPunct="1"/>
            <a:r>
              <a:rPr lang="zh-CN" altLang="en-US" dirty="0" smtClean="0"/>
              <a:t>提纲</a:t>
            </a:r>
            <a:endParaRPr lang="zh-CN" altLang="en-US" dirty="0" smtClean="0"/>
          </a:p>
        </p:txBody>
      </p:sp>
      <p:sp>
        <p:nvSpPr>
          <p:cNvPr id="6148" name="Rectangle 3"/>
          <p:cNvSpPr>
            <a:spLocks noGrp="1" noChangeArrowheads="1"/>
          </p:cNvSpPr>
          <p:nvPr>
            <p:ph type="subTitle" idx="1"/>
          </p:nvPr>
        </p:nvSpPr>
        <p:spPr>
          <a:xfrm>
            <a:off x="1876425" y="1988820"/>
            <a:ext cx="8612505" cy="3073400"/>
          </a:xfrm>
        </p:spPr>
        <p:txBody>
          <a:bodyPr/>
          <a:lstStyle/>
          <a:p>
            <a:pPr marL="812800" indent="-812800" algn="l">
              <a:lnSpc>
                <a:spcPct val="150000"/>
              </a:lnSpc>
              <a:spcBef>
                <a:spcPts val="0"/>
              </a:spcBef>
            </a:pPr>
            <a:r>
              <a:rPr lang="zh-CN" altLang="en-US" sz="3600" dirty="0" smtClean="0">
                <a:latin typeface="隶书" panose="02010509060101010101" pitchFamily="49" charset="-122"/>
                <a:ea typeface="隶书" panose="02010509060101010101" pitchFamily="49" charset="-122"/>
                <a:sym typeface="+mn-ea"/>
              </a:rPr>
              <a:t>一、新版职业教育专业目录新在哪里</a:t>
            </a:r>
            <a:endParaRPr lang="en-US" altLang="zh-CN" sz="3600" dirty="0" smtClean="0">
              <a:latin typeface="隶书" panose="02010509060101010101" pitchFamily="49" charset="-122"/>
              <a:ea typeface="隶书" panose="02010509060101010101" pitchFamily="49" charset="-122"/>
              <a:sym typeface="+mn-ea"/>
            </a:endParaRPr>
          </a:p>
          <a:p>
            <a:pPr marL="812800" indent="-812800" algn="l">
              <a:lnSpc>
                <a:spcPct val="150000"/>
              </a:lnSpc>
              <a:spcBef>
                <a:spcPts val="0"/>
              </a:spcBef>
            </a:pPr>
            <a:r>
              <a:rPr lang="zh-CN" altLang="en-US" sz="3600" dirty="0" smtClean="0">
                <a:latin typeface="隶书" panose="02010509060101010101" pitchFamily="49" charset="-122"/>
                <a:ea typeface="隶书" panose="02010509060101010101" pitchFamily="49" charset="-122"/>
                <a:sym typeface="+mn-ea"/>
              </a:rPr>
              <a:t>二、职教本科专业目录的特点</a:t>
            </a:r>
            <a:endParaRPr lang="zh-CN" altLang="en-US" sz="3600" dirty="0" smtClean="0">
              <a:latin typeface="隶书" panose="02010509060101010101" pitchFamily="49" charset="-122"/>
              <a:ea typeface="隶书" panose="02010509060101010101" pitchFamily="49" charset="-122"/>
            </a:endParaRPr>
          </a:p>
          <a:p>
            <a:pPr marL="812800" indent="-812800" algn="l">
              <a:lnSpc>
                <a:spcPct val="150000"/>
              </a:lnSpc>
              <a:spcBef>
                <a:spcPts val="0"/>
              </a:spcBef>
            </a:pPr>
            <a:r>
              <a:rPr lang="zh-CN" altLang="en-US" sz="3600" dirty="0">
                <a:latin typeface="隶书" panose="02010509060101010101" pitchFamily="49" charset="-122"/>
                <a:ea typeface="隶书" panose="02010509060101010101" pitchFamily="49" charset="-122"/>
                <a:sym typeface="+mn-ea"/>
              </a:rPr>
              <a:t>二</a:t>
            </a:r>
            <a:r>
              <a:rPr lang="zh-CN" altLang="en-US" sz="3600" dirty="0" smtClean="0">
                <a:latin typeface="隶书" panose="02010509060101010101" pitchFamily="49" charset="-122"/>
                <a:ea typeface="隶书" panose="02010509060101010101" pitchFamily="49" charset="-122"/>
                <a:sym typeface="+mn-ea"/>
              </a:rPr>
              <a:t>、职教本科专业设置应注意的问题</a:t>
            </a:r>
            <a:endParaRPr lang="zh-CN" altLang="en-US" sz="3600" dirty="0" smtClean="0">
              <a:latin typeface="隶书" panose="02010509060101010101" pitchFamily="49" charset="-122"/>
              <a:ea typeface="隶书" panose="02010509060101010101" pitchFamily="49" charset="-122"/>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59560" y="-17115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（五）落实新版目录注意的问题</a:t>
            </a:r>
            <a:endParaRPr kumimoji="0" lang="zh-CN" sz="3200" b="1" dirty="0" smtClean="0">
              <a:solidFill>
                <a:srgbClr val="EAEAEA"/>
              </a:solidFill>
              <a:latin typeface="隶书" panose="02010509060101010101" pitchFamily="49" charset="-122"/>
              <a:ea typeface="隶书" panose="02010509060101010101" pitchFamily="49" charset="-122"/>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
        <p:nvSpPr>
          <p:cNvPr id="54" name="Rectangle 3"/>
          <p:cNvSpPr>
            <a:spLocks noChangeArrowheads="1"/>
          </p:cNvSpPr>
          <p:nvPr/>
        </p:nvSpPr>
        <p:spPr bwMode="auto">
          <a:xfrm>
            <a:off x="1847850" y="706120"/>
            <a:ext cx="8657590" cy="5335270"/>
          </a:xfrm>
          <a:prstGeom prst="rect">
            <a:avLst/>
          </a:prstGeom>
          <a:noFill/>
          <a:ln w="12700" cap="sq">
            <a:noFill/>
            <a:miter lim="800000"/>
            <a:headEnd type="none" w="sm" len="sm"/>
            <a:tailEnd type="none" w="sm" len="sm"/>
          </a:ln>
        </p:spPr>
        <p:txBody>
          <a:bodyPr/>
          <a:lstStyle/>
          <a:p>
            <a:pPr marL="0" lvl="1" indent="711200" eaLnBrk="0" hangingPunct="0">
              <a:lnSpc>
                <a:spcPct val="120000"/>
              </a:lnSpc>
              <a:spcBef>
                <a:spcPts val="600"/>
              </a:spcBef>
              <a:buClr>
                <a:srgbClr val="FFFFFF"/>
              </a:buClr>
              <a:buSzPct val="80000"/>
            </a:pPr>
            <a:r>
              <a:rPr kumimoji="0" lang="en-US" altLang="zh-CN" sz="3200" dirty="0" smtClean="0">
                <a:solidFill>
                  <a:srgbClr val="EAEAEA"/>
                </a:solidFill>
                <a:latin typeface="隶书" panose="02010509060101010101" pitchFamily="49" charset="-122"/>
                <a:ea typeface="隶书" panose="02010509060101010101" pitchFamily="49" charset="-122"/>
              </a:rPr>
              <a:t>3.</a:t>
            </a:r>
            <a:r>
              <a:rPr kumimoji="0" lang="zh-CN" altLang="zh-CN" sz="3200" dirty="0" smtClean="0">
                <a:solidFill>
                  <a:srgbClr val="EAEAEA"/>
                </a:solidFill>
                <a:latin typeface="隶书" panose="02010509060101010101" pitchFamily="49" charset="-122"/>
                <a:ea typeface="隶书" panose="02010509060101010101" pitchFamily="49" charset="-122"/>
              </a:rPr>
              <a:t>新版</a:t>
            </a:r>
            <a:r>
              <a:rPr kumimoji="0" lang="zh-CN" altLang="zh-CN" sz="3200" dirty="0">
                <a:solidFill>
                  <a:srgbClr val="EAEAEA"/>
                </a:solidFill>
                <a:latin typeface="隶书" panose="02010509060101010101" pitchFamily="49" charset="-122"/>
                <a:ea typeface="隶书" panose="02010509060101010101" pitchFamily="49" charset="-122"/>
              </a:rPr>
              <a:t>目录带动专业质量提升</a:t>
            </a:r>
            <a:endParaRPr kumimoji="0" lang="zh-CN" altLang="zh-CN" sz="3200" dirty="0">
              <a:solidFill>
                <a:srgbClr val="EAEAEA"/>
              </a:solidFill>
              <a:latin typeface="隶书" panose="02010509060101010101" pitchFamily="49" charset="-122"/>
              <a:ea typeface="隶书" panose="02010509060101010101" pitchFamily="49" charset="-122"/>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a:t>
            </a:r>
            <a:r>
              <a:rPr lang="en-US" altLang="zh-CN" sz="2800" dirty="0" smtClean="0">
                <a:latin typeface="隶书" panose="02010509060101010101" pitchFamily="49" charset="-122"/>
                <a:ea typeface="隶书" panose="02010509060101010101" pitchFamily="49" charset="-122"/>
                <a:sym typeface="+mn-ea"/>
              </a:rPr>
              <a:t>1</a:t>
            </a:r>
            <a:r>
              <a:rPr lang="zh-CN" altLang="en-US" sz="2800" dirty="0" smtClean="0">
                <a:latin typeface="隶书" panose="02010509060101010101" pitchFamily="49" charset="-122"/>
                <a:ea typeface="隶书" panose="02010509060101010101" pitchFamily="49" charset="-122"/>
                <a:sym typeface="+mn-ea"/>
              </a:rPr>
              <a:t>）教育部将根据《目录》陆续发布专业简介、修订完善有关专业教学标准。</a:t>
            </a:r>
            <a:endParaRPr lang="zh-CN" altLang="en-US"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a:t>
            </a:r>
            <a:r>
              <a:rPr lang="en-US" altLang="zh-CN" sz="2800" dirty="0" smtClean="0">
                <a:latin typeface="隶书" panose="02010509060101010101" pitchFamily="49" charset="-122"/>
                <a:ea typeface="隶书" panose="02010509060101010101" pitchFamily="49" charset="-122"/>
                <a:sym typeface="+mn-ea"/>
              </a:rPr>
              <a:t>2</a:t>
            </a:r>
            <a:r>
              <a:rPr lang="zh-CN" altLang="en-US" sz="2800" dirty="0" smtClean="0">
                <a:latin typeface="隶书" panose="02010509060101010101" pitchFamily="49" charset="-122"/>
                <a:ea typeface="隶书" panose="02010509060101010101" pitchFamily="49" charset="-122"/>
                <a:sym typeface="+mn-ea"/>
              </a:rPr>
              <a:t>）各职业院校要根据《目录》和专业教学标准及时调整优化师资配备、开发或更新专业课程教材，以《目录》实施为契机，深入推进教师、教材、教法改革，提升专业质量。</a:t>
            </a:r>
            <a:endParaRPr lang="zh-CN" altLang="en-US"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endParaRPr lang="zh-CN" altLang="en-US" sz="2800" dirty="0" smtClean="0">
              <a:solidFill>
                <a:srgbClr val="FFC000"/>
              </a:solidFill>
              <a:latin typeface="隶书" panose="02010509060101010101" pitchFamily="49" charset="-122"/>
              <a:ea typeface="隶书" panose="02010509060101010101" pitchFamily="49" charset="-122"/>
              <a:sym typeface="+mn-ea"/>
            </a:endParaRPr>
          </a:p>
        </p:txBody>
      </p:sp>
    </p:spTree>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2"/>
          <p:cNvSpPr>
            <a:spLocks noGrp="1" noChangeArrowheads="1"/>
          </p:cNvSpPr>
          <p:nvPr>
            <p:ph type="sldNum" sz="quarter" idx="10"/>
          </p:nvPr>
        </p:nvSpPr>
        <p:spPr>
          <a:noFill/>
        </p:spPr>
        <p:txBody>
          <a:bodyPr/>
          <a:lstStyle/>
          <a:p>
            <a:fld id="{6FCB47EE-79A9-494A-B8A4-E0FD8950498A}" type="slidenum">
              <a:rPr lang="en-US" altLang="zh-CN" smtClean="0"/>
            </a:fld>
            <a:endParaRPr lang="en-US" altLang="zh-CN" dirty="0" smtClean="0"/>
          </a:p>
        </p:txBody>
      </p:sp>
      <p:sp>
        <p:nvSpPr>
          <p:cNvPr id="2" name="Rectangle 3"/>
          <p:cNvSpPr txBox="1">
            <a:spLocks noChangeArrowheads="1"/>
          </p:cNvSpPr>
          <p:nvPr/>
        </p:nvSpPr>
        <p:spPr bwMode="auto">
          <a:xfrm>
            <a:off x="1524000" y="2586463"/>
            <a:ext cx="9144000" cy="1224576"/>
          </a:xfrm>
          <a:prstGeom prst="rect">
            <a:avLst/>
          </a:prstGeom>
          <a:noFill/>
          <a:ln w="12700" cap="sq">
            <a:noFill/>
            <a:miter lim="800000"/>
            <a:headEnd type="none" w="sm" len="sm"/>
            <a:tailEnd type="none" w="sm" len="sm"/>
          </a:ln>
        </p:spPr>
        <p:txBody>
          <a:bodyPr vert="horz" wrap="square" lIns="91440" tIns="45720" rIns="91440" bIns="45720" numCol="1" anchor="t" anchorCtr="0" compatLnSpc="1"/>
          <a:lstStyle/>
          <a:p>
            <a:pPr marL="812800" indent="-812800" algn="ctr" eaLnBrk="0" hangingPunct="0">
              <a:lnSpc>
                <a:spcPct val="150000"/>
              </a:lnSpc>
              <a:buClr>
                <a:srgbClr val="FFFFFF"/>
              </a:buClr>
              <a:buSzPct val="80000"/>
              <a:defRPr/>
            </a:pPr>
            <a:r>
              <a:rPr lang="zh-CN" altLang="en-US" sz="4400" b="1" kern="0" dirty="0">
                <a:solidFill>
                  <a:srgbClr val="FFFFFF"/>
                </a:solidFill>
                <a:latin typeface="隶书" panose="02010509060101010101" pitchFamily="49" charset="-122"/>
                <a:ea typeface="隶书" panose="02010509060101010101" pitchFamily="49" charset="-122"/>
              </a:rPr>
              <a:t>二</a:t>
            </a:r>
            <a:r>
              <a:rPr kumimoji="1" lang="zh-CN" altLang="en-US" sz="44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rPr>
              <a:t>、</a:t>
            </a:r>
            <a:r>
              <a:rPr lang="zh-CN" altLang="en-US" sz="4400" b="1" kern="0" dirty="0" smtClean="0">
                <a:solidFill>
                  <a:srgbClr val="FFFFFF"/>
                </a:solidFill>
                <a:latin typeface="隶书" panose="02010509060101010101" pitchFamily="49" charset="-122"/>
                <a:ea typeface="隶书" panose="02010509060101010101" pitchFamily="49" charset="-122"/>
              </a:rPr>
              <a:t>职教本科专业目录特点</a:t>
            </a:r>
            <a:endParaRPr lang="zh-CN" altLang="en-US" sz="4400" b="1" i="0" u="none" strike="noStrike" kern="0" cap="none" spc="0" normalizeH="0" baseline="0" dirty="0" smtClean="0">
              <a:solidFill>
                <a:srgbClr val="FFFFFF"/>
              </a:solidFill>
              <a:latin typeface="隶书" panose="02010509060101010101" pitchFamily="49" charset="-122"/>
              <a:ea typeface="隶书" panose="02010509060101010101" pitchFamily="49" charset="-122"/>
            </a:endParaRPr>
          </a:p>
          <a:p>
            <a:pPr marL="812800" marR="0" lvl="0" indent="-812800" algn="l" defTabSz="914400" rtl="0" eaLnBrk="0" fontAlgn="base" latinLnBrk="0" hangingPunct="0">
              <a:lnSpc>
                <a:spcPct val="150000"/>
              </a:lnSpc>
              <a:spcBef>
                <a:spcPct val="0"/>
              </a:spcBef>
              <a:spcAft>
                <a:spcPct val="0"/>
              </a:spcAft>
              <a:buClr>
                <a:srgbClr val="FFFFFF"/>
              </a:buClr>
              <a:buSzPct val="80000"/>
              <a:buFont typeface="Wingdings" panose="05000000000000000000" pitchFamily="2" charset="2"/>
              <a:buNone/>
              <a:defRPr/>
            </a:pPr>
            <a:endParaRPr kumimoji="1" lang="en-US" altLang="zh-CN" sz="44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59560" y="-17115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一、职教本科专业目录特点</a:t>
            </a:r>
            <a:endParaRPr kumimoji="0" lang="zh-CN" altLang="en-US" sz="3200" b="1" dirty="0" smtClean="0">
              <a:solidFill>
                <a:srgbClr val="EAEAEA"/>
              </a:solidFill>
              <a:latin typeface="隶书" panose="02010509060101010101" pitchFamily="49" charset="-122"/>
              <a:ea typeface="隶书" panose="02010509060101010101" pitchFamily="49" charset="-122"/>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
        <p:nvSpPr>
          <p:cNvPr id="54" name="Rectangle 3"/>
          <p:cNvSpPr>
            <a:spLocks noChangeArrowheads="1"/>
          </p:cNvSpPr>
          <p:nvPr/>
        </p:nvSpPr>
        <p:spPr bwMode="auto">
          <a:xfrm>
            <a:off x="1847850" y="706120"/>
            <a:ext cx="8657590" cy="3921760"/>
          </a:xfrm>
          <a:prstGeom prst="rect">
            <a:avLst/>
          </a:prstGeom>
          <a:noFill/>
          <a:ln w="12700" cap="sq">
            <a:noFill/>
            <a:miter lim="800000"/>
            <a:headEnd type="none" w="sm" len="sm"/>
            <a:tailEnd type="none" w="sm" len="sm"/>
          </a:ln>
        </p:spPr>
        <p:txBody>
          <a:bodyPr/>
          <a:lstStyle/>
          <a:p>
            <a:pPr marL="609600" lvl="1" indent="-609600" eaLnBrk="0" latinLnBrk="0" hangingPunct="0">
              <a:lnSpc>
                <a:spcPct val="120000"/>
              </a:lnSpc>
              <a:spcBef>
                <a:spcPts val="1200"/>
              </a:spcBef>
              <a:buClr>
                <a:srgbClr val="FFFFFF"/>
              </a:buClr>
              <a:buSzPct val="80000"/>
            </a:pPr>
            <a:r>
              <a:rPr lang="en-US" altLang="zh-CN" sz="3600" dirty="0" smtClean="0">
                <a:latin typeface="隶书" panose="02010509060101010101" pitchFamily="49" charset="-122"/>
                <a:ea typeface="隶书" panose="02010509060101010101" pitchFamily="49" charset="-122"/>
                <a:sym typeface="+mn-ea"/>
              </a:rPr>
              <a:t>1.</a:t>
            </a:r>
            <a:r>
              <a:rPr lang="zh-CN" altLang="en-US" sz="3600" dirty="0" smtClean="0">
                <a:latin typeface="隶书" panose="02010509060101010101" pitchFamily="49" charset="-122"/>
                <a:ea typeface="隶书" panose="02010509060101010101" pitchFamily="49" charset="-122"/>
                <a:sym typeface="+mn-ea"/>
              </a:rPr>
              <a:t>一体化设计</a:t>
            </a:r>
            <a:endParaRPr lang="en-US" altLang="zh-CN" sz="36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endParaRPr lang="zh-CN" altLang="en-US" sz="2800" dirty="0" smtClean="0">
              <a:latin typeface="隶书" panose="02010509060101010101" pitchFamily="49" charset="-122"/>
              <a:ea typeface="隶书" panose="02010509060101010101" pitchFamily="49" charset="-122"/>
              <a:sym typeface="+mn-ea"/>
            </a:endParaRPr>
          </a:p>
        </p:txBody>
      </p:sp>
      <p:grpSp>
        <p:nvGrpSpPr>
          <p:cNvPr id="9" name="组合 8"/>
          <p:cNvGrpSpPr/>
          <p:nvPr/>
        </p:nvGrpSpPr>
        <p:grpSpPr>
          <a:xfrm>
            <a:off x="1806575" y="1483995"/>
            <a:ext cx="8820150" cy="3839210"/>
            <a:chOff x="426" y="2079"/>
            <a:chExt cx="13890" cy="6046"/>
          </a:xfrm>
        </p:grpSpPr>
        <p:grpSp>
          <p:nvGrpSpPr>
            <p:cNvPr id="55" name="组合 54"/>
            <p:cNvGrpSpPr/>
            <p:nvPr/>
          </p:nvGrpSpPr>
          <p:grpSpPr>
            <a:xfrm>
              <a:off x="426" y="2079"/>
              <a:ext cx="13891" cy="5076"/>
              <a:chOff x="399" y="1659"/>
              <a:chExt cx="13891" cy="5076"/>
            </a:xfrm>
          </p:grpSpPr>
          <p:sp>
            <p:nvSpPr>
              <p:cNvPr id="49" name="Rectangle 3"/>
              <p:cNvSpPr txBox="1">
                <a:spLocks noChangeArrowheads="1"/>
              </p:cNvSpPr>
              <p:nvPr/>
            </p:nvSpPr>
            <p:spPr bwMode="auto">
              <a:xfrm>
                <a:off x="7771" y="5483"/>
                <a:ext cx="6519" cy="1072"/>
              </a:xfrm>
              <a:prstGeom prst="rect">
                <a:avLst/>
              </a:prstGeom>
              <a:noFill/>
              <a:ln w="12700" cap="sq">
                <a:noFill/>
                <a:miter lim="800000"/>
                <a:headEnd type="none" w="sm" len="sm"/>
                <a:tailEnd type="none" w="sm" len="sm"/>
              </a:ln>
            </p:spPr>
            <p:txBody>
              <a:bodyPr vert="horz" wrap="square" lIns="91440" tIns="45720" rIns="91440" bIns="45720" numCol="1" anchor="t" anchorCtr="0" compatLnSpc="1"/>
              <a:lstStyle/>
              <a:p>
                <a:pPr marL="0" indent="0" algn="ctr" eaLnBrk="0" latinLnBrk="0" hangingPunct="0">
                  <a:lnSpc>
                    <a:spcPct val="100000"/>
                  </a:lnSpc>
                  <a:buClr>
                    <a:srgbClr val="FFFFFF"/>
                  </a:buClr>
                  <a:buSzPct val="80000"/>
                  <a:defRPr/>
                </a:pPr>
                <a:r>
                  <a:rPr lang="zh-CN" altLang="en-US" sz="2800" b="1" i="0" u="none" strike="noStrike" kern="0" cap="none" spc="0" normalizeH="0" baseline="0" dirty="0" smtClean="0">
                    <a:solidFill>
                      <a:srgbClr val="FFFFFF"/>
                    </a:solidFill>
                    <a:latin typeface="隶书" panose="02010509060101010101" pitchFamily="49" charset="-122"/>
                    <a:ea typeface="隶书" panose="02010509060101010101" pitchFamily="49" charset="-122"/>
                  </a:rPr>
                  <a:t>职业</a:t>
                </a:r>
                <a:endParaRPr lang="zh-CN" altLang="en-US" sz="2800" b="1" i="0" u="none" strike="noStrike" kern="0" cap="none" spc="0" normalizeH="0" baseline="0" dirty="0" smtClean="0">
                  <a:solidFill>
                    <a:srgbClr val="FFFFFF"/>
                  </a:solidFill>
                  <a:latin typeface="隶书" panose="02010509060101010101" pitchFamily="49" charset="-122"/>
                  <a:ea typeface="隶书" panose="02010509060101010101" pitchFamily="49" charset="-122"/>
                </a:endParaRPr>
              </a:p>
              <a:p>
                <a:pPr marL="0" indent="0" algn="ctr" eaLnBrk="0" latinLnBrk="0" hangingPunct="0">
                  <a:lnSpc>
                    <a:spcPct val="100000"/>
                  </a:lnSpc>
                  <a:buClr>
                    <a:srgbClr val="FFFFFF"/>
                  </a:buClr>
                  <a:buSzPct val="80000"/>
                  <a:defRPr/>
                </a:pPr>
                <a:r>
                  <a:rPr lang="zh-CN" altLang="en-US" sz="2800" b="1" i="0" u="none" strike="noStrike" kern="0" cap="none" spc="0" normalizeH="0" baseline="0" dirty="0" smtClean="0">
                    <a:solidFill>
                      <a:srgbClr val="FFFFFF"/>
                    </a:solidFill>
                    <a:latin typeface="隶书" panose="02010509060101010101" pitchFamily="49" charset="-122"/>
                    <a:ea typeface="隶书" panose="02010509060101010101" pitchFamily="49" charset="-122"/>
                  </a:rPr>
                  <a:t>岗位群</a:t>
                </a:r>
                <a:r>
                  <a:rPr lang="en-US" altLang="zh-CN" sz="2800" b="1" i="0" u="none" strike="noStrike" kern="0" cap="none" spc="0" normalizeH="0" baseline="0" dirty="0" smtClean="0">
                    <a:solidFill>
                      <a:srgbClr val="FFFFFF"/>
                    </a:solidFill>
                    <a:latin typeface="隶书" panose="02010509060101010101" pitchFamily="49" charset="-122"/>
                    <a:ea typeface="隶书" panose="02010509060101010101" pitchFamily="49" charset="-122"/>
                  </a:rPr>
                  <a:t>/</a:t>
                </a:r>
                <a:r>
                  <a:rPr lang="zh-CN" altLang="en-US" sz="2800" b="1" i="0" u="none" strike="noStrike" kern="0" cap="none" spc="0" normalizeH="0" baseline="0" dirty="0" smtClean="0">
                    <a:solidFill>
                      <a:srgbClr val="FFFFFF"/>
                    </a:solidFill>
                    <a:latin typeface="隶书" panose="02010509060101010101" pitchFamily="49" charset="-122"/>
                    <a:ea typeface="隶书" panose="02010509060101010101" pitchFamily="49" charset="-122"/>
                  </a:rPr>
                  <a:t>技术领域</a:t>
                </a:r>
                <a:endParaRPr lang="zh-CN" altLang="en-US" sz="2800" b="1" i="0" u="none" strike="noStrike" kern="0" cap="none" spc="0" normalizeH="0" baseline="0" dirty="0" smtClean="0">
                  <a:solidFill>
                    <a:srgbClr val="FFFFFF"/>
                  </a:solidFill>
                  <a:latin typeface="隶书" panose="02010509060101010101" pitchFamily="49" charset="-122"/>
                  <a:ea typeface="隶书" panose="02010509060101010101" pitchFamily="49" charset="-122"/>
                </a:endParaRPr>
              </a:p>
            </p:txBody>
          </p:sp>
          <p:grpSp>
            <p:nvGrpSpPr>
              <p:cNvPr id="53" name="组合 52"/>
              <p:cNvGrpSpPr/>
              <p:nvPr/>
            </p:nvGrpSpPr>
            <p:grpSpPr>
              <a:xfrm>
                <a:off x="399" y="1659"/>
                <a:ext cx="10895" cy="5076"/>
                <a:chOff x="399" y="1659"/>
                <a:chExt cx="10895" cy="5076"/>
              </a:xfrm>
            </p:grpSpPr>
            <p:sp>
              <p:nvSpPr>
                <p:cNvPr id="30" name="文本框 29"/>
                <p:cNvSpPr txBox="1"/>
                <p:nvPr/>
              </p:nvSpPr>
              <p:spPr>
                <a:xfrm>
                  <a:off x="399" y="1659"/>
                  <a:ext cx="7067" cy="822"/>
                </a:xfrm>
                <a:prstGeom prst="rect">
                  <a:avLst/>
                </a:prstGeom>
                <a:solidFill>
                  <a:srgbClr val="C00000"/>
                </a:solidFill>
                <a:ln>
                  <a:solidFill>
                    <a:srgbClr val="F9FBFA"/>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zh-CN" altLang="en-US" sz="2800" b="1">
                      <a:solidFill>
                        <a:srgbClr val="F9FBFA"/>
                      </a:solidFill>
                      <a:latin typeface="微软雅黑" panose="020B0503020204020204" charset="-122"/>
                      <a:ea typeface="微软雅黑" panose="020B0503020204020204" charset="-122"/>
                    </a:rPr>
                    <a:t>一体化目录三级框架</a:t>
                  </a:r>
                  <a:endParaRPr lang="zh-CN" altLang="en-US" sz="2800" b="1">
                    <a:solidFill>
                      <a:srgbClr val="F9FBFA"/>
                    </a:solidFill>
                    <a:latin typeface="微软雅黑" panose="020B0503020204020204" charset="-122"/>
                    <a:ea typeface="微软雅黑" panose="020B0503020204020204" charset="-122"/>
                  </a:endParaRPr>
                </a:p>
              </p:txBody>
            </p:sp>
            <p:sp>
              <p:nvSpPr>
                <p:cNvPr id="31" name="文本框 30"/>
                <p:cNvSpPr txBox="1"/>
                <p:nvPr/>
              </p:nvSpPr>
              <p:spPr>
                <a:xfrm>
                  <a:off x="1805" y="2909"/>
                  <a:ext cx="2383" cy="725"/>
                </a:xfrm>
                <a:prstGeom prst="rect">
                  <a:avLst/>
                </a:prstGeom>
                <a:solidFill>
                  <a:srgbClr val="C00000"/>
                </a:solidFill>
                <a:ln>
                  <a:solidFill>
                    <a:srgbClr val="F9FBFA"/>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zh-CN" altLang="en-US" b="1">
                      <a:solidFill>
                        <a:srgbClr val="F9FBFA"/>
                      </a:solidFill>
                      <a:latin typeface="微软雅黑" panose="020B0503020204020204" charset="-122"/>
                      <a:ea typeface="微软雅黑" panose="020B0503020204020204" charset="-122"/>
                    </a:rPr>
                    <a:t>专业大类</a:t>
                  </a:r>
                  <a:endParaRPr lang="zh-CN" altLang="en-US" b="1">
                    <a:solidFill>
                      <a:srgbClr val="F9FBFA"/>
                    </a:solidFill>
                    <a:latin typeface="微软雅黑" panose="020B0503020204020204" charset="-122"/>
                    <a:ea typeface="微软雅黑" panose="020B0503020204020204" charset="-122"/>
                  </a:endParaRPr>
                </a:p>
              </p:txBody>
            </p:sp>
            <p:sp>
              <p:nvSpPr>
                <p:cNvPr id="32" name="文本框 31"/>
                <p:cNvSpPr txBox="1"/>
                <p:nvPr/>
              </p:nvSpPr>
              <p:spPr>
                <a:xfrm>
                  <a:off x="1686" y="4545"/>
                  <a:ext cx="3678" cy="725"/>
                </a:xfrm>
                <a:prstGeom prst="rect">
                  <a:avLst/>
                </a:prstGeom>
                <a:solidFill>
                  <a:srgbClr val="C00000"/>
                </a:solidFill>
                <a:ln>
                  <a:solidFill>
                    <a:srgbClr val="F9FBFA"/>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zh-CN" altLang="en-US" b="1">
                      <a:solidFill>
                        <a:srgbClr val="F9FBFA"/>
                      </a:solidFill>
                      <a:latin typeface="微软雅黑" panose="020B0503020204020204" charset="-122"/>
                      <a:ea typeface="微软雅黑" panose="020B0503020204020204" charset="-122"/>
                    </a:rPr>
                    <a:t>专业类</a:t>
                  </a:r>
                  <a:endParaRPr lang="zh-CN" altLang="en-US" b="1">
                    <a:solidFill>
                      <a:srgbClr val="F9FBFA"/>
                    </a:solidFill>
                    <a:latin typeface="微软雅黑" panose="020B0503020204020204" charset="-122"/>
                    <a:ea typeface="微软雅黑" panose="020B0503020204020204" charset="-122"/>
                  </a:endParaRPr>
                </a:p>
              </p:txBody>
            </p:sp>
            <p:sp>
              <p:nvSpPr>
                <p:cNvPr id="12" name="文本框 11"/>
                <p:cNvSpPr txBox="1"/>
                <p:nvPr/>
              </p:nvSpPr>
              <p:spPr>
                <a:xfrm>
                  <a:off x="1660" y="6010"/>
                  <a:ext cx="5033" cy="725"/>
                </a:xfrm>
                <a:prstGeom prst="rect">
                  <a:avLst/>
                </a:prstGeom>
                <a:solidFill>
                  <a:srgbClr val="C00000"/>
                </a:solidFill>
                <a:ln>
                  <a:solidFill>
                    <a:srgbClr val="F9FBFA"/>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zh-CN" altLang="en-US" b="1">
                      <a:solidFill>
                        <a:srgbClr val="F9FBFA"/>
                      </a:solidFill>
                      <a:latin typeface="微软雅黑" panose="020B0503020204020204" charset="-122"/>
                      <a:ea typeface="微软雅黑" panose="020B0503020204020204" charset="-122"/>
                    </a:rPr>
                    <a:t>专业</a:t>
                  </a:r>
                  <a:endParaRPr lang="zh-CN" altLang="en-US" b="1">
                    <a:solidFill>
                      <a:srgbClr val="F9FBFA"/>
                    </a:solidFill>
                    <a:latin typeface="微软雅黑" panose="020B0503020204020204" charset="-122"/>
                    <a:ea typeface="微软雅黑" panose="020B0503020204020204" charset="-122"/>
                  </a:endParaRPr>
                </a:p>
              </p:txBody>
            </p:sp>
            <p:cxnSp>
              <p:nvCxnSpPr>
                <p:cNvPr id="13" name="直接连接符 12"/>
                <p:cNvCxnSpPr/>
                <p:nvPr/>
              </p:nvCxnSpPr>
              <p:spPr>
                <a:xfrm>
                  <a:off x="596" y="2483"/>
                  <a:ext cx="30" cy="3938"/>
                </a:xfrm>
                <a:prstGeom prst="line">
                  <a:avLst/>
                </a:prstGeom>
                <a:ln>
                  <a:solidFill>
                    <a:srgbClr val="C00000"/>
                  </a:solidFill>
                  <a:headEnd type="none" w="sm" len="sm"/>
                  <a:tailEnd type="none" w="sm" len="sm"/>
                </a:ln>
              </p:spPr>
              <p:style>
                <a:lnRef idx="1">
                  <a:schemeClr val="dk1"/>
                </a:lnRef>
                <a:fillRef idx="0">
                  <a:schemeClr val="dk1"/>
                </a:fillRef>
                <a:effectRef idx="0">
                  <a:schemeClr val="dk1"/>
                </a:effectRef>
                <a:fontRef idx="minor">
                  <a:schemeClr val="tx1"/>
                </a:fontRef>
              </p:style>
            </p:cxnSp>
            <p:cxnSp>
              <p:nvCxnSpPr>
                <p:cNvPr id="37" name="直接连接符 36"/>
                <p:cNvCxnSpPr/>
                <p:nvPr/>
              </p:nvCxnSpPr>
              <p:spPr>
                <a:xfrm flipV="1">
                  <a:off x="596" y="3167"/>
                  <a:ext cx="1030" cy="20"/>
                </a:xfrm>
                <a:prstGeom prst="line">
                  <a:avLst/>
                </a:prstGeom>
                <a:solidFill>
                  <a:schemeClr val="accent1"/>
                </a:solidFill>
                <a:ln w="12700" cap="sq" cmpd="sng" algn="ctr">
                  <a:solidFill>
                    <a:srgbClr val="C00000"/>
                  </a:solidFill>
                  <a:prstDash val="solid"/>
                  <a:round/>
                  <a:headEnd type="none" w="sm" len="sm"/>
                  <a:tailEnd type="none" w="sm" len="sm"/>
                </a:ln>
              </p:spPr>
            </p:cxnSp>
            <p:cxnSp>
              <p:nvCxnSpPr>
                <p:cNvPr id="38" name="直接连接符 37"/>
                <p:cNvCxnSpPr/>
                <p:nvPr/>
              </p:nvCxnSpPr>
              <p:spPr>
                <a:xfrm flipV="1">
                  <a:off x="590" y="4916"/>
                  <a:ext cx="1030" cy="20"/>
                </a:xfrm>
                <a:prstGeom prst="line">
                  <a:avLst/>
                </a:prstGeom>
                <a:solidFill>
                  <a:schemeClr val="accent1"/>
                </a:solidFill>
                <a:ln w="12700" cap="sq" cmpd="sng" algn="ctr">
                  <a:solidFill>
                    <a:srgbClr val="C00000"/>
                  </a:solidFill>
                  <a:prstDash val="solid"/>
                  <a:round/>
                  <a:headEnd type="none" w="sm" len="sm"/>
                  <a:tailEnd type="none" w="sm" len="sm"/>
                </a:ln>
              </p:spPr>
            </p:cxnSp>
            <p:cxnSp>
              <p:nvCxnSpPr>
                <p:cNvPr id="39" name="直接连接符 38"/>
                <p:cNvCxnSpPr/>
                <p:nvPr/>
              </p:nvCxnSpPr>
              <p:spPr>
                <a:xfrm flipV="1">
                  <a:off x="564" y="6359"/>
                  <a:ext cx="1030" cy="20"/>
                </a:xfrm>
                <a:prstGeom prst="line">
                  <a:avLst/>
                </a:prstGeom>
                <a:solidFill>
                  <a:schemeClr val="accent1"/>
                </a:solidFill>
                <a:ln w="12700" cap="sq" cmpd="sng" algn="ctr">
                  <a:solidFill>
                    <a:srgbClr val="C00000"/>
                  </a:solidFill>
                  <a:prstDash val="solid"/>
                  <a:round/>
                  <a:headEnd type="none" w="sm" len="sm"/>
                  <a:tailEnd type="none" w="sm" len="sm"/>
                </a:ln>
              </p:spPr>
            </p:cxnSp>
            <p:sp>
              <p:nvSpPr>
                <p:cNvPr id="47" name="Rectangle 3"/>
                <p:cNvSpPr txBox="1">
                  <a:spLocks noChangeArrowheads="1"/>
                </p:cNvSpPr>
                <p:nvPr/>
              </p:nvSpPr>
              <p:spPr bwMode="auto">
                <a:xfrm>
                  <a:off x="7890" y="2750"/>
                  <a:ext cx="3404" cy="1072"/>
                </a:xfrm>
                <a:prstGeom prst="rect">
                  <a:avLst/>
                </a:prstGeom>
                <a:noFill/>
                <a:ln w="12700" cap="sq">
                  <a:noFill/>
                  <a:miter lim="800000"/>
                  <a:headEnd type="none" w="sm" len="sm"/>
                  <a:tailEnd type="none" w="sm" len="sm"/>
                </a:ln>
              </p:spPr>
              <p:txBody>
                <a:bodyPr vert="horz" wrap="square" lIns="91440" tIns="45720" rIns="91440" bIns="45720" numCol="1" anchor="t" anchorCtr="0" compatLnSpc="1"/>
                <a:lstStyle/>
                <a:p>
                  <a:pPr marL="0" indent="0" algn="ctr" eaLnBrk="0" latinLnBrk="0" hangingPunct="0">
                    <a:lnSpc>
                      <a:spcPct val="100000"/>
                    </a:lnSpc>
                    <a:buClr>
                      <a:srgbClr val="FFFFFF"/>
                    </a:buClr>
                    <a:buSzPct val="80000"/>
                    <a:defRPr/>
                  </a:pPr>
                  <a:r>
                    <a:rPr lang="zh-CN" altLang="en-US" sz="2800" b="1" i="0" u="none" strike="noStrike" kern="0" cap="none" spc="0" normalizeH="0" baseline="0" dirty="0" smtClean="0">
                      <a:solidFill>
                        <a:srgbClr val="FFFFFF"/>
                      </a:solidFill>
                      <a:latin typeface="隶书" panose="02010509060101010101" pitchFamily="49" charset="-122"/>
                      <a:ea typeface="隶书" panose="02010509060101010101" pitchFamily="49" charset="-122"/>
                    </a:rPr>
                    <a:t>产业</a:t>
                  </a:r>
                  <a:endParaRPr kumimoji="1" lang="zh-CN" altLang="en-US" sz="28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p:txBody>
            </p:sp>
            <p:sp>
              <p:nvSpPr>
                <p:cNvPr id="48" name="Rectangle 3"/>
                <p:cNvSpPr txBox="1">
                  <a:spLocks noChangeArrowheads="1"/>
                </p:cNvSpPr>
                <p:nvPr/>
              </p:nvSpPr>
              <p:spPr bwMode="auto">
                <a:xfrm>
                  <a:off x="7797" y="4492"/>
                  <a:ext cx="3404" cy="1072"/>
                </a:xfrm>
                <a:prstGeom prst="rect">
                  <a:avLst/>
                </a:prstGeom>
                <a:noFill/>
                <a:ln w="12700" cap="sq">
                  <a:noFill/>
                  <a:miter lim="800000"/>
                  <a:headEnd type="none" w="sm" len="sm"/>
                  <a:tailEnd type="none" w="sm" len="sm"/>
                </a:ln>
              </p:spPr>
              <p:txBody>
                <a:bodyPr vert="horz" wrap="square" lIns="91440" tIns="45720" rIns="91440" bIns="45720" numCol="1" anchor="t" anchorCtr="0" compatLnSpc="1"/>
                <a:lstStyle/>
                <a:p>
                  <a:pPr marL="0" indent="0" algn="ctr" eaLnBrk="0" latinLnBrk="0" hangingPunct="0">
                    <a:lnSpc>
                      <a:spcPct val="100000"/>
                    </a:lnSpc>
                    <a:buClr>
                      <a:srgbClr val="FFFFFF"/>
                    </a:buClr>
                    <a:buSzPct val="80000"/>
                    <a:defRPr/>
                  </a:pPr>
                  <a:r>
                    <a:rPr lang="zh-CN" altLang="en-US" sz="2800" b="1" i="0" u="none" strike="noStrike" kern="0" cap="none" spc="0" normalizeH="0" baseline="0" dirty="0" smtClean="0">
                      <a:solidFill>
                        <a:srgbClr val="FFFFFF"/>
                      </a:solidFill>
                      <a:latin typeface="隶书" panose="02010509060101010101" pitchFamily="49" charset="-122"/>
                      <a:ea typeface="隶书" panose="02010509060101010101" pitchFamily="49" charset="-122"/>
                    </a:rPr>
                    <a:t>行业</a:t>
                  </a:r>
                  <a:endParaRPr kumimoji="1" lang="zh-CN" altLang="en-US" sz="28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p:txBody>
            </p:sp>
            <p:cxnSp>
              <p:nvCxnSpPr>
                <p:cNvPr id="50" name="直接连接符 49"/>
                <p:cNvCxnSpPr/>
                <p:nvPr/>
              </p:nvCxnSpPr>
              <p:spPr>
                <a:xfrm>
                  <a:off x="4447" y="3274"/>
                  <a:ext cx="4242" cy="6"/>
                </a:xfrm>
                <a:prstGeom prst="line">
                  <a:avLst/>
                </a:prstGeom>
                <a:solidFill>
                  <a:schemeClr val="accent1"/>
                </a:solidFill>
                <a:ln w="28575" cap="sq" cmpd="thickThin" algn="ctr">
                  <a:solidFill>
                    <a:schemeClr val="accent4">
                      <a:lumMod val="20000"/>
                      <a:lumOff val="80000"/>
                    </a:schemeClr>
                  </a:solidFill>
                  <a:prstDash val="dash"/>
                  <a:round/>
                  <a:headEnd type="none" w="sm" len="sm"/>
                  <a:tailEnd type="none" w="sm" len="sm"/>
                </a:ln>
              </p:spPr>
            </p:cxnSp>
            <p:cxnSp>
              <p:nvCxnSpPr>
                <p:cNvPr id="51" name="直接连接符 50"/>
                <p:cNvCxnSpPr/>
                <p:nvPr/>
              </p:nvCxnSpPr>
              <p:spPr>
                <a:xfrm>
                  <a:off x="5472" y="4866"/>
                  <a:ext cx="3203" cy="80"/>
                </a:xfrm>
                <a:prstGeom prst="line">
                  <a:avLst/>
                </a:prstGeom>
                <a:solidFill>
                  <a:schemeClr val="accent1"/>
                </a:solidFill>
                <a:ln w="28575" cap="sq" cmpd="thickThin" algn="ctr">
                  <a:solidFill>
                    <a:schemeClr val="accent4">
                      <a:lumMod val="20000"/>
                      <a:lumOff val="80000"/>
                    </a:schemeClr>
                  </a:solidFill>
                  <a:prstDash val="dash"/>
                  <a:round/>
                  <a:headEnd type="none" w="sm" len="sm"/>
                  <a:tailEnd type="none" w="sm" len="sm"/>
                </a:ln>
              </p:spPr>
            </p:cxnSp>
            <p:cxnSp>
              <p:nvCxnSpPr>
                <p:cNvPr id="52" name="直接连接符 51"/>
                <p:cNvCxnSpPr/>
                <p:nvPr/>
              </p:nvCxnSpPr>
              <p:spPr>
                <a:xfrm>
                  <a:off x="6866" y="6353"/>
                  <a:ext cx="2683" cy="36"/>
                </a:xfrm>
                <a:prstGeom prst="line">
                  <a:avLst/>
                </a:prstGeom>
                <a:solidFill>
                  <a:schemeClr val="accent1"/>
                </a:solidFill>
                <a:ln w="28575" cap="sq" cmpd="thickThin" algn="ctr">
                  <a:solidFill>
                    <a:schemeClr val="accent4">
                      <a:lumMod val="20000"/>
                      <a:lumOff val="80000"/>
                    </a:schemeClr>
                  </a:solidFill>
                  <a:prstDash val="dash"/>
                  <a:round/>
                  <a:headEnd type="none" w="sm" len="sm"/>
                  <a:tailEnd type="none" w="sm" len="sm"/>
                </a:ln>
              </p:spPr>
            </p:cxnSp>
          </p:grpSp>
        </p:grpSp>
        <p:sp>
          <p:nvSpPr>
            <p:cNvPr id="4" name="Rectangle 3"/>
            <p:cNvSpPr txBox="1">
              <a:spLocks noChangeArrowheads="1"/>
            </p:cNvSpPr>
            <p:nvPr/>
          </p:nvSpPr>
          <p:spPr bwMode="auto">
            <a:xfrm>
              <a:off x="1357" y="4015"/>
              <a:ext cx="3404" cy="1072"/>
            </a:xfrm>
            <a:prstGeom prst="rect">
              <a:avLst/>
            </a:prstGeom>
            <a:noFill/>
            <a:ln w="12700" cap="sq">
              <a:noFill/>
              <a:miter lim="800000"/>
              <a:headEnd type="none" w="sm" len="sm"/>
              <a:tailEnd type="none" w="sm" len="sm"/>
            </a:ln>
          </p:spPr>
          <p:txBody>
            <a:bodyPr vert="horz" wrap="square" lIns="91440" tIns="45720" rIns="91440" bIns="45720" numCol="1" anchor="t" anchorCtr="0" compatLnSpc="1"/>
            <a:lstStyle/>
            <a:p>
              <a:pPr marL="0" indent="0" algn="ctr" eaLnBrk="0" latinLnBrk="0" hangingPunct="0">
                <a:lnSpc>
                  <a:spcPct val="100000"/>
                </a:lnSpc>
                <a:buClr>
                  <a:srgbClr val="FFFFFF"/>
                </a:buClr>
                <a:buSzPct val="80000"/>
                <a:defRPr/>
              </a:pPr>
              <a:r>
                <a:rPr lang="zh-CN" altLang="en-US" i="0" u="none" strike="noStrike" kern="0" cap="none" spc="0" normalizeH="0" baseline="0" dirty="0" smtClean="0">
                  <a:solidFill>
                    <a:srgbClr val="FFFFFF"/>
                  </a:solidFill>
                  <a:latin typeface="隶书" panose="02010509060101010101" pitchFamily="49" charset="-122"/>
                  <a:ea typeface="隶书" panose="02010509060101010101" pitchFamily="49" charset="-122"/>
                  <a:cs typeface="隶书" panose="02010509060101010101" pitchFamily="49" charset="-122"/>
                </a:rPr>
                <a:t>（</a:t>
              </a:r>
              <a:r>
                <a:rPr lang="en-US" altLang="zh-CN" i="0" u="none" strike="noStrike" kern="0" cap="none" spc="0" normalizeH="0" baseline="0" dirty="0" smtClean="0">
                  <a:solidFill>
                    <a:srgbClr val="FFFFFF"/>
                  </a:solidFill>
                  <a:latin typeface="隶书" panose="02010509060101010101" pitchFamily="49" charset="-122"/>
                  <a:ea typeface="隶书" panose="02010509060101010101" pitchFamily="49" charset="-122"/>
                  <a:cs typeface="隶书" panose="02010509060101010101" pitchFamily="49" charset="-122"/>
                </a:rPr>
                <a:t>19</a:t>
              </a:r>
              <a:r>
                <a:rPr lang="zh-CN" altLang="en-US" i="0" u="none" strike="noStrike" kern="0" cap="none" spc="0" normalizeH="0" baseline="0" dirty="0" smtClean="0">
                  <a:solidFill>
                    <a:srgbClr val="FFFFFF"/>
                  </a:solidFill>
                  <a:latin typeface="隶书" panose="02010509060101010101" pitchFamily="49" charset="-122"/>
                  <a:ea typeface="隶书" panose="02010509060101010101" pitchFamily="49" charset="-122"/>
                  <a:cs typeface="隶书" panose="02010509060101010101" pitchFamily="49" charset="-122"/>
                </a:rPr>
                <a:t>个）</a:t>
              </a:r>
              <a:endParaRPr kumimoji="1" lang="zh-CN" altLang="en-US"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隶书" panose="02010509060101010101" pitchFamily="49" charset="-122"/>
              </a:endParaRPr>
            </a:p>
          </p:txBody>
        </p:sp>
        <p:sp>
          <p:nvSpPr>
            <p:cNvPr id="5" name="Rectangle 3"/>
            <p:cNvSpPr txBox="1">
              <a:spLocks noChangeArrowheads="1"/>
            </p:cNvSpPr>
            <p:nvPr/>
          </p:nvSpPr>
          <p:spPr bwMode="auto">
            <a:xfrm>
              <a:off x="1783" y="5684"/>
              <a:ext cx="3607" cy="1072"/>
            </a:xfrm>
            <a:prstGeom prst="rect">
              <a:avLst/>
            </a:prstGeom>
            <a:noFill/>
            <a:ln w="12700" cap="sq">
              <a:noFill/>
              <a:miter lim="800000"/>
              <a:headEnd type="none" w="sm" len="sm"/>
              <a:tailEnd type="none" w="sm" len="sm"/>
            </a:ln>
          </p:spPr>
          <p:txBody>
            <a:bodyPr vert="horz" wrap="square" lIns="91440" tIns="45720" rIns="91440" bIns="45720" numCol="1" anchor="t" anchorCtr="0" compatLnSpc="1"/>
            <a:lstStyle/>
            <a:p>
              <a:pPr marL="0" indent="0" algn="ctr" eaLnBrk="0" latinLnBrk="0" hangingPunct="0">
                <a:lnSpc>
                  <a:spcPct val="100000"/>
                </a:lnSpc>
                <a:buClr>
                  <a:srgbClr val="FFFFFF"/>
                </a:buClr>
                <a:buSzPct val="80000"/>
                <a:defRPr/>
              </a:pPr>
              <a:r>
                <a:rPr lang="zh-CN" altLang="en-US" i="0" u="none" strike="noStrike" kern="0" cap="none" spc="0" normalizeH="0" baseline="0" dirty="0" smtClean="0">
                  <a:solidFill>
                    <a:srgbClr val="FFFFFF"/>
                  </a:solidFill>
                  <a:latin typeface="隶书" panose="02010509060101010101" pitchFamily="49" charset="-122"/>
                  <a:ea typeface="隶书" panose="02010509060101010101" pitchFamily="49" charset="-122"/>
                  <a:cs typeface="隶书" panose="02010509060101010101" pitchFamily="49" charset="-122"/>
                </a:rPr>
                <a:t>（</a:t>
              </a:r>
              <a:r>
                <a:rPr lang="en-US" altLang="zh-CN" i="0" u="none" strike="noStrike" kern="0" cap="none" spc="0" normalizeH="0" baseline="0" dirty="0" smtClean="0">
                  <a:solidFill>
                    <a:srgbClr val="FFFFFF"/>
                  </a:solidFill>
                  <a:latin typeface="隶书" panose="02010509060101010101" pitchFamily="49" charset="-122"/>
                  <a:ea typeface="隶书" panose="02010509060101010101" pitchFamily="49" charset="-122"/>
                  <a:cs typeface="隶书" panose="02010509060101010101" pitchFamily="49" charset="-122"/>
                </a:rPr>
                <a:t>97</a:t>
              </a:r>
              <a:r>
                <a:rPr lang="zh-CN" altLang="en-US" i="0" u="none" strike="noStrike" kern="0" cap="none" spc="0" normalizeH="0" baseline="0" dirty="0" smtClean="0">
                  <a:solidFill>
                    <a:srgbClr val="FFFFFF"/>
                  </a:solidFill>
                  <a:latin typeface="隶书" panose="02010509060101010101" pitchFamily="49" charset="-122"/>
                  <a:ea typeface="隶书" panose="02010509060101010101" pitchFamily="49" charset="-122"/>
                  <a:cs typeface="隶书" panose="02010509060101010101" pitchFamily="49" charset="-122"/>
                </a:rPr>
                <a:t>个）</a:t>
              </a:r>
              <a:endParaRPr kumimoji="1" lang="zh-CN" altLang="en-US"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隶书" panose="02010509060101010101" pitchFamily="49" charset="-122"/>
              </a:endParaRPr>
            </a:p>
          </p:txBody>
        </p:sp>
        <p:sp>
          <p:nvSpPr>
            <p:cNvPr id="6" name="Rectangle 3"/>
            <p:cNvSpPr txBox="1">
              <a:spLocks noChangeArrowheads="1"/>
            </p:cNvSpPr>
            <p:nvPr/>
          </p:nvSpPr>
          <p:spPr bwMode="auto">
            <a:xfrm>
              <a:off x="1662" y="7127"/>
              <a:ext cx="5083" cy="998"/>
            </a:xfrm>
            <a:prstGeom prst="rect">
              <a:avLst/>
            </a:prstGeom>
            <a:noFill/>
            <a:ln w="12700" cap="sq">
              <a:noFill/>
              <a:miter lim="800000"/>
              <a:headEnd type="none" w="sm" len="sm"/>
              <a:tailEnd type="none" w="sm" len="sm"/>
            </a:ln>
          </p:spPr>
          <p:txBody>
            <a:bodyPr vert="horz" wrap="square" lIns="91440" tIns="45720" rIns="91440" bIns="45720" numCol="1" anchor="t" anchorCtr="0" compatLnSpc="1"/>
            <a:lstStyle/>
            <a:p>
              <a:pPr marL="0" indent="0" algn="ctr" eaLnBrk="0" latinLnBrk="0" hangingPunct="0">
                <a:lnSpc>
                  <a:spcPct val="100000"/>
                </a:lnSpc>
                <a:buClr>
                  <a:srgbClr val="FFFFFF"/>
                </a:buClr>
                <a:buSzPct val="80000"/>
                <a:defRPr/>
              </a:pPr>
              <a:r>
                <a:rPr i="0" u="none" strike="noStrike" kern="0" cap="none" spc="0" normalizeH="0" baseline="0" dirty="0" smtClean="0">
                  <a:solidFill>
                    <a:srgbClr val="FFFFFF"/>
                  </a:solidFill>
                  <a:latin typeface="隶书" panose="02010509060101010101" pitchFamily="49" charset="-122"/>
                  <a:ea typeface="隶书" panose="02010509060101010101" pitchFamily="49" charset="-122"/>
                  <a:cs typeface="隶书" panose="02010509060101010101" pitchFamily="49" charset="-122"/>
                </a:rPr>
                <a:t>中职358个</a:t>
              </a:r>
              <a:endParaRPr i="0" u="none" strike="noStrike" kern="0" cap="none" spc="0" normalizeH="0" baseline="0" dirty="0" smtClean="0">
                <a:solidFill>
                  <a:srgbClr val="FFFFFF"/>
                </a:solidFill>
                <a:latin typeface="隶书" panose="02010509060101010101" pitchFamily="49" charset="-122"/>
                <a:ea typeface="隶书" panose="02010509060101010101" pitchFamily="49" charset="-122"/>
                <a:cs typeface="隶书" panose="02010509060101010101" pitchFamily="49" charset="-122"/>
              </a:endParaRPr>
            </a:p>
            <a:p>
              <a:pPr marL="0" indent="0" algn="ctr" eaLnBrk="0" latinLnBrk="0" hangingPunct="0">
                <a:lnSpc>
                  <a:spcPct val="100000"/>
                </a:lnSpc>
                <a:buClr>
                  <a:srgbClr val="FFFFFF"/>
                </a:buClr>
                <a:buSzPct val="80000"/>
                <a:defRPr/>
              </a:pPr>
              <a:r>
                <a:rPr i="0" u="none" strike="noStrike" kern="0" cap="none" spc="0" normalizeH="0" baseline="0" dirty="0" smtClean="0">
                  <a:solidFill>
                    <a:srgbClr val="FFFFFF"/>
                  </a:solidFill>
                  <a:latin typeface="隶书" panose="02010509060101010101" pitchFamily="49" charset="-122"/>
                  <a:ea typeface="隶书" panose="02010509060101010101" pitchFamily="49" charset="-122"/>
                  <a:cs typeface="隶书" panose="02010509060101010101" pitchFamily="49" charset="-122"/>
                </a:rPr>
                <a:t>高职专科744个</a:t>
              </a:r>
              <a:endParaRPr i="0" u="none" strike="noStrike" kern="0" cap="none" spc="0" normalizeH="0" baseline="0" dirty="0" smtClean="0">
                <a:solidFill>
                  <a:srgbClr val="FFFFFF"/>
                </a:solidFill>
                <a:latin typeface="隶书" panose="02010509060101010101" pitchFamily="49" charset="-122"/>
                <a:ea typeface="隶书" panose="02010509060101010101" pitchFamily="49" charset="-122"/>
                <a:cs typeface="隶书" panose="02010509060101010101" pitchFamily="49" charset="-122"/>
              </a:endParaRPr>
            </a:p>
            <a:p>
              <a:pPr marL="0" indent="0" algn="ctr" eaLnBrk="0" latinLnBrk="0" hangingPunct="0">
                <a:lnSpc>
                  <a:spcPct val="100000"/>
                </a:lnSpc>
                <a:buClr>
                  <a:srgbClr val="FFFFFF"/>
                </a:buClr>
                <a:buSzPct val="80000"/>
                <a:defRPr/>
              </a:pPr>
              <a:r>
                <a:rPr i="0" u="none" strike="noStrike" kern="0" cap="none" spc="0" normalizeH="0" baseline="0" dirty="0" smtClean="0">
                  <a:solidFill>
                    <a:srgbClr val="FFFFFF"/>
                  </a:solidFill>
                  <a:latin typeface="隶书" panose="02010509060101010101" pitchFamily="49" charset="-122"/>
                  <a:ea typeface="隶书" panose="02010509060101010101" pitchFamily="49" charset="-122"/>
                  <a:cs typeface="隶书" panose="02010509060101010101" pitchFamily="49" charset="-122"/>
                </a:rPr>
                <a:t>高职本科247个</a:t>
              </a:r>
              <a:endParaRPr kumimoji="1" lang="zh-CN" altLang="en-US"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隶书" panose="02010509060101010101" pitchFamily="49" charset="-122"/>
              </a:endParaRPr>
            </a:p>
          </p:txBody>
        </p:sp>
      </p:gr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p:cNvSpPr txBox="1"/>
          <p:nvPr/>
        </p:nvSpPr>
        <p:spPr bwMode="auto">
          <a:xfrm>
            <a:off x="2351088" y="3276600"/>
            <a:ext cx="8137525" cy="48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rtl="0" eaLnBrk="0" fontAlgn="base" hangingPunct="0">
              <a:spcBef>
                <a:spcPct val="0"/>
              </a:spcBef>
              <a:spcAft>
                <a:spcPct val="0"/>
              </a:spcAft>
              <a:defRPr sz="2800" b="1">
                <a:solidFill>
                  <a:schemeClr val="bg1"/>
                </a:solidFill>
                <a:latin typeface="+mj-lt"/>
                <a:ea typeface="+mj-ea"/>
                <a:cs typeface="+mj-cs"/>
                <a:sym typeface="Arial" panose="020B0604020202020204" pitchFamily="34" charset="0"/>
              </a:defRPr>
            </a:lvl1pPr>
            <a:lvl2pPr algn="l" rtl="0" eaLnBrk="0" fontAlgn="base" hangingPunct="0">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2pPr>
            <a:lvl3pPr algn="l" rtl="0" eaLnBrk="0" fontAlgn="base" hangingPunct="0">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3pPr>
            <a:lvl4pPr algn="l" rtl="0" eaLnBrk="0" fontAlgn="base" hangingPunct="0">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4pPr>
            <a:lvl5pPr algn="l" rtl="0" eaLnBrk="0" fontAlgn="base" hangingPunct="0">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5pPr>
            <a:lvl6pPr marL="457200" algn="l" rtl="0" fontAlgn="base">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6pPr>
            <a:lvl7pPr marL="914400" algn="l" rtl="0" fontAlgn="base">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7pPr>
            <a:lvl8pPr marL="1371600" algn="l" rtl="0" fontAlgn="base">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8pPr>
            <a:lvl9pPr marL="1828800" algn="l" rtl="0" fontAlgn="base">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9pPr>
          </a:lstStyle>
          <a:p>
            <a:pPr>
              <a:defRPr/>
            </a:pPr>
            <a:endParaRPr lang="zh-CN" altLang="en-US" sz="3200" kern="0" dirty="0">
              <a:solidFill>
                <a:schemeClr val="tx1"/>
              </a:solidFill>
              <a:latin typeface="黑体" panose="02010600030101010101" pitchFamily="2" charset="-122"/>
              <a:ea typeface="黑体" panose="02010600030101010101" pitchFamily="2" charset="-122"/>
            </a:endParaRPr>
          </a:p>
        </p:txBody>
      </p:sp>
      <p:sp>
        <p:nvSpPr>
          <p:cNvPr id="8" name="标题 1"/>
          <p:cNvSpPr txBox="1"/>
          <p:nvPr/>
        </p:nvSpPr>
        <p:spPr bwMode="auto">
          <a:xfrm>
            <a:off x="2963863" y="1592263"/>
            <a:ext cx="6372225"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rtl="0" eaLnBrk="0" fontAlgn="base" hangingPunct="0">
              <a:spcBef>
                <a:spcPct val="0"/>
              </a:spcBef>
              <a:spcAft>
                <a:spcPct val="0"/>
              </a:spcAft>
              <a:defRPr sz="2800" b="1">
                <a:solidFill>
                  <a:schemeClr val="bg1"/>
                </a:solidFill>
                <a:latin typeface="+mj-lt"/>
                <a:ea typeface="+mj-ea"/>
                <a:cs typeface="+mj-cs"/>
                <a:sym typeface="Arial" panose="020B0604020202020204" pitchFamily="34" charset="0"/>
              </a:defRPr>
            </a:lvl1pPr>
            <a:lvl2pPr algn="l" rtl="0" eaLnBrk="0" fontAlgn="base" hangingPunct="0">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2pPr>
            <a:lvl3pPr algn="l" rtl="0" eaLnBrk="0" fontAlgn="base" hangingPunct="0">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3pPr>
            <a:lvl4pPr algn="l" rtl="0" eaLnBrk="0" fontAlgn="base" hangingPunct="0">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4pPr>
            <a:lvl5pPr algn="l" rtl="0" eaLnBrk="0" fontAlgn="base" hangingPunct="0">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5pPr>
            <a:lvl6pPr marL="457200" algn="l" rtl="0" fontAlgn="base">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6pPr>
            <a:lvl7pPr marL="914400" algn="l" rtl="0" fontAlgn="base">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7pPr>
            <a:lvl8pPr marL="1371600" algn="l" rtl="0" fontAlgn="base">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8pPr>
            <a:lvl9pPr marL="1828800" algn="l" rtl="0" fontAlgn="base">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9pPr>
          </a:lstStyle>
          <a:p>
            <a:pPr>
              <a:defRPr/>
            </a:pPr>
            <a:endParaRPr lang="zh-CN" altLang="en-US" sz="3200" kern="0" dirty="0">
              <a:solidFill>
                <a:schemeClr val="tx1"/>
              </a:solidFill>
              <a:latin typeface="黑体" panose="02010600030101010101" pitchFamily="2" charset="-122"/>
              <a:ea typeface="黑体" panose="02010600030101010101" pitchFamily="2" charset="-122"/>
            </a:endParaRPr>
          </a:p>
        </p:txBody>
      </p:sp>
      <p:graphicFrame>
        <p:nvGraphicFramePr>
          <p:cNvPr id="2" name="表格 1"/>
          <p:cNvGraphicFramePr>
            <a:graphicFrameLocks noGrp="1"/>
          </p:cNvGraphicFramePr>
          <p:nvPr/>
        </p:nvGraphicFramePr>
        <p:xfrm>
          <a:off x="1595438" y="1341273"/>
          <a:ext cx="9072245" cy="4970780"/>
        </p:xfrm>
        <a:graphic>
          <a:graphicData uri="http://schemas.openxmlformats.org/drawingml/2006/table">
            <a:tbl>
              <a:tblPr>
                <a:tableStyleId>{5C22544A-7EE6-4342-B048-85BDC9FD1C3A}</a:tableStyleId>
              </a:tblPr>
              <a:tblGrid>
                <a:gridCol w="607060"/>
                <a:gridCol w="1071245"/>
                <a:gridCol w="786130"/>
                <a:gridCol w="1532255"/>
                <a:gridCol w="718185"/>
                <a:gridCol w="1607820"/>
                <a:gridCol w="697865"/>
                <a:gridCol w="2051685"/>
              </a:tblGrid>
              <a:tr h="356870">
                <a:tc rowSpan="2">
                  <a:txBody>
                    <a:bodyPr/>
                    <a:lstStyle/>
                    <a:p>
                      <a:pPr algn="ctr" fontAlgn="ctr"/>
                      <a:r>
                        <a:rPr lang="zh-CN" altLang="en-US" sz="1100" b="1" u="none" strike="noStrike" dirty="0">
                          <a:effectLst/>
                        </a:rPr>
                        <a:t>专业大类</a:t>
                      </a:r>
                      <a:endParaRPr lang="zh-CN" altLang="en-US" sz="1100" b="1" i="0" u="none" strike="noStrike" dirty="0">
                        <a:solidFill>
                          <a:srgbClr val="000000"/>
                        </a:solidFill>
                        <a:effectLst/>
                        <a:latin typeface="黑体" panose="02010600030101010101" pitchFamily="2" charset="-122"/>
                      </a:endParaRPr>
                    </a:p>
                  </a:txBody>
                  <a:tcPr marL="2942" marR="2942" marT="2942" marB="0" anchor="ctr"/>
                </a:tc>
                <a:tc rowSpan="2">
                  <a:txBody>
                    <a:bodyPr/>
                    <a:lstStyle/>
                    <a:p>
                      <a:pPr algn="ctr" fontAlgn="ctr"/>
                      <a:r>
                        <a:rPr lang="zh-CN" altLang="en-US" sz="1100" b="1" u="none" strike="noStrike" dirty="0">
                          <a:effectLst/>
                        </a:rPr>
                        <a:t>专业类</a:t>
                      </a:r>
                      <a:endParaRPr lang="zh-CN" altLang="en-US" sz="1100" b="1" i="0" u="none" strike="noStrike" dirty="0">
                        <a:solidFill>
                          <a:srgbClr val="000000"/>
                        </a:solidFill>
                        <a:effectLst/>
                        <a:latin typeface="黑体" panose="02010600030101010101" pitchFamily="2" charset="-122"/>
                      </a:endParaRPr>
                    </a:p>
                  </a:txBody>
                  <a:tcPr marL="2942" marR="2942" marT="2942" marB="0" anchor="ctr"/>
                </a:tc>
                <a:tc gridSpan="2">
                  <a:txBody>
                    <a:bodyPr/>
                    <a:lstStyle/>
                    <a:p>
                      <a:pPr algn="ctr" fontAlgn="ctr"/>
                      <a:r>
                        <a:rPr lang="zh-CN" altLang="en-US" sz="1600" b="1" u="none" strike="noStrike" dirty="0">
                          <a:effectLst/>
                        </a:rPr>
                        <a:t>中职</a:t>
                      </a:r>
                      <a:endParaRPr lang="zh-CN" altLang="en-US" sz="1600" b="1" i="0" u="none" strike="noStrike" dirty="0">
                        <a:solidFill>
                          <a:srgbClr val="000000"/>
                        </a:solidFill>
                        <a:effectLst/>
                        <a:latin typeface="黑体" panose="02010600030101010101" pitchFamily="2" charset="-122"/>
                      </a:endParaRPr>
                    </a:p>
                  </a:txBody>
                  <a:tcPr marL="2942" marR="2942" marT="2942" marB="0" anchor="ctr"/>
                </a:tc>
                <a:tc hMerge="1">
                  <a:tcPr/>
                </a:tc>
                <a:tc gridSpan="2">
                  <a:txBody>
                    <a:bodyPr/>
                    <a:lstStyle/>
                    <a:p>
                      <a:pPr algn="ctr" fontAlgn="ctr"/>
                      <a:r>
                        <a:rPr lang="zh-CN" altLang="en-US" sz="1600" b="1" u="none" strike="noStrike" dirty="0">
                          <a:effectLst/>
                        </a:rPr>
                        <a:t>高职专科</a:t>
                      </a:r>
                      <a:endParaRPr lang="zh-CN" altLang="en-US" sz="1600" b="1" i="0" u="none" strike="noStrike" dirty="0">
                        <a:solidFill>
                          <a:srgbClr val="000000"/>
                        </a:solidFill>
                        <a:effectLst/>
                        <a:latin typeface="黑体" panose="02010600030101010101" pitchFamily="2" charset="-122"/>
                      </a:endParaRPr>
                    </a:p>
                  </a:txBody>
                  <a:tcPr marL="2942" marR="2942" marT="2942" marB="0" anchor="ctr"/>
                </a:tc>
                <a:tc hMerge="1">
                  <a:tcPr/>
                </a:tc>
                <a:tc gridSpan="2">
                  <a:txBody>
                    <a:bodyPr/>
                    <a:lstStyle/>
                    <a:p>
                      <a:pPr algn="ctr" fontAlgn="ctr"/>
                      <a:r>
                        <a:rPr lang="zh-CN" altLang="en-US" sz="1600" b="1" u="none" strike="noStrike" dirty="0">
                          <a:effectLst/>
                        </a:rPr>
                        <a:t>高职本科</a:t>
                      </a:r>
                      <a:endParaRPr lang="zh-CN" altLang="en-US" sz="1600" b="1" i="0" u="none" strike="noStrike" dirty="0">
                        <a:solidFill>
                          <a:srgbClr val="000000"/>
                        </a:solidFill>
                        <a:effectLst/>
                        <a:latin typeface="黑体" panose="02010600030101010101" pitchFamily="2" charset="-122"/>
                      </a:endParaRPr>
                    </a:p>
                  </a:txBody>
                  <a:tcPr marL="2942" marR="2942" marT="2942" marB="0" anchor="ctr"/>
                </a:tc>
                <a:tc hMerge="1">
                  <a:tcPr/>
                </a:tc>
              </a:tr>
              <a:tr h="320040">
                <a:tc vMerge="1">
                  <a:tcPr/>
                </a:tc>
                <a:tc vMerge="1">
                  <a:tcPr/>
                </a:tc>
                <a:tc>
                  <a:txBody>
                    <a:bodyPr/>
                    <a:lstStyle/>
                    <a:p>
                      <a:pPr algn="ctr" fontAlgn="ctr"/>
                      <a:r>
                        <a:rPr lang="zh-CN" altLang="en-US" sz="1100" b="1" u="none" strike="noStrike">
                          <a:effectLst/>
                        </a:rPr>
                        <a:t>专业代码</a:t>
                      </a:r>
                      <a:endParaRPr lang="zh-CN" altLang="en-US" sz="1100" b="1" i="0" u="none" strike="noStrike">
                        <a:solidFill>
                          <a:srgbClr val="000000"/>
                        </a:solidFill>
                        <a:effectLst/>
                        <a:latin typeface="黑体" panose="02010600030101010101" pitchFamily="2" charset="-122"/>
                      </a:endParaRPr>
                    </a:p>
                  </a:txBody>
                  <a:tcPr marL="2942" marR="2942" marT="2942" marB="0" anchor="ctr"/>
                </a:tc>
                <a:tc>
                  <a:txBody>
                    <a:bodyPr/>
                    <a:lstStyle/>
                    <a:p>
                      <a:pPr algn="ctr" fontAlgn="ctr"/>
                      <a:r>
                        <a:rPr lang="zh-CN" altLang="en-US" sz="1100" b="1" u="none" strike="noStrike">
                          <a:effectLst/>
                        </a:rPr>
                        <a:t>专业名称</a:t>
                      </a:r>
                      <a:endParaRPr lang="zh-CN" altLang="en-US" sz="1100" b="1" i="0" u="none" strike="noStrike">
                        <a:solidFill>
                          <a:srgbClr val="000000"/>
                        </a:solidFill>
                        <a:effectLst/>
                        <a:latin typeface="黑体" panose="02010600030101010101" pitchFamily="2" charset="-122"/>
                      </a:endParaRPr>
                    </a:p>
                  </a:txBody>
                  <a:tcPr marL="2942" marR="2942" marT="2942" marB="0" anchor="ctr"/>
                </a:tc>
                <a:tc>
                  <a:txBody>
                    <a:bodyPr/>
                    <a:lstStyle/>
                    <a:p>
                      <a:pPr algn="ctr" fontAlgn="ctr"/>
                      <a:r>
                        <a:rPr lang="zh-CN" altLang="en-US" sz="1100" b="1" u="none" strike="noStrike" dirty="0">
                          <a:effectLst/>
                        </a:rPr>
                        <a:t>专业代码</a:t>
                      </a:r>
                      <a:endParaRPr lang="zh-CN" altLang="en-US" sz="1100" b="1" i="0" u="none" strike="noStrike" dirty="0">
                        <a:solidFill>
                          <a:srgbClr val="000000"/>
                        </a:solidFill>
                        <a:effectLst/>
                        <a:latin typeface="黑体" panose="02010600030101010101" pitchFamily="2" charset="-122"/>
                      </a:endParaRPr>
                    </a:p>
                  </a:txBody>
                  <a:tcPr marL="2942" marR="2942" marT="2942" marB="0" anchor="ctr"/>
                </a:tc>
                <a:tc>
                  <a:txBody>
                    <a:bodyPr/>
                    <a:lstStyle/>
                    <a:p>
                      <a:pPr algn="ctr" fontAlgn="ctr"/>
                      <a:r>
                        <a:rPr lang="zh-CN" altLang="en-US" sz="1100" b="1" u="none" strike="noStrike" dirty="0">
                          <a:effectLst/>
                        </a:rPr>
                        <a:t>专业名称</a:t>
                      </a:r>
                      <a:endParaRPr lang="zh-CN" altLang="en-US" sz="1100" b="1" i="0" u="none" strike="noStrike" dirty="0">
                        <a:solidFill>
                          <a:srgbClr val="000000"/>
                        </a:solidFill>
                        <a:effectLst/>
                        <a:latin typeface="黑体" panose="02010600030101010101" pitchFamily="2" charset="-122"/>
                      </a:endParaRPr>
                    </a:p>
                  </a:txBody>
                  <a:tcPr marL="2942" marR="2942" marT="2942" marB="0" anchor="ctr"/>
                </a:tc>
                <a:tc>
                  <a:txBody>
                    <a:bodyPr/>
                    <a:lstStyle/>
                    <a:p>
                      <a:pPr algn="ctr" fontAlgn="ctr"/>
                      <a:r>
                        <a:rPr lang="zh-CN" altLang="en-US" sz="1100" b="1" u="none" strike="noStrike">
                          <a:effectLst/>
                        </a:rPr>
                        <a:t>专业代码</a:t>
                      </a:r>
                      <a:endParaRPr lang="zh-CN" altLang="en-US" sz="1100" b="1" i="0" u="none" strike="noStrike">
                        <a:solidFill>
                          <a:srgbClr val="000000"/>
                        </a:solidFill>
                        <a:effectLst/>
                        <a:latin typeface="黑体" panose="02010600030101010101" pitchFamily="2" charset="-122"/>
                      </a:endParaRPr>
                    </a:p>
                  </a:txBody>
                  <a:tcPr marL="2942" marR="2942" marT="2942" marB="0" anchor="ctr"/>
                </a:tc>
                <a:tc>
                  <a:txBody>
                    <a:bodyPr/>
                    <a:lstStyle/>
                    <a:p>
                      <a:pPr algn="ctr" fontAlgn="ctr"/>
                      <a:r>
                        <a:rPr lang="zh-CN" altLang="en-US" sz="1100" b="1" u="none" strike="noStrike">
                          <a:effectLst/>
                        </a:rPr>
                        <a:t>专业名称</a:t>
                      </a:r>
                      <a:endParaRPr lang="zh-CN" altLang="en-US" sz="1100" b="1" i="0" u="none" strike="noStrike">
                        <a:solidFill>
                          <a:srgbClr val="000000"/>
                        </a:solidFill>
                        <a:effectLst/>
                        <a:latin typeface="黑体" panose="02010600030101010101" pitchFamily="2" charset="-122"/>
                      </a:endParaRPr>
                    </a:p>
                  </a:txBody>
                  <a:tcPr marL="2942" marR="2942" marT="2942" marB="0" anchor="ctr"/>
                </a:tc>
              </a:tr>
              <a:tr h="321310">
                <a:tc rowSpan="4">
                  <a:txBody>
                    <a:bodyPr/>
                    <a:lstStyle/>
                    <a:p>
                      <a:pPr algn="ctr" fontAlgn="ctr"/>
                      <a:r>
                        <a:rPr lang="zh-CN" altLang="en-US" sz="1100" b="1" u="none" strike="noStrike" dirty="0">
                          <a:effectLst/>
                        </a:rPr>
                        <a:t>农林牧渔大类</a:t>
                      </a:r>
                      <a:endParaRPr lang="zh-CN" altLang="en-US" sz="1100" b="1" i="0" u="none" strike="noStrike" dirty="0">
                        <a:solidFill>
                          <a:srgbClr val="000000"/>
                        </a:solidFill>
                        <a:effectLst/>
                        <a:latin typeface="仿宋_GB2312" panose="02010609030101010101" charset="-122"/>
                      </a:endParaRPr>
                    </a:p>
                  </a:txBody>
                  <a:tcPr marL="2942" marR="2942" marT="2942" marB="0" anchor="ctr"/>
                </a:tc>
                <a:tc>
                  <a:txBody>
                    <a:bodyPr/>
                    <a:lstStyle/>
                    <a:p>
                      <a:pPr algn="ctr" fontAlgn="ctr"/>
                      <a:r>
                        <a:rPr lang="zh-CN" altLang="en-US" sz="1100" b="1" u="none" strike="noStrike" dirty="0">
                          <a:effectLst/>
                        </a:rPr>
                        <a:t>农业类</a:t>
                      </a:r>
                      <a:endParaRPr lang="zh-CN" altLang="en-US" sz="1100" b="1" i="0" u="none" strike="noStrike" dirty="0">
                        <a:solidFill>
                          <a:srgbClr val="00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dirty="0">
                          <a:solidFill>
                            <a:srgbClr val="FF0000"/>
                          </a:solidFill>
                          <a:effectLst/>
                        </a:rPr>
                        <a:t>610101</a:t>
                      </a:r>
                      <a:endParaRPr lang="en-US" altLang="zh-CN" sz="1100" b="1" i="0" u="none" strike="noStrike" dirty="0">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solidFill>
                            <a:srgbClr val="FF0000"/>
                          </a:solidFill>
                          <a:effectLst/>
                        </a:rPr>
                        <a:t>种子生产技术</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dirty="0">
                          <a:solidFill>
                            <a:srgbClr val="FF0000"/>
                          </a:solidFill>
                          <a:effectLst/>
                        </a:rPr>
                        <a:t>410101</a:t>
                      </a:r>
                      <a:endParaRPr lang="en-US" altLang="zh-CN" sz="1100" b="1" i="0" u="none" strike="noStrike" dirty="0">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solidFill>
                            <a:srgbClr val="FF0000"/>
                          </a:solidFill>
                          <a:effectLst/>
                        </a:rPr>
                        <a:t>种子生产与经营</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dirty="0">
                          <a:solidFill>
                            <a:srgbClr val="FF0000"/>
                          </a:solidFill>
                          <a:effectLst/>
                        </a:rPr>
                        <a:t>210101</a:t>
                      </a:r>
                      <a:endParaRPr lang="en-US" altLang="zh-CN" sz="1100" b="1" i="0" u="none" strike="noStrike" dirty="0">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solidFill>
                            <a:srgbClr val="FF0000"/>
                          </a:solidFill>
                          <a:effectLst/>
                        </a:rPr>
                        <a:t>现代种业技术</a:t>
                      </a:r>
                      <a:endParaRPr lang="zh-CN" altLang="en-US" sz="1200" b="1" i="0" u="none" strike="noStrike" dirty="0">
                        <a:solidFill>
                          <a:srgbClr val="FF0000"/>
                        </a:solidFill>
                        <a:effectLst/>
                        <a:latin typeface="仿宋_GB2312" panose="02010609030101010101" charset="-122"/>
                      </a:endParaRPr>
                    </a:p>
                  </a:txBody>
                  <a:tcPr marL="2942" marR="2942" marT="2942" marB="0" anchor="ctr"/>
                </a:tc>
              </a:tr>
              <a:tr h="320040">
                <a:tc vMerge="1">
                  <a:tcPr/>
                </a:tc>
                <a:tc rowSpan="2">
                  <a:txBody>
                    <a:bodyPr/>
                    <a:lstStyle/>
                    <a:p>
                      <a:pPr algn="ctr" fontAlgn="ctr"/>
                      <a:r>
                        <a:rPr lang="zh-CN" altLang="en-US" sz="1100" b="1" u="none" strike="noStrike" dirty="0">
                          <a:effectLst/>
                        </a:rPr>
                        <a:t>林业类</a:t>
                      </a:r>
                      <a:endParaRPr lang="zh-CN" altLang="en-US" sz="1100" b="1" i="0" u="none" strike="noStrike" dirty="0">
                        <a:solidFill>
                          <a:srgbClr val="00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610201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林业生产技术</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dirty="0">
                          <a:effectLst/>
                        </a:rPr>
                        <a:t>410201</a:t>
                      </a:r>
                      <a:endParaRPr lang="en-US" altLang="zh-CN" sz="1100" b="1" i="0" u="none" strike="noStrike" dirty="0">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林业技术</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dirty="0">
                          <a:effectLst/>
                        </a:rPr>
                        <a:t>210201</a:t>
                      </a:r>
                      <a:endParaRPr lang="en-US" altLang="zh-CN" sz="1100" b="1" i="0" u="none" strike="noStrike" dirty="0">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智慧林业技术</a:t>
                      </a:r>
                      <a:endParaRPr lang="zh-CN" altLang="en-US" sz="1200" b="1" i="0" u="none" strike="noStrike" dirty="0">
                        <a:solidFill>
                          <a:srgbClr val="FF0000"/>
                        </a:solidFill>
                        <a:effectLst/>
                        <a:latin typeface="仿宋_GB2312" panose="02010609030101010101" charset="-122"/>
                      </a:endParaRPr>
                    </a:p>
                  </a:txBody>
                  <a:tcPr marL="2942" marR="2942" marT="2942" marB="0" anchor="ctr"/>
                </a:tc>
              </a:tr>
              <a:tr h="320675">
                <a:tc vMerge="1">
                  <a:tcPr/>
                </a:tc>
                <a:tc vMerge="1">
                  <a:tcPr/>
                </a:tc>
                <a:tc>
                  <a:txBody>
                    <a:bodyPr/>
                    <a:lstStyle/>
                    <a:p>
                      <a:pPr algn="ctr" fontAlgn="ctr"/>
                      <a:r>
                        <a:rPr lang="en-US" altLang="zh-CN" sz="1100" b="1" u="none" strike="noStrike" dirty="0">
                          <a:solidFill>
                            <a:srgbClr val="FF0000"/>
                          </a:solidFill>
                          <a:effectLst/>
                        </a:rPr>
                        <a:t>610202</a:t>
                      </a:r>
                      <a:endParaRPr lang="en-US" altLang="zh-CN" sz="1100" b="1" i="0" u="none" strike="noStrike" dirty="0">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solidFill>
                            <a:srgbClr val="FF0000"/>
                          </a:solidFill>
                          <a:effectLst/>
                        </a:rPr>
                        <a:t>园林技术</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solidFill>
                            <a:srgbClr val="FF0000"/>
                          </a:solidFill>
                          <a:effectLst/>
                        </a:rPr>
                        <a:t>410202</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solidFill>
                            <a:srgbClr val="FF0000"/>
                          </a:solidFill>
                          <a:effectLst/>
                        </a:rPr>
                        <a:t>园林技术</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dirty="0">
                          <a:solidFill>
                            <a:srgbClr val="FF0000"/>
                          </a:solidFill>
                          <a:effectLst/>
                        </a:rPr>
                        <a:t>210202</a:t>
                      </a:r>
                      <a:endParaRPr lang="en-US" altLang="zh-CN" sz="1100" b="1" i="0" u="none" strike="noStrike" dirty="0">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solidFill>
                            <a:srgbClr val="FF0000"/>
                          </a:solidFill>
                          <a:effectLst/>
                        </a:rPr>
                        <a:t>园林工程</a:t>
                      </a:r>
                      <a:endParaRPr lang="zh-CN" altLang="en-US" sz="1200" b="1" i="0" u="none" strike="noStrike" dirty="0">
                        <a:solidFill>
                          <a:srgbClr val="FF0000"/>
                        </a:solidFill>
                        <a:effectLst/>
                        <a:latin typeface="仿宋_GB2312" panose="02010609030101010101" charset="-122"/>
                      </a:endParaRPr>
                    </a:p>
                  </a:txBody>
                  <a:tcPr marL="2942" marR="2942" marT="2942" marB="0" anchor="ctr"/>
                </a:tc>
              </a:tr>
              <a:tr h="320675">
                <a:tc vMerge="1">
                  <a:tcPr/>
                </a:tc>
                <a:tc>
                  <a:txBody>
                    <a:bodyPr/>
                    <a:lstStyle/>
                    <a:p>
                      <a:pPr algn="ctr" fontAlgn="ctr"/>
                      <a:r>
                        <a:rPr lang="zh-CN" altLang="en-US" sz="1100" b="1" u="none" strike="noStrike">
                          <a:effectLst/>
                        </a:rPr>
                        <a:t>渔业类</a:t>
                      </a:r>
                      <a:endParaRPr lang="zh-CN" altLang="en-US" sz="1100" b="1" i="0" u="none" strike="noStrike">
                        <a:solidFill>
                          <a:srgbClr val="00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610401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淡水养殖</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410401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水产养殖技术</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210401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现代水产养殖技术</a:t>
                      </a:r>
                      <a:endParaRPr lang="zh-CN" altLang="en-US" sz="1200" b="1" i="0" u="none" strike="noStrike" dirty="0">
                        <a:solidFill>
                          <a:srgbClr val="FF0000"/>
                        </a:solidFill>
                        <a:effectLst/>
                        <a:latin typeface="仿宋_GB2312" panose="02010609030101010101" charset="-122"/>
                      </a:endParaRPr>
                    </a:p>
                  </a:txBody>
                  <a:tcPr marL="2942" marR="2942" marT="2942" marB="0" anchor="ctr"/>
                </a:tc>
              </a:tr>
              <a:tr h="320675">
                <a:tc rowSpan="3">
                  <a:txBody>
                    <a:bodyPr/>
                    <a:lstStyle/>
                    <a:p>
                      <a:pPr algn="ctr" fontAlgn="ctr"/>
                      <a:r>
                        <a:rPr lang="zh-CN" altLang="en-US" sz="1100" b="1" u="none" strike="noStrike" dirty="0">
                          <a:effectLst/>
                        </a:rPr>
                        <a:t>土木建筑大类</a:t>
                      </a:r>
                      <a:endParaRPr lang="zh-CN" altLang="en-US" sz="1100" b="1" i="0" u="none" strike="noStrike" dirty="0">
                        <a:solidFill>
                          <a:srgbClr val="000000"/>
                        </a:solidFill>
                        <a:effectLst/>
                        <a:latin typeface="仿宋_GB2312" panose="02010609030101010101" charset="-122"/>
                      </a:endParaRPr>
                    </a:p>
                  </a:txBody>
                  <a:tcPr marL="2942" marR="2942" marT="2942" marB="0" anchor="ctr"/>
                </a:tc>
                <a:tc>
                  <a:txBody>
                    <a:bodyPr/>
                    <a:lstStyle/>
                    <a:p>
                      <a:pPr algn="ctr" fontAlgn="ctr"/>
                      <a:r>
                        <a:rPr lang="zh-CN" altLang="en-US" sz="1100" b="1" u="none" strike="noStrike" dirty="0">
                          <a:effectLst/>
                        </a:rPr>
                        <a:t>土建施工类</a:t>
                      </a:r>
                      <a:endParaRPr lang="zh-CN" altLang="en-US" sz="1100" b="1" i="0" u="none" strike="noStrike" dirty="0">
                        <a:solidFill>
                          <a:srgbClr val="00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640301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建筑工程施工</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440301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建筑工程技术</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240301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建筑工程</a:t>
                      </a:r>
                      <a:endParaRPr lang="zh-CN" altLang="en-US" sz="1200" b="1" i="0" u="none" strike="noStrike" dirty="0">
                        <a:solidFill>
                          <a:srgbClr val="FF0000"/>
                        </a:solidFill>
                        <a:effectLst/>
                        <a:latin typeface="仿宋_GB2312" panose="02010609030101010101" charset="-122"/>
                      </a:endParaRPr>
                    </a:p>
                  </a:txBody>
                  <a:tcPr marL="2942" marR="2942" marT="2942" marB="0" anchor="ctr"/>
                </a:tc>
              </a:tr>
              <a:tr h="320040">
                <a:tc vMerge="1">
                  <a:tcPr/>
                </a:tc>
                <a:tc>
                  <a:txBody>
                    <a:bodyPr/>
                    <a:lstStyle/>
                    <a:p>
                      <a:pPr algn="ctr" fontAlgn="ctr"/>
                      <a:r>
                        <a:rPr lang="zh-CN" altLang="en-US" sz="1100" b="1" u="none" strike="noStrike">
                          <a:effectLst/>
                        </a:rPr>
                        <a:t>建设工程管理类</a:t>
                      </a:r>
                      <a:endParaRPr lang="zh-CN" altLang="en-US" sz="1100" b="1" i="0" u="none" strike="noStrike">
                        <a:solidFill>
                          <a:srgbClr val="00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640501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建筑工程造价</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440501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工程造价</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240501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工程造价</a:t>
                      </a:r>
                      <a:endParaRPr lang="zh-CN" altLang="en-US" sz="1200" b="1" i="0" u="none" strike="noStrike" dirty="0">
                        <a:solidFill>
                          <a:srgbClr val="FF0000"/>
                        </a:solidFill>
                        <a:effectLst/>
                        <a:latin typeface="仿宋_GB2312" panose="02010609030101010101" charset="-122"/>
                      </a:endParaRPr>
                    </a:p>
                  </a:txBody>
                  <a:tcPr marL="2942" marR="2942" marT="2942" marB="0" anchor="ctr"/>
                </a:tc>
              </a:tr>
              <a:tr h="321310">
                <a:tc vMerge="1">
                  <a:tcPr/>
                </a:tc>
                <a:tc>
                  <a:txBody>
                    <a:bodyPr/>
                    <a:lstStyle/>
                    <a:p>
                      <a:pPr algn="ctr" fontAlgn="ctr"/>
                      <a:r>
                        <a:rPr lang="zh-CN" altLang="en-US" sz="1100" b="1" u="none" strike="noStrike">
                          <a:effectLst/>
                        </a:rPr>
                        <a:t>房地产类</a:t>
                      </a:r>
                      <a:endParaRPr lang="zh-CN" altLang="en-US" sz="1100" b="1" i="0" u="none" strike="noStrike">
                        <a:solidFill>
                          <a:srgbClr val="00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640701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房地产营销</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440701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房地产经营与管理</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240701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房地产投资与策划</a:t>
                      </a:r>
                      <a:endParaRPr lang="zh-CN" altLang="en-US" sz="1200" b="1" i="0" u="none" strike="noStrike" dirty="0">
                        <a:solidFill>
                          <a:srgbClr val="FF0000"/>
                        </a:solidFill>
                        <a:effectLst/>
                        <a:latin typeface="仿宋_GB2312" panose="02010609030101010101" charset="-122"/>
                      </a:endParaRPr>
                    </a:p>
                  </a:txBody>
                  <a:tcPr marL="2942" marR="2942" marT="2942" marB="0" anchor="ctr"/>
                </a:tc>
              </a:tr>
              <a:tr h="320040">
                <a:tc rowSpan="3">
                  <a:txBody>
                    <a:bodyPr/>
                    <a:lstStyle/>
                    <a:p>
                      <a:pPr algn="ctr" fontAlgn="ctr"/>
                      <a:r>
                        <a:rPr lang="zh-CN" altLang="en-US" sz="1100" b="1" u="none" strike="noStrike" dirty="0">
                          <a:effectLst/>
                        </a:rPr>
                        <a:t>交通运输大类</a:t>
                      </a:r>
                      <a:endParaRPr lang="zh-CN" altLang="en-US" sz="1100" b="1" i="0" u="none" strike="noStrike" dirty="0">
                        <a:solidFill>
                          <a:srgbClr val="000000"/>
                        </a:solidFill>
                        <a:effectLst/>
                        <a:latin typeface="仿宋_GB2312" panose="02010609030101010101" charset="-122"/>
                      </a:endParaRPr>
                    </a:p>
                  </a:txBody>
                  <a:tcPr marL="2942" marR="2942" marT="2942" marB="0" anchor="ctr"/>
                </a:tc>
                <a:tc>
                  <a:txBody>
                    <a:bodyPr/>
                    <a:lstStyle/>
                    <a:p>
                      <a:pPr algn="ctr" fontAlgn="ctr"/>
                      <a:r>
                        <a:rPr lang="zh-CN" altLang="en-US" sz="1100" b="1" u="none" strike="noStrike">
                          <a:effectLst/>
                        </a:rPr>
                        <a:t>道路运输类</a:t>
                      </a:r>
                      <a:endParaRPr lang="zh-CN" altLang="en-US" sz="1100" b="1" i="0" u="none" strike="noStrike">
                        <a:solidFill>
                          <a:srgbClr val="00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700201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道路与桥梁工程施工</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500201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道路与桥梁工程技术</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300201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道路与桥梁工程</a:t>
                      </a:r>
                      <a:endParaRPr lang="zh-CN" altLang="en-US" sz="1200" b="1" i="0" u="none" strike="noStrike" dirty="0">
                        <a:solidFill>
                          <a:srgbClr val="FF0000"/>
                        </a:solidFill>
                        <a:effectLst/>
                        <a:latin typeface="仿宋_GB2312" panose="02010609030101010101" charset="-122"/>
                      </a:endParaRPr>
                    </a:p>
                  </a:txBody>
                  <a:tcPr marL="2942" marR="2942" marT="2942" marB="0" anchor="ctr"/>
                </a:tc>
              </a:tr>
              <a:tr h="320675">
                <a:tc vMerge="1">
                  <a:tcPr/>
                </a:tc>
                <a:tc>
                  <a:txBody>
                    <a:bodyPr/>
                    <a:lstStyle/>
                    <a:p>
                      <a:pPr algn="ctr" fontAlgn="ctr"/>
                      <a:r>
                        <a:rPr lang="zh-CN" altLang="en-US" sz="1100" b="1" u="none" strike="noStrike" dirty="0">
                          <a:effectLst/>
                        </a:rPr>
                        <a:t>水上运输类</a:t>
                      </a:r>
                      <a:endParaRPr lang="zh-CN" altLang="en-US" sz="1100" b="1" i="0" u="none" strike="noStrike" dirty="0">
                        <a:solidFill>
                          <a:srgbClr val="00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700301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船舶驾驶</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500301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航海技术</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300301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航海技术</a:t>
                      </a:r>
                      <a:endParaRPr lang="zh-CN" altLang="en-US" sz="1200" b="1" i="0" u="none" strike="noStrike" dirty="0">
                        <a:solidFill>
                          <a:srgbClr val="FF0000"/>
                        </a:solidFill>
                        <a:effectLst/>
                        <a:latin typeface="仿宋_GB2312" panose="02010609030101010101" charset="-122"/>
                      </a:endParaRPr>
                    </a:p>
                  </a:txBody>
                  <a:tcPr marL="2942" marR="2942" marT="2942" marB="0" anchor="ctr"/>
                </a:tc>
              </a:tr>
              <a:tr h="320675">
                <a:tc vMerge="1">
                  <a:tcPr/>
                </a:tc>
                <a:tc>
                  <a:txBody>
                    <a:bodyPr/>
                    <a:lstStyle/>
                    <a:p>
                      <a:pPr algn="ctr" fontAlgn="ctr"/>
                      <a:r>
                        <a:rPr lang="zh-CN" altLang="en-US" sz="1100" b="1" u="none" strike="noStrike">
                          <a:effectLst/>
                        </a:rPr>
                        <a:t>邮政类</a:t>
                      </a:r>
                      <a:endParaRPr lang="zh-CN" altLang="en-US" sz="1100" b="1" i="0" u="none" strike="noStrike">
                        <a:solidFill>
                          <a:srgbClr val="00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700701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邮政快递运营</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dirty="0">
                          <a:effectLst/>
                        </a:rPr>
                        <a:t>500701</a:t>
                      </a:r>
                      <a:endParaRPr lang="en-US" altLang="zh-CN" sz="1100" b="1" i="0" u="none" strike="noStrike" dirty="0">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邮政快递运营管理</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dirty="0">
                          <a:effectLst/>
                        </a:rPr>
                        <a:t>300701</a:t>
                      </a:r>
                      <a:endParaRPr lang="en-US" altLang="zh-CN" sz="1100" b="1" i="0" u="none" strike="noStrike" dirty="0">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邮政快递管理</a:t>
                      </a:r>
                      <a:endParaRPr lang="zh-CN" altLang="en-US" sz="1200" b="1" i="0" u="none" strike="noStrike" dirty="0">
                        <a:solidFill>
                          <a:srgbClr val="FF0000"/>
                        </a:solidFill>
                        <a:effectLst/>
                        <a:latin typeface="仿宋_GB2312" panose="02010609030101010101" charset="-122"/>
                      </a:endParaRPr>
                    </a:p>
                  </a:txBody>
                  <a:tcPr marL="2942" marR="2942" marT="2942" marB="0" anchor="ctr"/>
                </a:tc>
              </a:tr>
              <a:tr h="320040">
                <a:tc rowSpan="3">
                  <a:txBody>
                    <a:bodyPr/>
                    <a:lstStyle/>
                    <a:p>
                      <a:pPr algn="ctr" fontAlgn="ctr"/>
                      <a:r>
                        <a:rPr lang="zh-CN" altLang="en-US" sz="1100" b="1" u="none" strike="noStrike">
                          <a:effectLst/>
                        </a:rPr>
                        <a:t>电子与信息大类</a:t>
                      </a:r>
                      <a:endParaRPr lang="zh-CN" altLang="en-US" sz="1100" b="1" i="0" u="none" strike="noStrike">
                        <a:solidFill>
                          <a:srgbClr val="000000"/>
                        </a:solidFill>
                        <a:effectLst/>
                        <a:latin typeface="仿宋_GB2312" panose="02010609030101010101" charset="-122"/>
                      </a:endParaRPr>
                    </a:p>
                  </a:txBody>
                  <a:tcPr marL="2942" marR="2942" marT="2942" marB="0" anchor="ctr"/>
                </a:tc>
                <a:tc rowSpan="2">
                  <a:txBody>
                    <a:bodyPr/>
                    <a:lstStyle/>
                    <a:p>
                      <a:pPr algn="ctr" fontAlgn="ctr"/>
                      <a:r>
                        <a:rPr lang="zh-CN" altLang="en-US" sz="1100" b="1" u="none" strike="noStrike" dirty="0">
                          <a:effectLst/>
                        </a:rPr>
                        <a:t>计算机类</a:t>
                      </a:r>
                      <a:endParaRPr lang="zh-CN" altLang="en-US" sz="1100" b="1" i="0" u="none" strike="noStrike" dirty="0">
                        <a:solidFill>
                          <a:srgbClr val="00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710201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计算机应用</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510201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计算机应用技术</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310201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计算机应用工程</a:t>
                      </a:r>
                      <a:endParaRPr lang="zh-CN" altLang="en-US" sz="1200" b="1" i="0" u="none" strike="noStrike" dirty="0">
                        <a:solidFill>
                          <a:srgbClr val="FF0000"/>
                        </a:solidFill>
                        <a:effectLst/>
                        <a:latin typeface="仿宋_GB2312" panose="02010609030101010101" charset="-122"/>
                      </a:endParaRPr>
                    </a:p>
                  </a:txBody>
                  <a:tcPr marL="2942" marR="2942" marT="2942" marB="0" anchor="ctr"/>
                </a:tc>
              </a:tr>
              <a:tr h="398780">
                <a:tc vMerge="1">
                  <a:tcPr/>
                </a:tc>
                <a:tc vMerge="1">
                  <a:tcPr/>
                </a:tc>
                <a:tc>
                  <a:txBody>
                    <a:bodyPr/>
                    <a:lstStyle/>
                    <a:p>
                      <a:pPr algn="ctr" fontAlgn="ctr"/>
                      <a:r>
                        <a:rPr lang="en-US" altLang="zh-CN" sz="1100" b="1" u="none" strike="noStrike">
                          <a:effectLst/>
                        </a:rPr>
                        <a:t>710202</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计算机网络技术</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510202</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计算机网络技术</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310202</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网络工程技术</a:t>
                      </a:r>
                      <a:endParaRPr lang="zh-CN" altLang="en-US" sz="1200" b="1" i="0" u="none" strike="noStrike" dirty="0">
                        <a:solidFill>
                          <a:srgbClr val="FF0000"/>
                        </a:solidFill>
                        <a:effectLst/>
                        <a:latin typeface="仿宋_GB2312" panose="02010609030101010101" charset="-122"/>
                      </a:endParaRPr>
                    </a:p>
                  </a:txBody>
                  <a:tcPr marL="2942" marR="2942" marT="2942" marB="0" anchor="ctr"/>
                </a:tc>
              </a:tr>
              <a:tr h="368935">
                <a:tc vMerge="1">
                  <a:tcPr/>
                </a:tc>
                <a:tc>
                  <a:txBody>
                    <a:bodyPr/>
                    <a:lstStyle/>
                    <a:p>
                      <a:pPr algn="ctr" fontAlgn="ctr"/>
                      <a:r>
                        <a:rPr lang="zh-CN" altLang="en-US" sz="1100" b="1" u="none" strike="noStrike" dirty="0">
                          <a:effectLst/>
                        </a:rPr>
                        <a:t>集成电路类</a:t>
                      </a:r>
                      <a:endParaRPr lang="zh-CN" altLang="en-US" sz="1100" b="1" i="0" u="none" strike="noStrike" dirty="0">
                        <a:solidFill>
                          <a:srgbClr val="00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710401</a:t>
                      </a:r>
                      <a:endParaRPr lang="en-US" altLang="zh-CN" sz="1100" b="1" i="0" u="none" strike="noStrike">
                        <a:solidFill>
                          <a:srgbClr val="00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微电子技术与器件制造</a:t>
                      </a:r>
                      <a:endParaRPr lang="zh-CN" altLang="en-US" sz="1200" b="1" i="0" u="none" strike="noStrike" dirty="0">
                        <a:solidFill>
                          <a:srgbClr val="00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510401</a:t>
                      </a:r>
                      <a:endParaRPr lang="en-US" altLang="zh-CN" sz="1100" b="1" i="0" u="none" strike="noStrike">
                        <a:solidFill>
                          <a:srgbClr val="00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集成电路技术</a:t>
                      </a:r>
                      <a:endParaRPr lang="zh-CN" altLang="en-US" sz="1200" b="1" i="0" u="none" strike="noStrike" dirty="0">
                        <a:solidFill>
                          <a:srgbClr val="00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310401</a:t>
                      </a:r>
                      <a:endParaRPr lang="en-US" altLang="zh-CN" sz="1100" b="1" i="0" u="none" strike="noStrike">
                        <a:solidFill>
                          <a:srgbClr val="00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集成电路工程技术</a:t>
                      </a:r>
                      <a:endParaRPr lang="zh-CN" altLang="en-US" sz="1200" b="1" i="0" u="none" strike="noStrike" dirty="0">
                        <a:solidFill>
                          <a:srgbClr val="000000"/>
                        </a:solidFill>
                        <a:effectLst/>
                        <a:latin typeface="仿宋_GB2312" panose="02010609030101010101" charset="-122"/>
                      </a:endParaRPr>
                    </a:p>
                  </a:txBody>
                  <a:tcPr marL="2942" marR="2942" marT="2942" marB="0" anchor="ctr"/>
                </a:tc>
              </a:tr>
            </a:tbl>
          </a:graphicData>
        </a:graphic>
      </p:graphicFrame>
      <p:sp>
        <p:nvSpPr>
          <p:cNvPr id="6" name="Rectangle 2"/>
          <p:cNvSpPr>
            <a:spLocks noChangeArrowheads="1"/>
          </p:cNvSpPr>
          <p:nvPr/>
        </p:nvSpPr>
        <p:spPr bwMode="auto">
          <a:xfrm>
            <a:off x="1559560" y="-17115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一、职教本科专业目录特点</a:t>
            </a:r>
            <a:endParaRPr kumimoji="0" lang="zh-CN" altLang="en-US" sz="3200" b="1" dirty="0" smtClean="0">
              <a:solidFill>
                <a:srgbClr val="EAEAEA"/>
              </a:solidFill>
              <a:latin typeface="隶书" panose="02010509060101010101" pitchFamily="49" charset="-122"/>
              <a:ea typeface="隶书" panose="02010509060101010101" pitchFamily="49" charset="-122"/>
            </a:endParaRPr>
          </a:p>
        </p:txBody>
      </p:sp>
      <p:cxnSp>
        <p:nvCxnSpPr>
          <p:cNvPr id="10" name="直接连接符 9"/>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11" name="Rectangle 3"/>
          <p:cNvSpPr>
            <a:spLocks noChangeArrowheads="1"/>
          </p:cNvSpPr>
          <p:nvPr/>
        </p:nvSpPr>
        <p:spPr bwMode="auto">
          <a:xfrm>
            <a:off x="1847850" y="706120"/>
            <a:ext cx="8657590" cy="634648"/>
          </a:xfrm>
          <a:prstGeom prst="rect">
            <a:avLst/>
          </a:prstGeom>
          <a:noFill/>
          <a:ln w="12700" cap="sq">
            <a:noFill/>
            <a:miter lim="800000"/>
            <a:headEnd type="none" w="sm" len="sm"/>
            <a:tailEnd type="none" w="sm" len="sm"/>
          </a:ln>
        </p:spPr>
        <p:txBody>
          <a:bodyPr/>
          <a:lstStyle/>
          <a:p>
            <a:pPr marL="609600" lvl="1" indent="-609600" algn="ctr" eaLnBrk="0" hangingPunct="0">
              <a:lnSpc>
                <a:spcPct val="120000"/>
              </a:lnSpc>
              <a:spcBef>
                <a:spcPts val="1200"/>
              </a:spcBef>
              <a:buClr>
                <a:srgbClr val="FFFFFF"/>
              </a:buClr>
              <a:buSzPct val="80000"/>
            </a:pPr>
            <a:r>
              <a:rPr lang="zh-CN" altLang="en-US" sz="2800" dirty="0" smtClean="0">
                <a:solidFill>
                  <a:srgbClr val="FFC000"/>
                </a:solidFill>
                <a:latin typeface="隶书" panose="02010509060101010101" pitchFamily="49" charset="-122"/>
                <a:ea typeface="隶书" panose="02010509060101010101" pitchFamily="49" charset="-122"/>
                <a:sym typeface="+mn-ea"/>
              </a:rPr>
              <a:t>中、高、本科专业目录一体化建设示例</a:t>
            </a:r>
            <a:endParaRPr lang="zh-CN" altLang="en-US" sz="2800" dirty="0" smtClean="0">
              <a:solidFill>
                <a:srgbClr val="FFC000"/>
              </a:solidFill>
              <a:latin typeface="隶书" panose="02010509060101010101" pitchFamily="49" charset="-122"/>
              <a:ea typeface="隶书" panose="02010509060101010101" pitchFamily="49" charset="-122"/>
              <a:sym typeface="+mn-ea"/>
            </a:endParaRPr>
          </a:p>
          <a:p>
            <a:pPr marL="609600" lvl="1" indent="-609600" eaLnBrk="0" latinLnBrk="0" hangingPunct="0">
              <a:lnSpc>
                <a:spcPct val="120000"/>
              </a:lnSpc>
              <a:spcBef>
                <a:spcPts val="1200"/>
              </a:spcBef>
              <a:buClr>
                <a:srgbClr val="FFFFFF"/>
              </a:buClr>
              <a:buSzPct val="80000"/>
            </a:pPr>
            <a:endParaRPr lang="zh-CN" altLang="en-US" sz="2800" dirty="0" smtClean="0">
              <a:latin typeface="隶书" panose="02010509060101010101" pitchFamily="49" charset="-122"/>
              <a:ea typeface="隶书" panose="02010509060101010101" pitchFamily="49"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nodePh="1">
                                  <p:stCondLst>
                                    <p:cond delay="0"/>
                                  </p:stCondLst>
                                  <p:endCondLst>
                                    <p:cond evt="begin" delay="0">
                                      <p:tn val="11"/>
                                    </p:cond>
                                  </p:end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P spid="8"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标题 1"/>
          <p:cNvSpPr txBox="1"/>
          <p:nvPr/>
        </p:nvSpPr>
        <p:spPr bwMode="auto">
          <a:xfrm>
            <a:off x="2351088" y="3276600"/>
            <a:ext cx="8137525" cy="487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rtl="0" eaLnBrk="0" fontAlgn="base" hangingPunct="0">
              <a:spcBef>
                <a:spcPct val="0"/>
              </a:spcBef>
              <a:spcAft>
                <a:spcPct val="0"/>
              </a:spcAft>
              <a:defRPr sz="2800" b="1">
                <a:solidFill>
                  <a:schemeClr val="bg1"/>
                </a:solidFill>
                <a:latin typeface="+mj-lt"/>
                <a:ea typeface="+mj-ea"/>
                <a:cs typeface="+mj-cs"/>
                <a:sym typeface="Arial" panose="020B0604020202020204" pitchFamily="34" charset="0"/>
              </a:defRPr>
            </a:lvl1pPr>
            <a:lvl2pPr algn="l" rtl="0" eaLnBrk="0" fontAlgn="base" hangingPunct="0">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2pPr>
            <a:lvl3pPr algn="l" rtl="0" eaLnBrk="0" fontAlgn="base" hangingPunct="0">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3pPr>
            <a:lvl4pPr algn="l" rtl="0" eaLnBrk="0" fontAlgn="base" hangingPunct="0">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4pPr>
            <a:lvl5pPr algn="l" rtl="0" eaLnBrk="0" fontAlgn="base" hangingPunct="0">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5pPr>
            <a:lvl6pPr marL="457200" algn="l" rtl="0" fontAlgn="base">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6pPr>
            <a:lvl7pPr marL="914400" algn="l" rtl="0" fontAlgn="base">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7pPr>
            <a:lvl8pPr marL="1371600" algn="l" rtl="0" fontAlgn="base">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8pPr>
            <a:lvl9pPr marL="1828800" algn="l" rtl="0" fontAlgn="base">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9pPr>
          </a:lstStyle>
          <a:p>
            <a:pPr>
              <a:defRPr/>
            </a:pPr>
            <a:endParaRPr lang="zh-CN" altLang="en-US" sz="3200" kern="0" dirty="0">
              <a:solidFill>
                <a:schemeClr val="tx1"/>
              </a:solidFill>
              <a:latin typeface="黑体" panose="02010600030101010101" pitchFamily="2" charset="-122"/>
              <a:ea typeface="黑体" panose="02010600030101010101" pitchFamily="2" charset="-122"/>
            </a:endParaRPr>
          </a:p>
        </p:txBody>
      </p:sp>
      <p:sp>
        <p:nvSpPr>
          <p:cNvPr id="8" name="标题 1"/>
          <p:cNvSpPr txBox="1"/>
          <p:nvPr/>
        </p:nvSpPr>
        <p:spPr bwMode="auto">
          <a:xfrm>
            <a:off x="2963863" y="1592263"/>
            <a:ext cx="6372225" cy="3359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lgn="l" rtl="0" eaLnBrk="0" fontAlgn="base" hangingPunct="0">
              <a:spcBef>
                <a:spcPct val="0"/>
              </a:spcBef>
              <a:spcAft>
                <a:spcPct val="0"/>
              </a:spcAft>
              <a:defRPr sz="2800" b="1">
                <a:solidFill>
                  <a:schemeClr val="bg1"/>
                </a:solidFill>
                <a:latin typeface="+mj-lt"/>
                <a:ea typeface="+mj-ea"/>
                <a:cs typeface="+mj-cs"/>
                <a:sym typeface="Arial" panose="020B0604020202020204" pitchFamily="34" charset="0"/>
              </a:defRPr>
            </a:lvl1pPr>
            <a:lvl2pPr algn="l" rtl="0" eaLnBrk="0" fontAlgn="base" hangingPunct="0">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2pPr>
            <a:lvl3pPr algn="l" rtl="0" eaLnBrk="0" fontAlgn="base" hangingPunct="0">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3pPr>
            <a:lvl4pPr algn="l" rtl="0" eaLnBrk="0" fontAlgn="base" hangingPunct="0">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4pPr>
            <a:lvl5pPr algn="l" rtl="0" eaLnBrk="0" fontAlgn="base" hangingPunct="0">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5pPr>
            <a:lvl6pPr marL="457200" algn="l" rtl="0" fontAlgn="base">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6pPr>
            <a:lvl7pPr marL="914400" algn="l" rtl="0" fontAlgn="base">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7pPr>
            <a:lvl8pPr marL="1371600" algn="l" rtl="0" fontAlgn="base">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8pPr>
            <a:lvl9pPr marL="1828800" algn="l" rtl="0" fontAlgn="base">
              <a:spcBef>
                <a:spcPct val="0"/>
              </a:spcBef>
              <a:spcAft>
                <a:spcPct val="0"/>
              </a:spcAft>
              <a:defRPr sz="2800" b="1">
                <a:solidFill>
                  <a:schemeClr val="bg1"/>
                </a:solidFill>
                <a:latin typeface="Arial" panose="020B0604020202020204" pitchFamily="34" charset="0"/>
                <a:cs typeface="Arial" panose="020B0604020202020204" pitchFamily="34" charset="0"/>
                <a:sym typeface="Arial" panose="020B0604020202020204" pitchFamily="34" charset="0"/>
              </a:defRPr>
            </a:lvl9pPr>
          </a:lstStyle>
          <a:p>
            <a:pPr>
              <a:defRPr/>
            </a:pPr>
            <a:endParaRPr lang="zh-CN" altLang="en-US" sz="3200" kern="0" dirty="0">
              <a:solidFill>
                <a:schemeClr val="tx1"/>
              </a:solidFill>
              <a:latin typeface="黑体" panose="02010600030101010101" pitchFamily="2" charset="-122"/>
              <a:ea typeface="黑体" panose="02010600030101010101" pitchFamily="2" charset="-122"/>
            </a:endParaRPr>
          </a:p>
        </p:txBody>
      </p:sp>
      <p:graphicFrame>
        <p:nvGraphicFramePr>
          <p:cNvPr id="2" name="表格 1"/>
          <p:cNvGraphicFramePr>
            <a:graphicFrameLocks noGrp="1"/>
          </p:cNvGraphicFramePr>
          <p:nvPr/>
        </p:nvGraphicFramePr>
        <p:xfrm>
          <a:off x="1560513" y="1268760"/>
          <a:ext cx="8928100" cy="5420995"/>
        </p:xfrm>
        <a:graphic>
          <a:graphicData uri="http://schemas.openxmlformats.org/drawingml/2006/table">
            <a:tbl>
              <a:tblPr>
                <a:tableStyleId>{5C22544A-7EE6-4342-B048-85BDC9FD1C3A}</a:tableStyleId>
              </a:tblPr>
              <a:tblGrid>
                <a:gridCol w="719455"/>
                <a:gridCol w="932180"/>
                <a:gridCol w="773430"/>
                <a:gridCol w="1606550"/>
                <a:gridCol w="791845"/>
                <a:gridCol w="1692275"/>
                <a:gridCol w="864235"/>
                <a:gridCol w="1548130"/>
              </a:tblGrid>
              <a:tr h="318135">
                <a:tc rowSpan="2">
                  <a:txBody>
                    <a:bodyPr/>
                    <a:lstStyle/>
                    <a:p>
                      <a:pPr algn="ctr" fontAlgn="ctr"/>
                      <a:r>
                        <a:rPr lang="zh-CN" altLang="en-US" sz="1100" b="1" u="none" strike="noStrike" dirty="0">
                          <a:effectLst/>
                        </a:rPr>
                        <a:t>专业大类</a:t>
                      </a:r>
                      <a:endParaRPr lang="zh-CN" altLang="en-US" sz="1100" b="1" i="0" u="none" strike="noStrike" dirty="0">
                        <a:solidFill>
                          <a:srgbClr val="000000"/>
                        </a:solidFill>
                        <a:effectLst/>
                        <a:latin typeface="黑体" panose="02010600030101010101" pitchFamily="2" charset="-122"/>
                      </a:endParaRPr>
                    </a:p>
                  </a:txBody>
                  <a:tcPr marL="2942" marR="2942" marT="2942" marB="0" anchor="ctr"/>
                </a:tc>
                <a:tc rowSpan="2">
                  <a:txBody>
                    <a:bodyPr/>
                    <a:lstStyle/>
                    <a:p>
                      <a:pPr algn="ctr" fontAlgn="ctr"/>
                      <a:r>
                        <a:rPr lang="zh-CN" altLang="en-US" sz="1100" b="1" u="none" strike="noStrike" dirty="0">
                          <a:effectLst/>
                        </a:rPr>
                        <a:t>专业类</a:t>
                      </a:r>
                      <a:endParaRPr lang="zh-CN" altLang="en-US" sz="1100" b="1" i="0" u="none" strike="noStrike" dirty="0">
                        <a:solidFill>
                          <a:srgbClr val="000000"/>
                        </a:solidFill>
                        <a:effectLst/>
                        <a:latin typeface="黑体" panose="02010600030101010101" pitchFamily="2" charset="-122"/>
                      </a:endParaRPr>
                    </a:p>
                  </a:txBody>
                  <a:tcPr marL="2942" marR="2942" marT="2942" marB="0" anchor="ctr"/>
                </a:tc>
                <a:tc gridSpan="2">
                  <a:txBody>
                    <a:bodyPr/>
                    <a:lstStyle/>
                    <a:p>
                      <a:pPr algn="ctr" fontAlgn="ctr"/>
                      <a:r>
                        <a:rPr lang="zh-CN" altLang="en-US" sz="1600" b="1" u="none" strike="noStrike" dirty="0">
                          <a:effectLst/>
                        </a:rPr>
                        <a:t>中职</a:t>
                      </a:r>
                      <a:endParaRPr lang="zh-CN" altLang="en-US" sz="1600" b="1" i="0" u="none" strike="noStrike" dirty="0">
                        <a:solidFill>
                          <a:srgbClr val="000000"/>
                        </a:solidFill>
                        <a:effectLst/>
                        <a:latin typeface="黑体" panose="02010600030101010101" pitchFamily="2" charset="-122"/>
                      </a:endParaRPr>
                    </a:p>
                  </a:txBody>
                  <a:tcPr marL="2942" marR="2942" marT="2942" marB="0" anchor="ctr"/>
                </a:tc>
                <a:tc hMerge="1">
                  <a:tcPr/>
                </a:tc>
                <a:tc gridSpan="2">
                  <a:txBody>
                    <a:bodyPr/>
                    <a:lstStyle/>
                    <a:p>
                      <a:pPr algn="ctr" fontAlgn="ctr"/>
                      <a:r>
                        <a:rPr lang="zh-CN" altLang="en-US" sz="1600" b="1" u="none" strike="noStrike" dirty="0">
                          <a:effectLst/>
                        </a:rPr>
                        <a:t>高职专科</a:t>
                      </a:r>
                      <a:endParaRPr lang="zh-CN" altLang="en-US" sz="1600" b="1" i="0" u="none" strike="noStrike" dirty="0">
                        <a:solidFill>
                          <a:srgbClr val="000000"/>
                        </a:solidFill>
                        <a:effectLst/>
                        <a:latin typeface="黑体" panose="02010600030101010101" pitchFamily="2" charset="-122"/>
                      </a:endParaRPr>
                    </a:p>
                  </a:txBody>
                  <a:tcPr marL="2942" marR="2942" marT="2942" marB="0" anchor="ctr"/>
                </a:tc>
                <a:tc hMerge="1">
                  <a:tcPr/>
                </a:tc>
                <a:tc gridSpan="2">
                  <a:txBody>
                    <a:bodyPr/>
                    <a:lstStyle/>
                    <a:p>
                      <a:pPr algn="ctr" fontAlgn="ctr"/>
                      <a:r>
                        <a:rPr lang="zh-CN" altLang="en-US" sz="1600" b="1" u="none" strike="noStrike" dirty="0">
                          <a:effectLst/>
                        </a:rPr>
                        <a:t>高职本科</a:t>
                      </a:r>
                      <a:endParaRPr lang="zh-CN" altLang="en-US" sz="1600" b="1" i="0" u="none" strike="noStrike" dirty="0">
                        <a:solidFill>
                          <a:srgbClr val="000000"/>
                        </a:solidFill>
                        <a:effectLst/>
                        <a:latin typeface="黑体" panose="02010600030101010101" pitchFamily="2" charset="-122"/>
                      </a:endParaRPr>
                    </a:p>
                  </a:txBody>
                  <a:tcPr marL="2942" marR="2942" marT="2942" marB="0" anchor="ctr"/>
                </a:tc>
                <a:tc hMerge="1">
                  <a:tcPr/>
                </a:tc>
              </a:tr>
              <a:tr h="247650">
                <a:tc vMerge="1">
                  <a:tcPr/>
                </a:tc>
                <a:tc vMerge="1">
                  <a:tcPr/>
                </a:tc>
                <a:tc>
                  <a:txBody>
                    <a:bodyPr/>
                    <a:lstStyle/>
                    <a:p>
                      <a:pPr algn="ctr" fontAlgn="ctr"/>
                      <a:r>
                        <a:rPr lang="zh-CN" altLang="en-US" sz="1100" b="1" u="none" strike="noStrike">
                          <a:effectLst/>
                        </a:rPr>
                        <a:t>专业代码</a:t>
                      </a:r>
                      <a:endParaRPr lang="zh-CN" altLang="en-US" sz="1100" b="1" i="0" u="none" strike="noStrike">
                        <a:solidFill>
                          <a:srgbClr val="000000"/>
                        </a:solidFill>
                        <a:effectLst/>
                        <a:latin typeface="黑体" panose="02010600030101010101" pitchFamily="2" charset="-122"/>
                      </a:endParaRPr>
                    </a:p>
                  </a:txBody>
                  <a:tcPr marL="2942" marR="2942" marT="2942" marB="0" anchor="ctr"/>
                </a:tc>
                <a:tc>
                  <a:txBody>
                    <a:bodyPr/>
                    <a:lstStyle/>
                    <a:p>
                      <a:pPr algn="ctr" fontAlgn="ctr"/>
                      <a:r>
                        <a:rPr lang="zh-CN" altLang="en-US" sz="1100" b="1" u="none" strike="noStrike">
                          <a:effectLst/>
                        </a:rPr>
                        <a:t>专业名称</a:t>
                      </a:r>
                      <a:endParaRPr lang="zh-CN" altLang="en-US" sz="1100" b="1" i="0" u="none" strike="noStrike">
                        <a:solidFill>
                          <a:srgbClr val="000000"/>
                        </a:solidFill>
                        <a:effectLst/>
                        <a:latin typeface="黑体" panose="02010600030101010101" pitchFamily="2" charset="-122"/>
                      </a:endParaRPr>
                    </a:p>
                  </a:txBody>
                  <a:tcPr marL="2942" marR="2942" marT="2942" marB="0" anchor="ctr"/>
                </a:tc>
                <a:tc>
                  <a:txBody>
                    <a:bodyPr/>
                    <a:lstStyle/>
                    <a:p>
                      <a:pPr algn="ctr" fontAlgn="ctr"/>
                      <a:r>
                        <a:rPr lang="zh-CN" altLang="en-US" sz="1100" b="1" u="none" strike="noStrike" dirty="0">
                          <a:effectLst/>
                        </a:rPr>
                        <a:t>专业代码</a:t>
                      </a:r>
                      <a:endParaRPr lang="zh-CN" altLang="en-US" sz="1100" b="1" i="0" u="none" strike="noStrike" dirty="0">
                        <a:solidFill>
                          <a:srgbClr val="000000"/>
                        </a:solidFill>
                        <a:effectLst/>
                        <a:latin typeface="黑体" panose="02010600030101010101" pitchFamily="2" charset="-122"/>
                      </a:endParaRPr>
                    </a:p>
                  </a:txBody>
                  <a:tcPr marL="2942" marR="2942" marT="2942" marB="0" anchor="ctr"/>
                </a:tc>
                <a:tc>
                  <a:txBody>
                    <a:bodyPr/>
                    <a:lstStyle/>
                    <a:p>
                      <a:pPr algn="ctr" fontAlgn="ctr"/>
                      <a:r>
                        <a:rPr lang="zh-CN" altLang="en-US" sz="1100" b="1" u="none" strike="noStrike" dirty="0">
                          <a:effectLst/>
                        </a:rPr>
                        <a:t>专业名称</a:t>
                      </a:r>
                      <a:endParaRPr lang="zh-CN" altLang="en-US" sz="1100" b="1" i="0" u="none" strike="noStrike" dirty="0">
                        <a:solidFill>
                          <a:srgbClr val="000000"/>
                        </a:solidFill>
                        <a:effectLst/>
                        <a:latin typeface="黑体" panose="02010600030101010101" pitchFamily="2" charset="-122"/>
                      </a:endParaRPr>
                    </a:p>
                  </a:txBody>
                  <a:tcPr marL="2942" marR="2942" marT="2942" marB="0" anchor="ctr"/>
                </a:tc>
                <a:tc>
                  <a:txBody>
                    <a:bodyPr/>
                    <a:lstStyle/>
                    <a:p>
                      <a:pPr algn="ctr" fontAlgn="ctr"/>
                      <a:r>
                        <a:rPr lang="zh-CN" altLang="en-US" sz="1100" b="1" u="none" strike="noStrike">
                          <a:effectLst/>
                        </a:rPr>
                        <a:t>专业代码</a:t>
                      </a:r>
                      <a:endParaRPr lang="zh-CN" altLang="en-US" sz="1100" b="1" i="0" u="none" strike="noStrike">
                        <a:solidFill>
                          <a:srgbClr val="000000"/>
                        </a:solidFill>
                        <a:effectLst/>
                        <a:latin typeface="黑体" panose="02010600030101010101" pitchFamily="2" charset="-122"/>
                      </a:endParaRPr>
                    </a:p>
                  </a:txBody>
                  <a:tcPr marL="2942" marR="2942" marT="2942" marB="0" anchor="ctr"/>
                </a:tc>
                <a:tc>
                  <a:txBody>
                    <a:bodyPr/>
                    <a:lstStyle/>
                    <a:p>
                      <a:pPr algn="ctr" fontAlgn="ctr"/>
                      <a:r>
                        <a:rPr lang="zh-CN" altLang="en-US" sz="1100" b="1" u="none" strike="noStrike">
                          <a:effectLst/>
                        </a:rPr>
                        <a:t>专业名称</a:t>
                      </a:r>
                      <a:endParaRPr lang="zh-CN" altLang="en-US" sz="1100" b="1" i="0" u="none" strike="noStrike">
                        <a:solidFill>
                          <a:srgbClr val="000000"/>
                        </a:solidFill>
                        <a:effectLst/>
                        <a:latin typeface="黑体" panose="02010600030101010101" pitchFamily="2" charset="-122"/>
                      </a:endParaRPr>
                    </a:p>
                  </a:txBody>
                  <a:tcPr marL="2942" marR="2942" marT="2942" marB="0" anchor="ctr"/>
                </a:tc>
              </a:tr>
              <a:tr h="322580">
                <a:tc rowSpan="2">
                  <a:txBody>
                    <a:bodyPr/>
                    <a:lstStyle/>
                    <a:p>
                      <a:pPr algn="ctr" fontAlgn="ctr"/>
                      <a:r>
                        <a:rPr lang="zh-CN" altLang="en-US" sz="1100" b="1" u="none" strike="noStrike" dirty="0">
                          <a:effectLst/>
                        </a:rPr>
                        <a:t>财经商贸大类</a:t>
                      </a:r>
                      <a:endParaRPr lang="zh-CN" altLang="en-US" sz="1100" b="1" i="0" u="none" strike="noStrike" dirty="0">
                        <a:solidFill>
                          <a:srgbClr val="000000"/>
                        </a:solidFill>
                        <a:effectLst/>
                        <a:latin typeface="仿宋_GB2312" panose="02010609030101010101" charset="-122"/>
                      </a:endParaRPr>
                    </a:p>
                  </a:txBody>
                  <a:tcPr marL="2942" marR="2942" marT="2942" marB="0" anchor="ctr"/>
                </a:tc>
                <a:tc rowSpan="2">
                  <a:txBody>
                    <a:bodyPr/>
                    <a:lstStyle/>
                    <a:p>
                      <a:pPr algn="ctr" fontAlgn="ctr"/>
                      <a:r>
                        <a:rPr lang="zh-CN" altLang="en-US" sz="1100" b="1" u="none" strike="noStrike" dirty="0">
                          <a:effectLst/>
                        </a:rPr>
                        <a:t>电子商务类</a:t>
                      </a:r>
                      <a:endParaRPr lang="zh-CN" altLang="en-US" sz="1100" b="1" i="0" u="none" strike="noStrike" dirty="0">
                        <a:solidFill>
                          <a:srgbClr val="00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730701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电子商务</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530701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电子商务</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330701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电子商务</a:t>
                      </a:r>
                      <a:endParaRPr lang="zh-CN" altLang="en-US" sz="1200" b="1" i="0" u="none" strike="noStrike" dirty="0">
                        <a:solidFill>
                          <a:srgbClr val="FF0000"/>
                        </a:solidFill>
                        <a:effectLst/>
                        <a:latin typeface="仿宋_GB2312" panose="02010609030101010101" charset="-122"/>
                      </a:endParaRPr>
                    </a:p>
                  </a:txBody>
                  <a:tcPr marL="2942" marR="2942" marT="2942" marB="0" anchor="ctr"/>
                </a:tc>
              </a:tr>
              <a:tr h="322580">
                <a:tc vMerge="1">
                  <a:tcPr/>
                </a:tc>
                <a:tc vMerge="1">
                  <a:tcPr/>
                </a:tc>
                <a:tc>
                  <a:txBody>
                    <a:bodyPr/>
                    <a:lstStyle/>
                    <a:p>
                      <a:pPr algn="ctr" fontAlgn="ctr"/>
                      <a:r>
                        <a:rPr lang="en-US" altLang="zh-CN" sz="1100" b="1" u="none" strike="noStrike">
                          <a:effectLst/>
                        </a:rPr>
                        <a:t>730702</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跨境电子商务</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530702</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跨境电子商务</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330702</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跨境电子商务</a:t>
                      </a:r>
                      <a:endParaRPr lang="zh-CN" altLang="en-US" sz="1200" b="1" i="0" u="none" strike="noStrike" dirty="0">
                        <a:solidFill>
                          <a:srgbClr val="FF0000"/>
                        </a:solidFill>
                        <a:effectLst/>
                        <a:latin typeface="仿宋_GB2312" panose="02010609030101010101" charset="-122"/>
                      </a:endParaRPr>
                    </a:p>
                  </a:txBody>
                  <a:tcPr marL="2942" marR="2942" marT="2942" marB="0" anchor="ctr"/>
                </a:tc>
              </a:tr>
              <a:tr h="322580">
                <a:tc>
                  <a:txBody>
                    <a:bodyPr/>
                    <a:lstStyle/>
                    <a:p>
                      <a:pPr algn="ctr" fontAlgn="ctr"/>
                      <a:r>
                        <a:rPr lang="zh-CN" altLang="en-US" sz="1100" b="1" u="none" strike="noStrike" dirty="0">
                          <a:effectLst/>
                        </a:rPr>
                        <a:t>旅游大类</a:t>
                      </a:r>
                      <a:endParaRPr lang="zh-CN" altLang="en-US" sz="1100" b="1" i="0" u="none" strike="noStrike" dirty="0">
                        <a:solidFill>
                          <a:srgbClr val="000000"/>
                        </a:solidFill>
                        <a:effectLst/>
                        <a:latin typeface="仿宋_GB2312" panose="02010609030101010101" charset="-122"/>
                      </a:endParaRPr>
                    </a:p>
                  </a:txBody>
                  <a:tcPr marL="2942" marR="2942" marT="2942" marB="0" anchor="ctr"/>
                </a:tc>
                <a:tc>
                  <a:txBody>
                    <a:bodyPr/>
                    <a:lstStyle/>
                    <a:p>
                      <a:pPr algn="ctr" fontAlgn="ctr"/>
                      <a:r>
                        <a:rPr lang="zh-CN" altLang="en-US" sz="1100" b="1" u="none" strike="noStrike" dirty="0">
                          <a:effectLst/>
                        </a:rPr>
                        <a:t>旅游类</a:t>
                      </a:r>
                      <a:endParaRPr lang="zh-CN" altLang="en-US" sz="1100" b="1" i="0" u="none" strike="noStrike" dirty="0">
                        <a:solidFill>
                          <a:srgbClr val="00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740101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旅游服务与管理</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540101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旅游管理</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340101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旅游管理</a:t>
                      </a:r>
                      <a:endParaRPr lang="zh-CN" altLang="en-US" sz="1200" b="1" i="0" u="none" strike="noStrike" dirty="0">
                        <a:solidFill>
                          <a:srgbClr val="FF0000"/>
                        </a:solidFill>
                        <a:effectLst/>
                        <a:latin typeface="仿宋_GB2312" panose="02010609030101010101" charset="-122"/>
                      </a:endParaRPr>
                    </a:p>
                  </a:txBody>
                  <a:tcPr marL="2942" marR="2942" marT="2942" marB="0" anchor="ctr"/>
                </a:tc>
              </a:tr>
              <a:tr h="322580">
                <a:tc rowSpan="3">
                  <a:txBody>
                    <a:bodyPr/>
                    <a:lstStyle/>
                    <a:p>
                      <a:pPr algn="ctr" fontAlgn="ctr"/>
                      <a:r>
                        <a:rPr lang="zh-CN" altLang="en-US" sz="1100" b="1" u="none" strike="noStrike">
                          <a:effectLst/>
                        </a:rPr>
                        <a:t>文化艺术大类</a:t>
                      </a:r>
                      <a:endParaRPr lang="zh-CN" altLang="en-US" sz="1100" b="1" i="0" u="none" strike="noStrike">
                        <a:solidFill>
                          <a:srgbClr val="000000"/>
                        </a:solidFill>
                        <a:effectLst/>
                        <a:latin typeface="仿宋_GB2312" panose="02010609030101010101" charset="-122"/>
                      </a:endParaRPr>
                    </a:p>
                  </a:txBody>
                  <a:tcPr marL="2942" marR="2942" marT="2942" marB="0" anchor="ctr"/>
                </a:tc>
                <a:tc rowSpan="3">
                  <a:txBody>
                    <a:bodyPr/>
                    <a:lstStyle/>
                    <a:p>
                      <a:pPr algn="ctr" fontAlgn="ctr"/>
                      <a:r>
                        <a:rPr lang="zh-CN" altLang="en-US" sz="1100" b="1" u="none" strike="noStrike" dirty="0">
                          <a:effectLst/>
                        </a:rPr>
                        <a:t>表演艺术类</a:t>
                      </a:r>
                      <a:endParaRPr lang="zh-CN" altLang="en-US" sz="1100" b="1" i="0" u="none" strike="noStrike" dirty="0">
                        <a:solidFill>
                          <a:srgbClr val="00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750201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音乐表演</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550201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音乐表演</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350201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音乐表演</a:t>
                      </a:r>
                      <a:endParaRPr lang="zh-CN" altLang="en-US" sz="1200" b="1" i="0" u="none" strike="noStrike" dirty="0">
                        <a:solidFill>
                          <a:srgbClr val="FF0000"/>
                        </a:solidFill>
                        <a:effectLst/>
                        <a:latin typeface="仿宋_GB2312" panose="02010609030101010101" charset="-122"/>
                      </a:endParaRPr>
                    </a:p>
                  </a:txBody>
                  <a:tcPr marL="2942" marR="2942" marT="2942" marB="0" anchor="ctr"/>
                </a:tc>
              </a:tr>
              <a:tr h="323215">
                <a:tc vMerge="1">
                  <a:tcPr/>
                </a:tc>
                <a:tc vMerge="1">
                  <a:tcPr/>
                </a:tc>
                <a:tc>
                  <a:txBody>
                    <a:bodyPr/>
                    <a:lstStyle/>
                    <a:p>
                      <a:pPr algn="ctr" fontAlgn="ctr"/>
                      <a:r>
                        <a:rPr lang="en-US" altLang="zh-CN" sz="1100" b="1" u="none" strike="noStrike">
                          <a:effectLst/>
                        </a:rPr>
                        <a:t>750202</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舞蹈表演</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550202</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舞蹈表演</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350202</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舞蹈表演与编导</a:t>
                      </a:r>
                      <a:endParaRPr lang="zh-CN" altLang="en-US" sz="1200" b="1" i="0" u="none" strike="noStrike" dirty="0">
                        <a:solidFill>
                          <a:srgbClr val="FF0000"/>
                        </a:solidFill>
                        <a:effectLst/>
                        <a:latin typeface="仿宋_GB2312" panose="02010609030101010101" charset="-122"/>
                      </a:endParaRPr>
                    </a:p>
                  </a:txBody>
                  <a:tcPr marL="2942" marR="2942" marT="2942" marB="0" anchor="ctr"/>
                </a:tc>
              </a:tr>
              <a:tr h="322580">
                <a:tc vMerge="1">
                  <a:tcPr/>
                </a:tc>
                <a:tc vMerge="1">
                  <a:tcPr/>
                </a:tc>
                <a:tc>
                  <a:txBody>
                    <a:bodyPr/>
                    <a:lstStyle/>
                    <a:p>
                      <a:pPr algn="ctr" fontAlgn="ctr"/>
                      <a:r>
                        <a:rPr lang="en-US" altLang="zh-CN" sz="1100" b="1" u="none" strike="noStrike">
                          <a:effectLst/>
                        </a:rPr>
                        <a:t>750203</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戏曲表演</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550203</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戏曲表演</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350203</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戏曲表演</a:t>
                      </a:r>
                      <a:endParaRPr lang="zh-CN" altLang="en-US" sz="1200" b="1" i="0" u="none" strike="noStrike" dirty="0">
                        <a:solidFill>
                          <a:srgbClr val="FF0000"/>
                        </a:solidFill>
                        <a:effectLst/>
                        <a:latin typeface="仿宋_GB2312" panose="02010609030101010101" charset="-122"/>
                      </a:endParaRPr>
                    </a:p>
                  </a:txBody>
                  <a:tcPr marL="2942" marR="2942" marT="2942" marB="0" anchor="ctr"/>
                </a:tc>
              </a:tr>
              <a:tr h="321945">
                <a:tc rowSpan="4">
                  <a:txBody>
                    <a:bodyPr/>
                    <a:lstStyle/>
                    <a:p>
                      <a:pPr algn="ctr" fontAlgn="ctr"/>
                      <a:r>
                        <a:rPr lang="zh-CN" altLang="en-US" sz="1100" b="1" u="none" strike="noStrike" dirty="0">
                          <a:effectLst/>
                        </a:rPr>
                        <a:t>教育与体育大类</a:t>
                      </a:r>
                      <a:endParaRPr lang="zh-CN" altLang="en-US" sz="1100" b="1" i="0" u="none" strike="noStrike" dirty="0">
                        <a:solidFill>
                          <a:srgbClr val="000000"/>
                        </a:solidFill>
                        <a:effectLst/>
                        <a:latin typeface="仿宋_GB2312" panose="02010609030101010101" charset="-122"/>
                      </a:endParaRPr>
                    </a:p>
                  </a:txBody>
                  <a:tcPr marL="2942" marR="2942" marT="2942" marB="0" anchor="ctr"/>
                </a:tc>
                <a:tc>
                  <a:txBody>
                    <a:bodyPr/>
                    <a:lstStyle/>
                    <a:p>
                      <a:pPr algn="ctr" fontAlgn="ctr"/>
                      <a:r>
                        <a:rPr lang="zh-CN" altLang="en-US" sz="1100" b="1" u="none" strike="noStrike" dirty="0">
                          <a:effectLst/>
                        </a:rPr>
                        <a:t>教育类</a:t>
                      </a:r>
                      <a:endParaRPr lang="zh-CN" altLang="en-US" sz="1100" b="1" i="0" u="none" strike="noStrike" dirty="0">
                        <a:solidFill>
                          <a:srgbClr val="00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770101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幼儿保育</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sz="1100" b="1" u="none" strike="noStrike">
                          <a:effectLst/>
                        </a:rPr>
                        <a:t>570101K</a:t>
                      </a:r>
                      <a:endParaRPr lang="en-US"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早期教育</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dirty="0">
                          <a:effectLst/>
                        </a:rPr>
                        <a:t>370101</a:t>
                      </a:r>
                      <a:endParaRPr lang="en-US" altLang="zh-CN" sz="1100" b="1" i="0" u="none" strike="noStrike" dirty="0">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学前教育</a:t>
                      </a:r>
                      <a:endParaRPr lang="zh-CN" altLang="en-US" sz="1200" b="1" i="0" u="none" strike="noStrike" dirty="0">
                        <a:solidFill>
                          <a:srgbClr val="FF0000"/>
                        </a:solidFill>
                        <a:effectLst/>
                        <a:latin typeface="仿宋_GB2312" panose="02010609030101010101" charset="-122"/>
                      </a:endParaRPr>
                    </a:p>
                  </a:txBody>
                  <a:tcPr marL="2942" marR="2942" marT="2942" marB="0" anchor="ctr"/>
                </a:tc>
              </a:tr>
              <a:tr h="322580">
                <a:tc vMerge="1">
                  <a:tcPr/>
                </a:tc>
                <a:tc>
                  <a:txBody>
                    <a:bodyPr/>
                    <a:lstStyle/>
                    <a:p>
                      <a:pPr algn="ctr" fontAlgn="ctr"/>
                      <a:r>
                        <a:rPr lang="zh-CN" altLang="en-US" sz="1100" b="1" u="none" strike="noStrike" dirty="0">
                          <a:effectLst/>
                        </a:rPr>
                        <a:t>语言类</a:t>
                      </a:r>
                      <a:endParaRPr lang="zh-CN" altLang="en-US" sz="1100" b="1" i="0" u="none" strike="noStrike" dirty="0">
                        <a:solidFill>
                          <a:srgbClr val="00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770201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商务英语</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570201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商务英语</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370201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应用英语</a:t>
                      </a:r>
                      <a:endParaRPr lang="zh-CN" altLang="en-US" sz="1200" b="1" i="0" u="none" strike="noStrike" dirty="0">
                        <a:solidFill>
                          <a:srgbClr val="FF0000"/>
                        </a:solidFill>
                        <a:effectLst/>
                        <a:latin typeface="仿宋_GB2312" panose="02010609030101010101" charset="-122"/>
                      </a:endParaRPr>
                    </a:p>
                  </a:txBody>
                  <a:tcPr marL="2942" marR="2942" marT="2942" marB="0" anchor="ctr"/>
                </a:tc>
              </a:tr>
              <a:tr h="322580">
                <a:tc vMerge="1">
                  <a:tcPr/>
                </a:tc>
                <a:tc rowSpan="2">
                  <a:txBody>
                    <a:bodyPr/>
                    <a:lstStyle/>
                    <a:p>
                      <a:pPr algn="ctr" fontAlgn="ctr"/>
                      <a:r>
                        <a:rPr lang="zh-CN" altLang="en-US" sz="1100" b="1" u="none" strike="noStrike" dirty="0">
                          <a:effectLst/>
                        </a:rPr>
                        <a:t>体育类</a:t>
                      </a:r>
                      <a:endParaRPr lang="zh-CN" altLang="en-US" sz="1100" b="1" i="0" u="none" strike="noStrike" dirty="0">
                        <a:solidFill>
                          <a:srgbClr val="00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770302</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休闲体育服务与管理</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dirty="0">
                          <a:effectLst/>
                        </a:rPr>
                        <a:t>570302</a:t>
                      </a:r>
                      <a:endParaRPr lang="en-US" altLang="zh-CN" sz="1100" b="1" i="0" u="none" strike="noStrike" dirty="0">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休闲体育</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dirty="0">
                          <a:effectLst/>
                        </a:rPr>
                        <a:t>370302</a:t>
                      </a:r>
                      <a:endParaRPr lang="en-US" altLang="zh-CN" sz="1100" b="1" i="0" u="none" strike="noStrike" dirty="0">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休闲体育</a:t>
                      </a:r>
                      <a:endParaRPr lang="zh-CN" altLang="en-US" sz="1200" b="1" i="0" u="none" strike="noStrike" dirty="0">
                        <a:solidFill>
                          <a:srgbClr val="FF0000"/>
                        </a:solidFill>
                        <a:effectLst/>
                        <a:latin typeface="仿宋_GB2312" panose="02010609030101010101" charset="-122"/>
                      </a:endParaRPr>
                    </a:p>
                  </a:txBody>
                  <a:tcPr marL="2942" marR="2942" marT="2942" marB="0" anchor="ctr"/>
                </a:tc>
              </a:tr>
              <a:tr h="322580">
                <a:tc vMerge="1">
                  <a:tcPr/>
                </a:tc>
                <a:tc vMerge="1">
                  <a:tcPr/>
                </a:tc>
                <a:tc>
                  <a:txBody>
                    <a:bodyPr/>
                    <a:lstStyle/>
                    <a:p>
                      <a:pPr algn="ctr" fontAlgn="ctr"/>
                      <a:r>
                        <a:rPr lang="en-US" altLang="zh-CN" sz="1100" b="1" u="none" strike="noStrike">
                          <a:effectLst/>
                        </a:rPr>
                        <a:t>770303</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运动训练</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570303</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运动训练</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370303</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体能训练</a:t>
                      </a:r>
                      <a:endParaRPr lang="zh-CN" altLang="en-US" sz="1200" b="1" i="0" u="none" strike="noStrike" dirty="0">
                        <a:solidFill>
                          <a:srgbClr val="FF0000"/>
                        </a:solidFill>
                        <a:effectLst/>
                        <a:latin typeface="仿宋_GB2312" panose="02010609030101010101" charset="-122"/>
                      </a:endParaRPr>
                    </a:p>
                  </a:txBody>
                  <a:tcPr marL="2942" marR="2942" marT="2942" marB="0" anchor="ctr"/>
                </a:tc>
              </a:tr>
              <a:tr h="338455">
                <a:tc>
                  <a:txBody>
                    <a:bodyPr/>
                    <a:lstStyle/>
                    <a:p>
                      <a:pPr algn="ctr" fontAlgn="ctr"/>
                      <a:r>
                        <a:rPr lang="zh-CN" altLang="en-US" sz="1100" b="1" u="none" strike="noStrike" dirty="0">
                          <a:effectLst/>
                        </a:rPr>
                        <a:t>公安与司法大类</a:t>
                      </a:r>
                      <a:endParaRPr lang="zh-CN" altLang="en-US" sz="1100" b="1" i="0" u="none" strike="noStrike" dirty="0">
                        <a:solidFill>
                          <a:srgbClr val="000000"/>
                        </a:solidFill>
                        <a:effectLst/>
                        <a:latin typeface="仿宋_GB2312" panose="02010609030101010101" charset="-122"/>
                      </a:endParaRPr>
                    </a:p>
                  </a:txBody>
                  <a:tcPr marL="2942" marR="2942" marT="2942" marB="0" anchor="ctr"/>
                </a:tc>
                <a:tc>
                  <a:txBody>
                    <a:bodyPr/>
                    <a:lstStyle/>
                    <a:p>
                      <a:pPr algn="ctr" fontAlgn="ctr"/>
                      <a:r>
                        <a:rPr lang="zh-CN" altLang="en-US" sz="1100" b="1" u="none" strike="noStrike" dirty="0">
                          <a:effectLst/>
                        </a:rPr>
                        <a:t>法律实务类</a:t>
                      </a:r>
                      <a:endParaRPr lang="zh-CN" altLang="en-US" sz="1100" b="1" i="0" u="none" strike="noStrike" dirty="0">
                        <a:solidFill>
                          <a:srgbClr val="00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780401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法律事务</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580401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法律事务</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dirty="0">
                          <a:effectLst/>
                        </a:rPr>
                        <a:t>380401</a:t>
                      </a:r>
                      <a:endParaRPr lang="en-US" altLang="zh-CN" sz="1100" b="1" i="0" u="none" strike="noStrike" dirty="0">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法律</a:t>
                      </a:r>
                      <a:endParaRPr lang="zh-CN" altLang="en-US" sz="1200" b="1" i="0" u="none" strike="noStrike" dirty="0">
                        <a:solidFill>
                          <a:srgbClr val="FF0000"/>
                        </a:solidFill>
                        <a:effectLst/>
                        <a:latin typeface="仿宋_GB2312" panose="02010609030101010101" charset="-122"/>
                      </a:endParaRPr>
                    </a:p>
                  </a:txBody>
                  <a:tcPr marL="2942" marR="2942" marT="2942" marB="0" anchor="ctr"/>
                </a:tc>
              </a:tr>
              <a:tr h="322580">
                <a:tc rowSpan="4">
                  <a:txBody>
                    <a:bodyPr/>
                    <a:lstStyle/>
                    <a:p>
                      <a:pPr algn="ctr" fontAlgn="ctr"/>
                      <a:r>
                        <a:rPr lang="zh-CN" altLang="en-US" sz="1100" b="1" u="none" strike="noStrike">
                          <a:effectLst/>
                        </a:rPr>
                        <a:t>公共管理与服务大类</a:t>
                      </a:r>
                      <a:endParaRPr lang="zh-CN" altLang="en-US" sz="1100" b="1" i="0" u="none" strike="noStrike">
                        <a:solidFill>
                          <a:srgbClr val="000000"/>
                        </a:solidFill>
                        <a:effectLst/>
                        <a:latin typeface="仿宋_GB2312" panose="02010609030101010101" charset="-122"/>
                      </a:endParaRPr>
                    </a:p>
                  </a:txBody>
                  <a:tcPr marL="2942" marR="2942" marT="2942" marB="0" anchor="ctr"/>
                </a:tc>
                <a:tc>
                  <a:txBody>
                    <a:bodyPr/>
                    <a:lstStyle/>
                    <a:p>
                      <a:pPr algn="ctr" fontAlgn="ctr"/>
                      <a:r>
                        <a:rPr lang="zh-CN" altLang="en-US" sz="1100" b="1" u="none" strike="noStrike" dirty="0">
                          <a:effectLst/>
                        </a:rPr>
                        <a:t>公共事业类</a:t>
                      </a:r>
                      <a:endParaRPr lang="zh-CN" altLang="en-US" sz="1100" b="1" i="0" u="none" strike="noStrike" dirty="0">
                        <a:solidFill>
                          <a:srgbClr val="00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790101</a:t>
                      </a:r>
                      <a:endParaRPr lang="en-US" altLang="zh-CN" sz="1100" b="1" i="0" u="none" strike="noStrike">
                        <a:solidFill>
                          <a:srgbClr val="00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社会工作事务</a:t>
                      </a:r>
                      <a:endParaRPr lang="zh-CN" altLang="en-US" sz="1200" b="1" i="0" u="none" strike="noStrike" dirty="0">
                        <a:solidFill>
                          <a:srgbClr val="00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590101</a:t>
                      </a:r>
                      <a:endParaRPr lang="en-US" altLang="zh-CN" sz="1100" b="1" i="0" u="none" strike="noStrike">
                        <a:solidFill>
                          <a:srgbClr val="00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社会工作</a:t>
                      </a:r>
                      <a:endParaRPr lang="zh-CN" altLang="en-US" sz="1200" b="1" i="0" u="none" strike="noStrike" dirty="0">
                        <a:solidFill>
                          <a:srgbClr val="00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390101</a:t>
                      </a:r>
                      <a:endParaRPr lang="en-US" altLang="zh-CN" sz="1100" b="1" i="0" u="none" strike="noStrike">
                        <a:solidFill>
                          <a:srgbClr val="00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社会工作</a:t>
                      </a:r>
                      <a:endParaRPr lang="zh-CN" altLang="en-US" sz="1200" b="1" i="0" u="none" strike="noStrike" dirty="0">
                        <a:solidFill>
                          <a:srgbClr val="000000"/>
                        </a:solidFill>
                        <a:effectLst/>
                        <a:latin typeface="仿宋_GB2312" panose="02010609030101010101" charset="-122"/>
                      </a:endParaRPr>
                    </a:p>
                  </a:txBody>
                  <a:tcPr marL="2942" marR="2942" marT="2942" marB="0" anchor="ctr"/>
                </a:tc>
              </a:tr>
              <a:tr h="323215">
                <a:tc vMerge="1">
                  <a:tcPr/>
                </a:tc>
                <a:tc>
                  <a:txBody>
                    <a:bodyPr/>
                    <a:lstStyle/>
                    <a:p>
                      <a:pPr algn="ctr" fontAlgn="ctr"/>
                      <a:r>
                        <a:rPr lang="zh-CN" altLang="en-US" sz="1100" b="1" u="none" strike="noStrike" dirty="0">
                          <a:effectLst/>
                        </a:rPr>
                        <a:t>公共管理类</a:t>
                      </a:r>
                      <a:endParaRPr lang="zh-CN" altLang="en-US" sz="1100" b="1" i="0" u="none" strike="noStrike" dirty="0">
                        <a:solidFill>
                          <a:srgbClr val="00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790202</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人力资源管理事务</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590202</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人力资源管理</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390202</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人力资源管理</a:t>
                      </a:r>
                      <a:endParaRPr lang="zh-CN" altLang="en-US" sz="1200" b="1" i="0" u="none" strike="noStrike" dirty="0">
                        <a:solidFill>
                          <a:srgbClr val="FF0000"/>
                        </a:solidFill>
                        <a:effectLst/>
                        <a:latin typeface="仿宋_GB2312" panose="02010609030101010101" charset="-122"/>
                      </a:endParaRPr>
                    </a:p>
                  </a:txBody>
                  <a:tcPr marL="2942" marR="2942" marT="2942" marB="0" anchor="ctr"/>
                </a:tc>
              </a:tr>
              <a:tr h="322580">
                <a:tc vMerge="1">
                  <a:tcPr/>
                </a:tc>
                <a:tc rowSpan="2">
                  <a:txBody>
                    <a:bodyPr/>
                    <a:lstStyle/>
                    <a:p>
                      <a:pPr algn="ctr" fontAlgn="ctr"/>
                      <a:r>
                        <a:rPr lang="zh-CN" altLang="en-US" sz="1100" b="1" u="none" strike="noStrike" dirty="0">
                          <a:effectLst/>
                        </a:rPr>
                        <a:t>公共服务类</a:t>
                      </a:r>
                      <a:endParaRPr lang="zh-CN" altLang="en-US" sz="1100" b="1" i="0" u="none" strike="noStrike" dirty="0">
                        <a:solidFill>
                          <a:srgbClr val="00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790301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现代家政服务与管理</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590301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现代家政服务与管理</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390301</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现代家政管理</a:t>
                      </a:r>
                      <a:endParaRPr lang="zh-CN" altLang="en-US" sz="1200" b="1" i="0" u="none" strike="noStrike" dirty="0">
                        <a:solidFill>
                          <a:srgbClr val="FF0000"/>
                        </a:solidFill>
                        <a:effectLst/>
                        <a:latin typeface="仿宋_GB2312" panose="02010609030101010101" charset="-122"/>
                      </a:endParaRPr>
                    </a:p>
                  </a:txBody>
                  <a:tcPr marL="2942" marR="2942" marT="2942" marB="0" anchor="ctr"/>
                </a:tc>
              </a:tr>
              <a:tr h="322580">
                <a:tc vMerge="1">
                  <a:tcPr/>
                </a:tc>
                <a:tc vMerge="1">
                  <a:tcPr/>
                </a:tc>
                <a:tc>
                  <a:txBody>
                    <a:bodyPr/>
                    <a:lstStyle/>
                    <a:p>
                      <a:pPr algn="ctr" fontAlgn="ctr"/>
                      <a:r>
                        <a:rPr lang="en-US" altLang="zh-CN" sz="1100" b="1" u="none" strike="noStrike">
                          <a:effectLst/>
                        </a:rPr>
                        <a:t>790302</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智慧健康养老服务</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590302</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智慧健康养老服务与管理</a:t>
                      </a:r>
                      <a:endParaRPr lang="zh-CN" altLang="en-US" sz="1200" b="1" i="0" u="none" strike="noStrike" dirty="0">
                        <a:solidFill>
                          <a:srgbClr val="FF0000"/>
                        </a:solidFill>
                        <a:effectLst/>
                        <a:latin typeface="仿宋_GB2312" panose="02010609030101010101" charset="-122"/>
                      </a:endParaRPr>
                    </a:p>
                  </a:txBody>
                  <a:tcPr marL="2942" marR="2942" marT="2942" marB="0" anchor="ctr"/>
                </a:tc>
                <a:tc>
                  <a:txBody>
                    <a:bodyPr/>
                    <a:lstStyle/>
                    <a:p>
                      <a:pPr algn="ctr" fontAlgn="ctr"/>
                      <a:r>
                        <a:rPr lang="en-US" altLang="zh-CN" sz="1100" b="1" u="none" strike="noStrike">
                          <a:effectLst/>
                        </a:rPr>
                        <a:t>390302</a:t>
                      </a:r>
                      <a:endParaRPr lang="en-US" altLang="zh-CN" sz="1100" b="1" i="0" u="none" strike="noStrike">
                        <a:solidFill>
                          <a:srgbClr val="FF0000"/>
                        </a:solidFill>
                        <a:effectLst/>
                        <a:latin typeface="仿宋_GB2312" panose="02010609030101010101" charset="-122"/>
                      </a:endParaRPr>
                    </a:p>
                  </a:txBody>
                  <a:tcPr marL="2942" marR="2942" marT="2942" marB="0" anchor="ctr"/>
                </a:tc>
                <a:tc>
                  <a:txBody>
                    <a:bodyPr/>
                    <a:lstStyle/>
                    <a:p>
                      <a:pPr algn="l" fontAlgn="ctr"/>
                      <a:r>
                        <a:rPr lang="zh-CN" altLang="en-US" sz="1200" b="1" u="none" strike="noStrike" dirty="0">
                          <a:effectLst/>
                        </a:rPr>
                        <a:t>智慧健康养老管理</a:t>
                      </a:r>
                      <a:endParaRPr lang="zh-CN" altLang="en-US" sz="1200" b="1" i="0" u="none" strike="noStrike" dirty="0">
                        <a:solidFill>
                          <a:srgbClr val="FF0000"/>
                        </a:solidFill>
                        <a:effectLst/>
                        <a:latin typeface="仿宋_GB2312" panose="02010609030101010101" charset="-122"/>
                      </a:endParaRPr>
                    </a:p>
                  </a:txBody>
                  <a:tcPr marL="2942" marR="2942" marT="2942" marB="0" anchor="ctr"/>
                </a:tc>
              </a:tr>
            </a:tbl>
          </a:graphicData>
        </a:graphic>
      </p:graphicFrame>
      <p:sp>
        <p:nvSpPr>
          <p:cNvPr id="6" name="Rectangle 2"/>
          <p:cNvSpPr>
            <a:spLocks noChangeArrowheads="1"/>
          </p:cNvSpPr>
          <p:nvPr/>
        </p:nvSpPr>
        <p:spPr bwMode="auto">
          <a:xfrm>
            <a:off x="1559560" y="-17115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一、职教本科专业目录特点</a:t>
            </a:r>
            <a:endParaRPr kumimoji="0" lang="zh-CN" altLang="en-US" sz="3200" b="1" dirty="0" smtClean="0">
              <a:solidFill>
                <a:srgbClr val="EAEAEA"/>
              </a:solidFill>
              <a:latin typeface="隶书" panose="02010509060101010101" pitchFamily="49" charset="-122"/>
              <a:ea typeface="隶书" panose="02010509060101010101" pitchFamily="49" charset="-122"/>
            </a:endParaRPr>
          </a:p>
        </p:txBody>
      </p:sp>
      <p:cxnSp>
        <p:nvCxnSpPr>
          <p:cNvPr id="10" name="直接连接符 9"/>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11" name="Rectangle 3"/>
          <p:cNvSpPr>
            <a:spLocks noChangeArrowheads="1"/>
          </p:cNvSpPr>
          <p:nvPr/>
        </p:nvSpPr>
        <p:spPr bwMode="auto">
          <a:xfrm>
            <a:off x="1847850" y="706120"/>
            <a:ext cx="8657590" cy="634648"/>
          </a:xfrm>
          <a:prstGeom prst="rect">
            <a:avLst/>
          </a:prstGeom>
          <a:noFill/>
          <a:ln w="12700" cap="sq">
            <a:noFill/>
            <a:miter lim="800000"/>
            <a:headEnd type="none" w="sm" len="sm"/>
            <a:tailEnd type="none" w="sm" len="sm"/>
          </a:ln>
        </p:spPr>
        <p:txBody>
          <a:bodyPr/>
          <a:lstStyle/>
          <a:p>
            <a:pPr marL="609600" lvl="1" indent="-609600" algn="ctr" eaLnBrk="0" hangingPunct="0">
              <a:lnSpc>
                <a:spcPct val="120000"/>
              </a:lnSpc>
              <a:spcBef>
                <a:spcPts val="1200"/>
              </a:spcBef>
              <a:buClr>
                <a:srgbClr val="FFFFFF"/>
              </a:buClr>
              <a:buSzPct val="80000"/>
            </a:pPr>
            <a:r>
              <a:rPr lang="zh-CN" altLang="en-US" sz="2800" dirty="0" smtClean="0">
                <a:solidFill>
                  <a:srgbClr val="FFC000"/>
                </a:solidFill>
                <a:latin typeface="隶书" panose="02010509060101010101" pitchFamily="49" charset="-122"/>
                <a:ea typeface="隶书" panose="02010509060101010101" pitchFamily="49" charset="-122"/>
                <a:sym typeface="+mn-ea"/>
              </a:rPr>
              <a:t>中、高、本科专业目录一体化建设示例</a:t>
            </a:r>
            <a:endParaRPr lang="zh-CN" altLang="en-US" sz="2800" dirty="0" smtClean="0">
              <a:solidFill>
                <a:srgbClr val="FFC000"/>
              </a:solidFill>
              <a:latin typeface="隶书" panose="02010509060101010101" pitchFamily="49" charset="-122"/>
              <a:ea typeface="隶书" panose="02010509060101010101" pitchFamily="49" charset="-122"/>
              <a:sym typeface="+mn-ea"/>
            </a:endParaRPr>
          </a:p>
          <a:p>
            <a:pPr marL="609600" lvl="1" indent="-609600" eaLnBrk="0" latinLnBrk="0" hangingPunct="0">
              <a:lnSpc>
                <a:spcPct val="120000"/>
              </a:lnSpc>
              <a:spcBef>
                <a:spcPts val="1200"/>
              </a:spcBef>
              <a:buClr>
                <a:srgbClr val="FFFFFF"/>
              </a:buClr>
              <a:buSzPct val="80000"/>
            </a:pPr>
            <a:endParaRPr lang="zh-CN" altLang="en-US" sz="2800" dirty="0" smtClean="0">
              <a:latin typeface="隶书" panose="02010509060101010101" pitchFamily="49" charset="-122"/>
              <a:ea typeface="隶书" panose="02010509060101010101" pitchFamily="49" charset="-122"/>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nodePh="1">
                                  <p:stCondLst>
                                    <p:cond delay="0"/>
                                  </p:stCondLst>
                                  <p:endCondLst>
                                    <p:cond evt="begin" delay="0">
                                      <p:tn val="5"/>
                                    </p:cond>
                                  </p:end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nodePh="1">
                                  <p:stCondLst>
                                    <p:cond delay="0"/>
                                  </p:stCondLst>
                                  <p:endCondLst>
                                    <p:cond evt="begin" delay="0">
                                      <p:tn val="11"/>
                                    </p:cond>
                                  </p:end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 fill="hold"/>
                                        <p:tgtEl>
                                          <p:spTgt spid="8"/>
                                        </p:tgtEl>
                                        <p:attrNameLst>
                                          <p:attrName>ppt_x</p:attrName>
                                        </p:attrNameLst>
                                      </p:cBhvr>
                                      <p:tavLst>
                                        <p:tav tm="0">
                                          <p:val>
                                            <p:strVal val="#ppt_x"/>
                                          </p:val>
                                        </p:tav>
                                        <p:tav tm="100000">
                                          <p:val>
                                            <p:strVal val="#ppt_x"/>
                                          </p:val>
                                        </p:tav>
                                      </p:tavLst>
                                    </p:anim>
                                    <p:anim calcmode="lin" valueType="num">
                                      <p:cBhvr additive="base">
                                        <p:cTn id="14"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utoUpdateAnimBg="0"/>
      <p:bldP spid="8" grpId="0"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endParaRPr kumimoji="0" lang="en-US" altLang="zh-CN" sz="3200" b="1" dirty="0" smtClean="0">
              <a:solidFill>
                <a:srgbClr val="EAEAEA"/>
              </a:solidFill>
              <a:latin typeface="隶书" panose="02010509060101010101" pitchFamily="49" charset="-122"/>
              <a:ea typeface="隶书" panose="02010509060101010101" pitchFamily="49" charset="-122"/>
            </a:endParaRPr>
          </a:p>
        </p:txBody>
      </p:sp>
      <p:sp>
        <p:nvSpPr>
          <p:cNvPr id="7" name="Rectangle 3"/>
          <p:cNvSpPr>
            <a:spLocks noChangeArrowheads="1"/>
          </p:cNvSpPr>
          <p:nvPr/>
        </p:nvSpPr>
        <p:spPr bwMode="auto">
          <a:xfrm>
            <a:off x="1847850" y="692785"/>
            <a:ext cx="8820150" cy="1440071"/>
          </a:xfrm>
          <a:prstGeom prst="rect">
            <a:avLst/>
          </a:prstGeom>
          <a:noFill/>
          <a:ln w="12700" cap="sq">
            <a:noFill/>
            <a:miter lim="800000"/>
            <a:headEnd type="none" w="sm" len="sm"/>
            <a:tailEnd type="none" w="sm" len="sm"/>
          </a:ln>
        </p:spPr>
        <p:txBody>
          <a:bodyPr/>
          <a:lstStyle/>
          <a:p>
            <a:pPr marL="0" lvl="1" eaLnBrk="0" latinLnBrk="0" hangingPunct="0">
              <a:lnSpc>
                <a:spcPct val="120000"/>
              </a:lnSpc>
              <a:spcBef>
                <a:spcPts val="600"/>
              </a:spcBef>
              <a:buClr>
                <a:srgbClr val="FFFFFF"/>
              </a:buClr>
              <a:buSzPct val="80000"/>
            </a:pPr>
            <a:r>
              <a:rPr lang="en-US" sz="3200" dirty="0" smtClean="0">
                <a:latin typeface="隶书" panose="02010509060101010101" pitchFamily="49" charset="-122"/>
                <a:ea typeface="隶书" panose="02010509060101010101" pitchFamily="49" charset="-122"/>
                <a:sym typeface="+mn-ea"/>
              </a:rPr>
              <a:t>2.</a:t>
            </a:r>
            <a:r>
              <a:rPr lang="zh-CN" altLang="en-US" sz="3200" dirty="0" smtClean="0">
                <a:latin typeface="隶书" panose="02010509060101010101" pitchFamily="49" charset="-122"/>
                <a:ea typeface="隶书" panose="02010509060101010101" pitchFamily="49" charset="-122"/>
                <a:sym typeface="+mn-ea"/>
              </a:rPr>
              <a:t>面向实体经济 </a:t>
            </a:r>
            <a:r>
              <a:rPr lang="zh-CN" altLang="en-US" sz="3200" dirty="0" smtClean="0">
                <a:solidFill>
                  <a:srgbClr val="FFC000"/>
                </a:solidFill>
                <a:latin typeface="隶书" panose="02010509060101010101" pitchFamily="49" charset="-122"/>
                <a:ea typeface="隶书" panose="02010509060101010101" pitchFamily="49" charset="-122"/>
                <a:sym typeface="+mn-ea"/>
              </a:rPr>
              <a:t>没有在</a:t>
            </a:r>
            <a:r>
              <a:rPr lang="en-US" altLang="zh-CN" sz="3200" dirty="0" smtClean="0">
                <a:solidFill>
                  <a:srgbClr val="FFC000"/>
                </a:solidFill>
                <a:latin typeface="隶书" panose="02010509060101010101" pitchFamily="49" charset="-122"/>
                <a:ea typeface="隶书" panose="02010509060101010101" pitchFamily="49" charset="-122"/>
                <a:sym typeface="+mn-ea"/>
              </a:rPr>
              <a:t>19</a:t>
            </a:r>
            <a:r>
              <a:rPr lang="zh-CN" altLang="en-US" sz="3200" dirty="0" smtClean="0">
                <a:solidFill>
                  <a:srgbClr val="FFC000"/>
                </a:solidFill>
                <a:latin typeface="隶书" panose="02010509060101010101" pitchFamily="49" charset="-122"/>
                <a:ea typeface="隶书" panose="02010509060101010101" pitchFamily="49" charset="-122"/>
                <a:sym typeface="+mn-ea"/>
              </a:rPr>
              <a:t>个大类中均衡设置</a:t>
            </a:r>
            <a:endParaRPr sz="2800" dirty="0" smtClean="0">
              <a:solidFill>
                <a:srgbClr val="FFC000"/>
              </a:solidFill>
              <a:latin typeface="隶书" panose="02010509060101010101" pitchFamily="49" charset="-122"/>
              <a:ea typeface="隶书" panose="02010509060101010101" pitchFamily="49" charset="-122"/>
              <a:sym typeface="+mn-ea"/>
            </a:endParaRPr>
          </a:p>
        </p:txBody>
      </p: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cxnSp>
        <p:nvCxnSpPr>
          <p:cNvPr id="8" name="直接连接符 7"/>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13" name="Rectangle 2"/>
          <p:cNvSpPr>
            <a:spLocks noChangeArrowheads="1"/>
          </p:cNvSpPr>
          <p:nvPr/>
        </p:nvSpPr>
        <p:spPr bwMode="auto">
          <a:xfrm>
            <a:off x="1676400" y="-218132"/>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一、职教本科专业目录特点</a:t>
            </a:r>
            <a:endParaRPr kumimoji="0" lang="zh-CN" altLang="en-US" sz="3200" b="1" dirty="0">
              <a:solidFill>
                <a:srgbClr val="EAEAEA"/>
              </a:solidFill>
              <a:latin typeface="隶书" panose="02010509060101010101" pitchFamily="49" charset="-122"/>
              <a:ea typeface="隶书" panose="02010509060101010101" pitchFamily="49" charset="-122"/>
            </a:endParaRPr>
          </a:p>
        </p:txBody>
      </p:sp>
      <p:sp>
        <p:nvSpPr>
          <p:cNvPr id="10" name="Rectangle 3"/>
          <p:cNvSpPr>
            <a:spLocks noChangeArrowheads="1"/>
          </p:cNvSpPr>
          <p:nvPr/>
        </p:nvSpPr>
        <p:spPr bwMode="auto">
          <a:xfrm>
            <a:off x="7680176" y="1307440"/>
            <a:ext cx="2987824" cy="3921760"/>
          </a:xfrm>
          <a:prstGeom prst="rect">
            <a:avLst/>
          </a:prstGeom>
          <a:noFill/>
          <a:ln w="12700" cap="sq">
            <a:noFill/>
            <a:miter lim="800000"/>
            <a:headEnd type="none" w="sm" len="sm"/>
            <a:tailEnd type="none" w="sm" len="sm"/>
          </a:ln>
        </p:spPr>
        <p:txBody>
          <a:bodyPr/>
          <a:lstStyle/>
          <a:p>
            <a:pPr marL="0" lvl="1" eaLnBrk="0" latinLnBrk="0" hangingPunct="0">
              <a:lnSpc>
                <a:spcPct val="120000"/>
              </a:lnSpc>
              <a:spcBef>
                <a:spcPts val="600"/>
              </a:spcBef>
              <a:buClr>
                <a:srgbClr val="FFFFFF"/>
              </a:buClr>
              <a:buSzPct val="80000"/>
            </a:pPr>
            <a:r>
              <a:rPr lang="zh-CN" altLang="en-US" sz="2600" dirty="0" smtClean="0">
                <a:latin typeface="隶书" panose="02010509060101010101" pitchFamily="49" charset="-122"/>
                <a:ea typeface="隶书" panose="02010509060101010101" pitchFamily="49" charset="-122"/>
                <a:sym typeface="+mn-ea"/>
              </a:rPr>
              <a:t>在</a:t>
            </a:r>
            <a:r>
              <a:rPr lang="en-US" altLang="zh-CN" sz="2600" dirty="0" smtClean="0">
                <a:latin typeface="隶书" panose="02010509060101010101" pitchFamily="49" charset="-122"/>
                <a:ea typeface="隶书" panose="02010509060101010101" pitchFamily="49" charset="-122"/>
                <a:sym typeface="+mn-ea"/>
              </a:rPr>
              <a:t>247</a:t>
            </a:r>
            <a:r>
              <a:rPr lang="zh-CN" altLang="en-US" sz="2600" dirty="0" smtClean="0">
                <a:latin typeface="隶书" panose="02010509060101010101" pitchFamily="49" charset="-122"/>
                <a:ea typeface="隶书" panose="02010509060101010101" pitchFamily="49" charset="-122"/>
                <a:sym typeface="+mn-ea"/>
              </a:rPr>
              <a:t>个专业中，</a:t>
            </a:r>
            <a:endParaRPr lang="en-US" altLang="zh-CN" sz="2600" dirty="0" smtClean="0">
              <a:latin typeface="隶书" panose="02010509060101010101" pitchFamily="49" charset="-122"/>
              <a:ea typeface="隶书" panose="02010509060101010101" pitchFamily="49" charset="-122"/>
              <a:sym typeface="+mn-ea"/>
            </a:endParaRPr>
          </a:p>
          <a:p>
            <a:pPr marL="0" lvl="1" eaLnBrk="0" latinLnBrk="0" hangingPunct="0">
              <a:lnSpc>
                <a:spcPct val="120000"/>
              </a:lnSpc>
              <a:spcBef>
                <a:spcPts val="600"/>
              </a:spcBef>
              <a:buClr>
                <a:srgbClr val="FFFFFF"/>
              </a:buClr>
              <a:buSzPct val="80000"/>
              <a:buFont typeface="Wingdings" panose="05000000000000000000" pitchFamily="2" charset="2"/>
              <a:buChar char="ü"/>
            </a:pPr>
            <a:r>
              <a:rPr lang="zh-CN" altLang="en-US" sz="2600" dirty="0" smtClean="0">
                <a:latin typeface="隶书" panose="02010509060101010101" pitchFamily="49" charset="-122"/>
                <a:ea typeface="隶书" panose="02010509060101010101" pitchFamily="49" charset="-122"/>
                <a:sym typeface="+mn-ea"/>
              </a:rPr>
              <a:t>装备制造</a:t>
            </a:r>
            <a:r>
              <a:rPr lang="en-US" altLang="zh-CN" sz="2600" dirty="0" smtClean="0">
                <a:latin typeface="隶书" panose="02010509060101010101" pitchFamily="49" charset="-122"/>
                <a:ea typeface="隶书" panose="02010509060101010101" pitchFamily="49" charset="-122"/>
                <a:sym typeface="+mn-ea"/>
              </a:rPr>
              <a:t>11.3%</a:t>
            </a:r>
            <a:endParaRPr lang="en-US" altLang="zh-CN" sz="2600" dirty="0" smtClean="0">
              <a:latin typeface="隶书" panose="02010509060101010101" pitchFamily="49" charset="-122"/>
              <a:ea typeface="隶书" panose="02010509060101010101" pitchFamily="49" charset="-122"/>
              <a:sym typeface="+mn-ea"/>
            </a:endParaRPr>
          </a:p>
          <a:p>
            <a:pPr marL="0" lvl="1" eaLnBrk="0" latinLnBrk="0" hangingPunct="0">
              <a:lnSpc>
                <a:spcPct val="120000"/>
              </a:lnSpc>
              <a:spcBef>
                <a:spcPts val="600"/>
              </a:spcBef>
              <a:buClr>
                <a:srgbClr val="FFFFFF"/>
              </a:buClr>
              <a:buSzPct val="80000"/>
              <a:buFont typeface="Wingdings" panose="05000000000000000000" pitchFamily="2" charset="2"/>
              <a:buChar char="ü"/>
            </a:pPr>
            <a:r>
              <a:rPr lang="zh-CN" altLang="en-US" sz="2600" dirty="0" smtClean="0">
                <a:latin typeface="隶书" panose="02010509060101010101" pitchFamily="49" charset="-122"/>
                <a:ea typeface="隶书" panose="02010509060101010101" pitchFamily="49" charset="-122"/>
                <a:sym typeface="+mn-ea"/>
              </a:rPr>
              <a:t>交通运输</a:t>
            </a:r>
            <a:r>
              <a:rPr lang="en-US" altLang="zh-CN" sz="2600" dirty="0" smtClean="0">
                <a:latin typeface="隶书" panose="02010509060101010101" pitchFamily="49" charset="-122"/>
                <a:ea typeface="隶书" panose="02010509060101010101" pitchFamily="49" charset="-122"/>
                <a:sym typeface="+mn-ea"/>
              </a:rPr>
              <a:t>8.5%</a:t>
            </a:r>
            <a:endParaRPr lang="en-US" altLang="zh-CN" sz="2600" dirty="0" smtClean="0">
              <a:latin typeface="隶书" panose="02010509060101010101" pitchFamily="49" charset="-122"/>
              <a:ea typeface="隶书" panose="02010509060101010101" pitchFamily="49" charset="-122"/>
              <a:sym typeface="+mn-ea"/>
            </a:endParaRPr>
          </a:p>
          <a:p>
            <a:pPr marL="0" lvl="1" eaLnBrk="0" latinLnBrk="0" hangingPunct="0">
              <a:lnSpc>
                <a:spcPct val="120000"/>
              </a:lnSpc>
              <a:spcBef>
                <a:spcPts val="600"/>
              </a:spcBef>
              <a:buClr>
                <a:srgbClr val="FFFFFF"/>
              </a:buClr>
              <a:buSzPct val="80000"/>
              <a:buFont typeface="Wingdings" panose="05000000000000000000" pitchFamily="2" charset="2"/>
              <a:buChar char="ü"/>
            </a:pPr>
            <a:r>
              <a:rPr lang="zh-CN" altLang="en-US" sz="2600" dirty="0" smtClean="0">
                <a:latin typeface="隶书" panose="02010509060101010101" pitchFamily="49" charset="-122"/>
                <a:ea typeface="隶书" panose="02010509060101010101" pitchFamily="49" charset="-122"/>
                <a:sym typeface="+mn-ea"/>
              </a:rPr>
              <a:t>医疗卫生</a:t>
            </a:r>
            <a:r>
              <a:rPr lang="en-US" altLang="zh-CN" sz="2600" dirty="0" smtClean="0">
                <a:latin typeface="隶书" panose="02010509060101010101" pitchFamily="49" charset="-122"/>
                <a:ea typeface="隶书" panose="02010509060101010101" pitchFamily="49" charset="-122"/>
                <a:sym typeface="+mn-ea"/>
              </a:rPr>
              <a:t>8.1%</a:t>
            </a:r>
            <a:endParaRPr lang="en-US" altLang="zh-CN" sz="2600" dirty="0" smtClean="0">
              <a:latin typeface="隶书" panose="02010509060101010101" pitchFamily="49" charset="-122"/>
              <a:ea typeface="隶书" panose="02010509060101010101" pitchFamily="49" charset="-122"/>
              <a:sym typeface="+mn-ea"/>
            </a:endParaRPr>
          </a:p>
          <a:p>
            <a:pPr marL="0" lvl="1" eaLnBrk="0" latinLnBrk="0" hangingPunct="0">
              <a:lnSpc>
                <a:spcPct val="120000"/>
              </a:lnSpc>
              <a:spcBef>
                <a:spcPts val="600"/>
              </a:spcBef>
              <a:buClr>
                <a:srgbClr val="FFFFFF"/>
              </a:buClr>
              <a:buSzPct val="80000"/>
              <a:buFont typeface="Wingdings" panose="05000000000000000000" pitchFamily="2" charset="2"/>
              <a:buChar char="ü"/>
            </a:pPr>
            <a:r>
              <a:rPr lang="zh-CN" altLang="en-US" sz="2600" dirty="0" smtClean="0">
                <a:latin typeface="隶书" panose="02010509060101010101" pitchFamily="49" charset="-122"/>
                <a:ea typeface="隶书" panose="02010509060101010101" pitchFamily="49" charset="-122"/>
                <a:sym typeface="+mn-ea"/>
              </a:rPr>
              <a:t>土木建筑</a:t>
            </a:r>
            <a:r>
              <a:rPr lang="en-US" altLang="zh-CN" sz="2600" dirty="0" smtClean="0">
                <a:latin typeface="隶书" panose="02010509060101010101" pitchFamily="49" charset="-122"/>
                <a:ea typeface="隶书" panose="02010509060101010101" pitchFamily="49" charset="-122"/>
                <a:sym typeface="+mn-ea"/>
              </a:rPr>
              <a:t>7.3%</a:t>
            </a:r>
            <a:endParaRPr lang="en-US" altLang="zh-CN" sz="2600" dirty="0" smtClean="0">
              <a:latin typeface="隶书" panose="02010509060101010101" pitchFamily="49" charset="-122"/>
              <a:ea typeface="隶书" panose="02010509060101010101" pitchFamily="49" charset="-122"/>
              <a:sym typeface="+mn-ea"/>
            </a:endParaRPr>
          </a:p>
          <a:p>
            <a:pPr marL="0" lvl="1" eaLnBrk="0" latinLnBrk="0" hangingPunct="0">
              <a:lnSpc>
                <a:spcPct val="120000"/>
              </a:lnSpc>
              <a:spcBef>
                <a:spcPts val="600"/>
              </a:spcBef>
              <a:buClr>
                <a:srgbClr val="FFFFFF"/>
              </a:buClr>
              <a:buSzPct val="80000"/>
              <a:buFont typeface="Wingdings" panose="05000000000000000000" pitchFamily="2" charset="2"/>
              <a:buChar char="ü"/>
            </a:pPr>
            <a:r>
              <a:rPr lang="zh-CN" altLang="en-US" sz="2600" dirty="0" smtClean="0">
                <a:latin typeface="隶书" panose="02010509060101010101" pitchFamily="49" charset="-122"/>
                <a:ea typeface="隶书" panose="02010509060101010101" pitchFamily="49" charset="-122"/>
                <a:sym typeface="+mn-ea"/>
              </a:rPr>
              <a:t>电子信息</a:t>
            </a:r>
            <a:r>
              <a:rPr lang="en-US" altLang="zh-CN" sz="2600" dirty="0" smtClean="0">
                <a:latin typeface="隶书" panose="02010509060101010101" pitchFamily="49" charset="-122"/>
                <a:ea typeface="隶书" panose="02010509060101010101" pitchFamily="49" charset="-122"/>
                <a:sym typeface="+mn-ea"/>
              </a:rPr>
              <a:t>7.3%</a:t>
            </a:r>
            <a:endParaRPr lang="en-US" altLang="zh-CN" sz="2600" dirty="0" smtClean="0">
              <a:latin typeface="隶书" panose="02010509060101010101" pitchFamily="49" charset="-122"/>
              <a:ea typeface="隶书" panose="02010509060101010101" pitchFamily="49" charset="-122"/>
              <a:sym typeface="+mn-ea"/>
            </a:endParaRPr>
          </a:p>
          <a:p>
            <a:pPr marL="0" lvl="1" eaLnBrk="0" latinLnBrk="0" hangingPunct="0">
              <a:lnSpc>
                <a:spcPct val="120000"/>
              </a:lnSpc>
              <a:spcBef>
                <a:spcPts val="600"/>
              </a:spcBef>
              <a:buClr>
                <a:srgbClr val="FFFFFF"/>
              </a:buClr>
              <a:buSzPct val="80000"/>
              <a:buFont typeface="Wingdings" panose="05000000000000000000" pitchFamily="2" charset="2"/>
              <a:buChar char="ü"/>
            </a:pPr>
            <a:r>
              <a:rPr lang="zh-CN" altLang="en-US" sz="2600" dirty="0" smtClean="0">
                <a:latin typeface="隶书" panose="02010509060101010101" pitchFamily="49" charset="-122"/>
                <a:ea typeface="隶书" panose="02010509060101010101" pitchFamily="49" charset="-122"/>
                <a:sym typeface="+mn-ea"/>
              </a:rPr>
              <a:t>农林牧渔</a:t>
            </a:r>
            <a:r>
              <a:rPr lang="en-US" altLang="zh-CN" sz="2600" dirty="0" smtClean="0">
                <a:latin typeface="隶书" panose="02010509060101010101" pitchFamily="49" charset="-122"/>
                <a:ea typeface="隶书" panose="02010509060101010101" pitchFamily="49" charset="-122"/>
                <a:sym typeface="+mn-ea"/>
              </a:rPr>
              <a:t>5.3%</a:t>
            </a:r>
            <a:endParaRPr lang="en-US" altLang="zh-CN" sz="2600" dirty="0" smtClean="0">
              <a:latin typeface="隶书" panose="02010509060101010101" pitchFamily="49" charset="-122"/>
              <a:ea typeface="隶书" panose="02010509060101010101" pitchFamily="49" charset="-122"/>
              <a:sym typeface="+mn-ea"/>
            </a:endParaRPr>
          </a:p>
          <a:p>
            <a:pPr marL="0" lvl="1" eaLnBrk="0" latinLnBrk="0" hangingPunct="0">
              <a:lnSpc>
                <a:spcPct val="120000"/>
              </a:lnSpc>
              <a:spcBef>
                <a:spcPts val="600"/>
              </a:spcBef>
              <a:buClr>
                <a:srgbClr val="FFFFFF"/>
              </a:buClr>
              <a:buSzPct val="80000"/>
              <a:buFont typeface="Wingdings" panose="05000000000000000000" pitchFamily="2" charset="2"/>
              <a:buChar char="ü"/>
            </a:pPr>
            <a:r>
              <a:rPr lang="zh-CN" altLang="en-US" sz="2600" dirty="0" smtClean="0">
                <a:latin typeface="隶书" panose="02010509060101010101" pitchFamily="49" charset="-122"/>
                <a:ea typeface="隶书" panose="02010509060101010101" pitchFamily="49" charset="-122"/>
                <a:sym typeface="+mn-ea"/>
              </a:rPr>
              <a:t>资源环境</a:t>
            </a:r>
            <a:r>
              <a:rPr lang="en-US" altLang="zh-CN" sz="2600" dirty="0" smtClean="0">
                <a:latin typeface="隶书" panose="02010509060101010101" pitchFamily="49" charset="-122"/>
                <a:ea typeface="隶书" panose="02010509060101010101" pitchFamily="49" charset="-122"/>
                <a:sym typeface="+mn-ea"/>
              </a:rPr>
              <a:t>5.3%</a:t>
            </a:r>
            <a:endParaRPr lang="en-US" altLang="zh-CN" sz="2600" dirty="0" smtClean="0">
              <a:latin typeface="隶书" panose="02010509060101010101" pitchFamily="49" charset="-122"/>
              <a:ea typeface="隶书" panose="02010509060101010101" pitchFamily="49" charset="-122"/>
              <a:sym typeface="+mn-ea"/>
            </a:endParaRPr>
          </a:p>
          <a:p>
            <a:pPr marL="0" lvl="1" eaLnBrk="0" latinLnBrk="0" hangingPunct="0">
              <a:lnSpc>
                <a:spcPct val="120000"/>
              </a:lnSpc>
              <a:spcBef>
                <a:spcPts val="600"/>
              </a:spcBef>
              <a:buClr>
                <a:srgbClr val="FFFFFF"/>
              </a:buClr>
              <a:buSzPct val="80000"/>
            </a:pPr>
            <a:r>
              <a:rPr lang="zh-CN" altLang="en-US" sz="2600" dirty="0" smtClean="0">
                <a:latin typeface="隶书" panose="02010509060101010101" pitchFamily="49" charset="-122"/>
                <a:ea typeface="隶书" panose="02010509060101010101" pitchFamily="49" charset="-122"/>
                <a:sym typeface="+mn-ea"/>
              </a:rPr>
              <a:t>合计</a:t>
            </a:r>
            <a:r>
              <a:rPr lang="en-US" altLang="zh-CN" sz="2600" dirty="0" smtClean="0">
                <a:latin typeface="隶书" panose="02010509060101010101" pitchFamily="49" charset="-122"/>
                <a:ea typeface="隶书" panose="02010509060101010101" pitchFamily="49" charset="-122"/>
                <a:sym typeface="+mn-ea"/>
              </a:rPr>
              <a:t>56%</a:t>
            </a:r>
            <a:r>
              <a:rPr lang="zh-CN" altLang="en-US" sz="2600" dirty="0" smtClean="0">
                <a:latin typeface="隶书" panose="02010509060101010101" pitchFamily="49" charset="-122"/>
                <a:ea typeface="隶书" panose="02010509060101010101" pitchFamily="49" charset="-122"/>
                <a:sym typeface="+mn-ea"/>
              </a:rPr>
              <a:t>以上</a:t>
            </a:r>
            <a:endParaRPr lang="en-US" altLang="zh-CN" sz="2600" dirty="0" smtClean="0">
              <a:latin typeface="隶书" panose="02010509060101010101" pitchFamily="49" charset="-122"/>
              <a:ea typeface="隶书" panose="02010509060101010101" pitchFamily="49" charset="-122"/>
              <a:sym typeface="+mn-ea"/>
            </a:endParaRPr>
          </a:p>
        </p:txBody>
      </p:sp>
      <p:pic>
        <p:nvPicPr>
          <p:cNvPr id="2" name="图片 1"/>
          <p:cNvPicPr>
            <a:picLocks noChangeAspect="1"/>
          </p:cNvPicPr>
          <p:nvPr>
            <p:custDataLst>
              <p:tags r:id="rId1"/>
            </p:custDataLst>
          </p:nvPr>
        </p:nvPicPr>
        <p:blipFill>
          <a:blip r:embed="rId2" cstate="print"/>
          <a:stretch>
            <a:fillRect/>
          </a:stretch>
        </p:blipFill>
        <p:spPr>
          <a:xfrm>
            <a:off x="1597025" y="1341120"/>
            <a:ext cx="6088380" cy="5421630"/>
          </a:xfrm>
          <a:prstGeom prst="rect">
            <a:avLst/>
          </a:prstGeom>
        </p:spPr>
      </p:pic>
    </p:spTree>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一、职教本科专业目录特点</a:t>
            </a:r>
            <a:endParaRPr kumimoji="0" lang="zh-CN" altLang="en-US" sz="3200" b="1" dirty="0">
              <a:solidFill>
                <a:srgbClr val="EAEAEA"/>
              </a:solidFill>
              <a:latin typeface="隶书" panose="02010509060101010101" pitchFamily="49" charset="-122"/>
              <a:ea typeface="隶书" panose="02010509060101010101" pitchFamily="49" charset="-122"/>
            </a:endParaRPr>
          </a:p>
        </p:txBody>
      </p:sp>
      <p:sp>
        <p:nvSpPr>
          <p:cNvPr id="7" name="Rectangle 3"/>
          <p:cNvSpPr>
            <a:spLocks noChangeArrowheads="1"/>
          </p:cNvSpPr>
          <p:nvPr/>
        </p:nvSpPr>
        <p:spPr bwMode="auto">
          <a:xfrm>
            <a:off x="1775520" y="692785"/>
            <a:ext cx="8820150" cy="3921760"/>
          </a:xfrm>
          <a:prstGeom prst="rect">
            <a:avLst/>
          </a:prstGeom>
          <a:noFill/>
          <a:ln w="12700" cap="sq">
            <a:noFill/>
            <a:miter lim="800000"/>
            <a:headEnd type="none" w="sm" len="sm"/>
            <a:tailEnd type="none" w="sm" len="sm"/>
          </a:ln>
        </p:spPr>
        <p:txBody>
          <a:bodyPr/>
          <a:lstStyle/>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endParaRPr lang="en-US" sz="2800" dirty="0" smtClean="0">
              <a:latin typeface="隶书" panose="02010509060101010101" pitchFamily="49" charset="-122"/>
              <a:ea typeface="隶书" panose="02010509060101010101" pitchFamily="49" charset="-122"/>
              <a:sym typeface="+mn-ea"/>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
        <p:nvSpPr>
          <p:cNvPr id="6" name="Rectangle 3"/>
          <p:cNvSpPr>
            <a:spLocks noChangeArrowheads="1"/>
          </p:cNvSpPr>
          <p:nvPr/>
        </p:nvSpPr>
        <p:spPr bwMode="auto">
          <a:xfrm>
            <a:off x="1775460" y="764540"/>
            <a:ext cx="8542655" cy="5451475"/>
          </a:xfrm>
          <a:prstGeom prst="rect">
            <a:avLst/>
          </a:prstGeom>
          <a:noFill/>
          <a:ln w="12700" cap="sq">
            <a:noFill/>
            <a:miter lim="800000"/>
            <a:headEnd type="none" w="sm" len="sm"/>
            <a:tailEnd type="none" w="sm" len="sm"/>
          </a:ln>
        </p:spPr>
        <p:txBody>
          <a:bodyPr/>
          <a:lstStyle/>
          <a:p>
            <a:pPr marL="0" lvl="1" eaLnBrk="0" latinLnBrk="0" hangingPunct="0">
              <a:lnSpc>
                <a:spcPct val="120000"/>
              </a:lnSpc>
              <a:spcBef>
                <a:spcPts val="600"/>
              </a:spcBef>
              <a:buClr>
                <a:srgbClr val="FFFFFF"/>
              </a:buClr>
              <a:buSzPct val="80000"/>
            </a:pPr>
            <a:r>
              <a:rPr lang="en-US" sz="3200" dirty="0" smtClean="0">
                <a:latin typeface="隶书" panose="02010509060101010101" pitchFamily="49" charset="-122"/>
                <a:ea typeface="隶书" panose="02010509060101010101" pitchFamily="49" charset="-122"/>
                <a:sym typeface="+mn-ea"/>
              </a:rPr>
              <a:t>3.</a:t>
            </a:r>
            <a:r>
              <a:rPr lang="zh-CN" altLang="en-US" sz="3200" dirty="0" smtClean="0">
                <a:latin typeface="隶书" panose="02010509060101010101" pitchFamily="49" charset="-122"/>
                <a:ea typeface="隶书" panose="02010509060101010101" pitchFamily="49" charset="-122"/>
                <a:sym typeface="+mn-ea"/>
              </a:rPr>
              <a:t>名称体现职业教育类型特点</a:t>
            </a:r>
            <a:endParaRPr lang="en-US" altLang="zh-CN" sz="32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注意区别于普通本科教育</a:t>
            </a:r>
            <a:r>
              <a:rPr lang="zh-CN" altLang="zh-CN" sz="2800" dirty="0" smtClean="0">
                <a:latin typeface="隶书" panose="02010509060101010101" pitchFamily="49" charset="-122"/>
                <a:ea typeface="隶书" panose="02010509060101010101" pitchFamily="49" charset="-122"/>
                <a:sym typeface="+mn-ea"/>
              </a:rPr>
              <a:t>。</a:t>
            </a:r>
            <a:r>
              <a:rPr lang="zh-CN" altLang="en-US" sz="2800" dirty="0" smtClean="0">
                <a:latin typeface="隶书" panose="02010509060101010101" pitchFamily="49" charset="-122"/>
                <a:ea typeface="隶书" panose="02010509060101010101" pitchFamily="49" charset="-122"/>
                <a:sym typeface="+mn-ea"/>
              </a:rPr>
              <a:t>两类最大不同是：</a:t>
            </a:r>
            <a:endParaRPr lang="en-US" altLang="zh-CN"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buFont typeface="Wingdings" panose="05000000000000000000" pitchFamily="2" charset="2"/>
              <a:buChar char="ü"/>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职本：知识</a:t>
            </a:r>
            <a:r>
              <a:rPr lang="en-US" altLang="zh-CN" sz="2800" dirty="0" smtClean="0">
                <a:latin typeface="隶书" panose="02010509060101010101" pitchFamily="49" charset="-122"/>
                <a:ea typeface="隶书" panose="02010509060101010101" pitchFamily="49" charset="-122"/>
                <a:sym typeface="+mn-ea"/>
              </a:rPr>
              <a:t>+</a:t>
            </a:r>
            <a:r>
              <a:rPr lang="zh-CN" altLang="en-US" sz="2800" dirty="0" smtClean="0">
                <a:latin typeface="隶书" panose="02010509060101010101" pitchFamily="49" charset="-122"/>
                <a:ea typeface="隶书" panose="02010509060101010101" pitchFamily="49" charset="-122"/>
                <a:sym typeface="+mn-ea"/>
              </a:rPr>
              <a:t>技术技能</a:t>
            </a:r>
            <a:r>
              <a:rPr lang="en-US" altLang="zh-CN" sz="2800" dirty="0" smtClean="0">
                <a:latin typeface="隶书" panose="02010509060101010101" pitchFamily="49" charset="-122"/>
                <a:ea typeface="隶书" panose="02010509060101010101" pitchFamily="49" charset="-122"/>
                <a:sym typeface="+mn-ea"/>
              </a:rPr>
              <a:t>	</a:t>
            </a:r>
            <a:r>
              <a:rPr lang="zh-CN" altLang="en-US" sz="2800" dirty="0" smtClean="0">
                <a:solidFill>
                  <a:srgbClr val="FFC000"/>
                </a:solidFill>
                <a:latin typeface="隶书" panose="02010509060101010101" pitchFamily="49" charset="-122"/>
                <a:ea typeface="隶书" panose="02010509060101010101" pitchFamily="49" charset="-122"/>
                <a:sym typeface="+mn-ea"/>
              </a:rPr>
              <a:t>对应职业岗位需求</a:t>
            </a:r>
            <a:endParaRPr lang="en-US" altLang="zh-CN" sz="2800" dirty="0" smtClean="0">
              <a:solidFill>
                <a:srgbClr val="FFC000"/>
              </a:solidFill>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buFont typeface="Wingdings" panose="05000000000000000000" pitchFamily="2" charset="2"/>
              <a:buChar char="ü"/>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普本：知识</a:t>
            </a:r>
            <a:r>
              <a:rPr lang="en-US" altLang="zh-CN" sz="2800" dirty="0" smtClean="0">
                <a:latin typeface="隶书" panose="02010509060101010101" pitchFamily="49" charset="-122"/>
                <a:ea typeface="隶书" panose="02010509060101010101" pitchFamily="49" charset="-122"/>
                <a:sym typeface="+mn-ea"/>
              </a:rPr>
              <a:t>+</a:t>
            </a:r>
            <a:r>
              <a:rPr lang="zh-CN" altLang="en-US" sz="2800" dirty="0" smtClean="0">
                <a:latin typeface="隶书" panose="02010509060101010101" pitchFamily="49" charset="-122"/>
                <a:ea typeface="隶书" panose="02010509060101010101" pitchFamily="49" charset="-122"/>
                <a:sym typeface="+mn-ea"/>
              </a:rPr>
              <a:t>专业能力</a:t>
            </a:r>
            <a:r>
              <a:rPr lang="en-US" altLang="zh-CN" sz="2800" dirty="0" smtClean="0">
                <a:latin typeface="隶书" panose="02010509060101010101" pitchFamily="49" charset="-122"/>
                <a:ea typeface="隶书" panose="02010509060101010101" pitchFamily="49" charset="-122"/>
                <a:sym typeface="+mn-ea"/>
              </a:rPr>
              <a:t>	</a:t>
            </a:r>
            <a:r>
              <a:rPr lang="zh-CN" altLang="en-US" sz="2800" dirty="0" smtClean="0">
                <a:solidFill>
                  <a:srgbClr val="FFC000"/>
                </a:solidFill>
                <a:latin typeface="隶书" panose="02010509060101010101" pitchFamily="49" charset="-122"/>
                <a:ea typeface="隶书" panose="02010509060101010101" pitchFamily="49" charset="-122"/>
                <a:sym typeface="+mn-ea"/>
              </a:rPr>
              <a:t>对应学科</a:t>
            </a:r>
            <a:endParaRPr lang="zh-CN" altLang="zh-CN" sz="2800" dirty="0" smtClean="0">
              <a:solidFill>
                <a:srgbClr val="FFC000"/>
              </a:solidFill>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solidFill>
                  <a:srgbClr val="FFC000"/>
                </a:solidFill>
                <a:latin typeface="隶书" panose="02010509060101010101" pitchFamily="49" charset="-122"/>
                <a:ea typeface="隶书" panose="02010509060101010101" pitchFamily="49" charset="-122"/>
                <a:sym typeface="+mn-ea"/>
              </a:rPr>
              <a:t>一般不用“</a:t>
            </a:r>
            <a:r>
              <a:rPr lang="en-US" altLang="zh-CN" sz="2800" dirty="0" smtClean="0">
                <a:solidFill>
                  <a:srgbClr val="FFC000"/>
                </a:solidFill>
                <a:latin typeface="隶书" panose="02010509060101010101" pitchFamily="49" charset="-122"/>
                <a:ea typeface="隶书" panose="02010509060101010101" pitchFamily="49" charset="-122"/>
                <a:sym typeface="+mn-ea"/>
              </a:rPr>
              <a:t>XX</a:t>
            </a:r>
            <a:r>
              <a:rPr lang="zh-CN" altLang="en-US" sz="2800" dirty="0" smtClean="0">
                <a:solidFill>
                  <a:srgbClr val="FFC000"/>
                </a:solidFill>
                <a:latin typeface="隶书" panose="02010509060101010101" pitchFamily="49" charset="-122"/>
                <a:ea typeface="隶书" panose="02010509060101010101" pitchFamily="49" charset="-122"/>
                <a:sym typeface="+mn-ea"/>
              </a:rPr>
              <a:t>”学。</a:t>
            </a:r>
            <a:endParaRPr lang="zh-CN" altLang="zh-CN" sz="2800" dirty="0" smtClean="0">
              <a:solidFill>
                <a:srgbClr val="FFC000"/>
              </a:solidFill>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例，医养照护与管理、眼视光技术、护理、网络工程技术、轮机工程技术、高速铁路运营管理、药事服务与管理</a:t>
            </a:r>
            <a:r>
              <a:rPr lang="en-US" altLang="zh-CN" sz="2800" dirty="0" smtClean="0">
                <a:latin typeface="隶书" panose="02010509060101010101" pitchFamily="49" charset="-122"/>
                <a:ea typeface="隶书" panose="02010509060101010101" pitchFamily="49" charset="-122"/>
                <a:sym typeface="+mn-ea"/>
              </a:rPr>
              <a:t>…</a:t>
            </a:r>
            <a:endParaRPr lang="en-US" altLang="zh-CN"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solidFill>
                  <a:srgbClr val="FFC000"/>
                </a:solidFill>
                <a:latin typeface="隶书" panose="02010509060101010101" pitchFamily="49" charset="-122"/>
                <a:ea typeface="隶书" panose="02010509060101010101" pitchFamily="49" charset="-122"/>
                <a:sym typeface="+mn-ea"/>
              </a:rPr>
              <a:t>专业名称有同有异，少部分专业名称相同或相似</a:t>
            </a:r>
            <a:endParaRPr sz="2800" dirty="0" smtClean="0">
              <a:solidFill>
                <a:srgbClr val="FFC000"/>
              </a:solidFill>
              <a:latin typeface="隶书" panose="02010509060101010101" pitchFamily="49" charset="-122"/>
              <a:ea typeface="隶书" panose="02010509060101010101" pitchFamily="49" charset="-122"/>
              <a:sym typeface="+mn-ea"/>
            </a:endParaRPr>
          </a:p>
        </p:txBody>
      </p:sp>
    </p:spTree>
  </p:cSld>
  <p:clrMapOvr>
    <a:masterClrMapping/>
  </p:clrMapOvr>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一、职教本科专业目录特点</a:t>
            </a:r>
            <a:endParaRPr kumimoji="0" lang="zh-CN" altLang="en-US" sz="3200" b="1" dirty="0">
              <a:solidFill>
                <a:srgbClr val="EAEAEA"/>
              </a:solidFill>
              <a:latin typeface="隶书" panose="02010509060101010101" pitchFamily="49" charset="-122"/>
              <a:ea typeface="隶书" panose="02010509060101010101" pitchFamily="49" charset="-122"/>
            </a:endParaRPr>
          </a:p>
        </p:txBody>
      </p:sp>
      <p:sp>
        <p:nvSpPr>
          <p:cNvPr id="7" name="Rectangle 3"/>
          <p:cNvSpPr>
            <a:spLocks noChangeArrowheads="1"/>
          </p:cNvSpPr>
          <p:nvPr/>
        </p:nvSpPr>
        <p:spPr bwMode="auto">
          <a:xfrm>
            <a:off x="1847850" y="692785"/>
            <a:ext cx="8657590" cy="3921760"/>
          </a:xfrm>
          <a:prstGeom prst="rect">
            <a:avLst/>
          </a:prstGeom>
          <a:noFill/>
          <a:ln w="12700" cap="sq">
            <a:noFill/>
            <a:miter lim="800000"/>
            <a:headEnd type="none" w="sm" len="sm"/>
            <a:tailEnd type="none" w="sm" len="sm"/>
          </a:ln>
        </p:spPr>
        <p:txBody>
          <a:bodyPr/>
          <a:lstStyle/>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endParaRPr lang="en-US"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buFont typeface="Wingdings" panose="05000000000000000000" pitchFamily="2" charset="2"/>
              <a:buChar char="ü"/>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职本：高层次技术技能人才</a:t>
            </a:r>
            <a:endParaRPr lang="en-US" altLang="zh-CN" sz="2800" dirty="0" smtClean="0">
              <a:solidFill>
                <a:srgbClr val="FFC000"/>
              </a:solidFill>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buFont typeface="Wingdings" panose="05000000000000000000" pitchFamily="2" charset="2"/>
              <a:buChar char="ü"/>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普本：高素质专门人才</a:t>
            </a:r>
            <a:endParaRPr lang="zh-CN" sz="2800" dirty="0" smtClean="0">
              <a:solidFill>
                <a:srgbClr val="FFC000"/>
              </a:solidFill>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职本体现了职业教育的高层次，打破职业教育止步于专科层面的“天花板”，使技术技能以初级、中级向高级贯通上升。</a:t>
            </a:r>
            <a:r>
              <a:rPr lang="zh-CN" altLang="en-US" sz="2800" dirty="0" smtClean="0">
                <a:solidFill>
                  <a:srgbClr val="FFC000"/>
                </a:solidFill>
                <a:latin typeface="隶书" panose="02010509060101010101" pitchFamily="49" charset="-122"/>
                <a:ea typeface="隶书" panose="02010509060101010101" pitchFamily="49" charset="-122"/>
                <a:sym typeface="+mn-ea"/>
              </a:rPr>
              <a:t>确需长学制培养的职业教育</a:t>
            </a:r>
            <a:r>
              <a:rPr lang="zh-CN" altLang="en-US" sz="2800" dirty="0" smtClean="0">
                <a:latin typeface="隶书" panose="02010509060101010101" pitchFamily="49" charset="-122"/>
                <a:ea typeface="隶书" panose="02010509060101010101" pitchFamily="49" charset="-122"/>
                <a:sym typeface="+mn-ea"/>
              </a:rPr>
              <a:t>。</a:t>
            </a:r>
            <a:endParaRPr lang="zh-CN" sz="2800" dirty="0" smtClean="0">
              <a:latin typeface="隶书" panose="02010509060101010101" pitchFamily="49" charset="-122"/>
              <a:ea typeface="隶书" panose="02010509060101010101" pitchFamily="49" charset="-122"/>
              <a:sym typeface="+mn-ea"/>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
        <p:nvSpPr>
          <p:cNvPr id="6" name="Rectangle 3"/>
          <p:cNvSpPr>
            <a:spLocks noChangeArrowheads="1"/>
          </p:cNvSpPr>
          <p:nvPr/>
        </p:nvSpPr>
        <p:spPr bwMode="auto">
          <a:xfrm>
            <a:off x="1847850" y="692696"/>
            <a:ext cx="8820150" cy="1440071"/>
          </a:xfrm>
          <a:prstGeom prst="rect">
            <a:avLst/>
          </a:prstGeom>
          <a:noFill/>
          <a:ln w="12700" cap="sq">
            <a:noFill/>
            <a:miter lim="800000"/>
            <a:headEnd type="none" w="sm" len="sm"/>
            <a:tailEnd type="none" w="sm" len="sm"/>
          </a:ln>
        </p:spPr>
        <p:txBody>
          <a:bodyPr/>
          <a:lstStyle/>
          <a:p>
            <a:pPr marL="0" lvl="1" eaLnBrk="0" latinLnBrk="0" hangingPunct="0">
              <a:lnSpc>
                <a:spcPct val="120000"/>
              </a:lnSpc>
              <a:spcBef>
                <a:spcPts val="600"/>
              </a:spcBef>
              <a:buClr>
                <a:srgbClr val="FFFFFF"/>
              </a:buClr>
              <a:buSzPct val="80000"/>
            </a:pPr>
            <a:r>
              <a:rPr lang="en-US" sz="3200" dirty="0">
                <a:latin typeface="隶书" panose="02010509060101010101" pitchFamily="49" charset="-122"/>
                <a:ea typeface="隶书" panose="02010509060101010101" pitchFamily="49" charset="-122"/>
                <a:sym typeface="+mn-ea"/>
              </a:rPr>
              <a:t>4</a:t>
            </a:r>
            <a:r>
              <a:rPr lang="en-US" sz="3200" dirty="0" smtClean="0">
                <a:latin typeface="隶书" panose="02010509060101010101" pitchFamily="49" charset="-122"/>
                <a:ea typeface="隶书" panose="02010509060101010101" pitchFamily="49" charset="-122"/>
                <a:sym typeface="+mn-ea"/>
              </a:rPr>
              <a:t>.</a:t>
            </a:r>
            <a:r>
              <a:rPr lang="zh-CN" altLang="en-US" sz="3200" dirty="0" smtClean="0">
                <a:latin typeface="隶书" panose="02010509060101010101" pitchFamily="49" charset="-122"/>
                <a:ea typeface="隶书" panose="02010509060101010101" pitchFamily="49" charset="-122"/>
                <a:sym typeface="+mn-ea"/>
              </a:rPr>
              <a:t>培养目标不同</a:t>
            </a:r>
            <a:endParaRPr sz="2800" dirty="0" smtClean="0">
              <a:solidFill>
                <a:srgbClr val="FFC000"/>
              </a:solidFill>
              <a:latin typeface="隶书" panose="02010509060101010101" pitchFamily="49" charset="-122"/>
              <a:ea typeface="隶书" panose="02010509060101010101" pitchFamily="49" charset="-122"/>
              <a:sym typeface="+mn-ea"/>
            </a:endParaRPr>
          </a:p>
        </p:txBody>
      </p:sp>
    </p:spTree>
  </p:cSld>
  <p:clrMapOvr>
    <a:masterClrMapping/>
  </p:clrMapOv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一、职教本科专业目录特点</a:t>
            </a:r>
            <a:endParaRPr kumimoji="0" lang="zh-CN" altLang="en-US" sz="3200" b="1" dirty="0">
              <a:solidFill>
                <a:srgbClr val="EAEAEA"/>
              </a:solidFill>
              <a:latin typeface="隶书" panose="02010509060101010101" pitchFamily="49" charset="-122"/>
              <a:ea typeface="隶书" panose="02010509060101010101" pitchFamily="49" charset="-122"/>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
        <p:nvSpPr>
          <p:cNvPr id="6" name="Rectangle 3"/>
          <p:cNvSpPr>
            <a:spLocks noChangeArrowheads="1"/>
          </p:cNvSpPr>
          <p:nvPr/>
        </p:nvSpPr>
        <p:spPr bwMode="auto">
          <a:xfrm>
            <a:off x="1740024" y="692696"/>
            <a:ext cx="8748464" cy="6336704"/>
          </a:xfrm>
          <a:prstGeom prst="rect">
            <a:avLst/>
          </a:prstGeom>
          <a:noFill/>
          <a:ln w="12700" cap="sq">
            <a:noFill/>
            <a:miter lim="800000"/>
            <a:headEnd type="none" w="sm" len="sm"/>
            <a:tailEnd type="none" w="sm" len="sm"/>
          </a:ln>
        </p:spPr>
        <p:txBody>
          <a:bodyPr/>
          <a:lstStyle/>
          <a:p>
            <a:pPr marL="0" lvl="1" eaLnBrk="0" latinLnBrk="0" hangingPunct="0">
              <a:lnSpc>
                <a:spcPct val="120000"/>
              </a:lnSpc>
              <a:spcBef>
                <a:spcPts val="600"/>
              </a:spcBef>
              <a:buClr>
                <a:srgbClr val="FFFFFF"/>
              </a:buClr>
              <a:buSzPct val="80000"/>
            </a:pPr>
            <a:r>
              <a:rPr lang="en-US" sz="3200" dirty="0">
                <a:latin typeface="隶书" panose="02010509060101010101" pitchFamily="49" charset="-122"/>
                <a:ea typeface="隶书" panose="02010509060101010101" pitchFamily="49" charset="-122"/>
                <a:sym typeface="+mn-ea"/>
              </a:rPr>
              <a:t>5</a:t>
            </a:r>
            <a:r>
              <a:rPr lang="en-US" sz="3200" dirty="0" smtClean="0">
                <a:latin typeface="隶书" panose="02010509060101010101" pitchFamily="49" charset="-122"/>
                <a:ea typeface="隶书" panose="02010509060101010101" pitchFamily="49" charset="-122"/>
                <a:sym typeface="+mn-ea"/>
              </a:rPr>
              <a:t>.</a:t>
            </a:r>
            <a:r>
              <a:rPr lang="zh-CN" altLang="en-US" sz="3200" dirty="0" smtClean="0">
                <a:latin typeface="隶书" panose="02010509060101010101" pitchFamily="49" charset="-122"/>
                <a:ea typeface="隶书" panose="02010509060101010101" pitchFamily="49" charset="-122"/>
                <a:sym typeface="+mn-ea"/>
              </a:rPr>
              <a:t> 推进职教供给侧结构改革</a:t>
            </a:r>
            <a:endParaRPr lang="en-US" altLang="zh-CN" sz="3200" dirty="0" smtClean="0">
              <a:latin typeface="隶书" panose="02010509060101010101" pitchFamily="49" charset="-122"/>
              <a:ea typeface="隶书" panose="02010509060101010101" pitchFamily="49" charset="-122"/>
              <a:sym typeface="+mn-ea"/>
            </a:endParaRPr>
          </a:p>
          <a:p>
            <a:pPr marL="0" lvl="1" eaLnBrk="0" latinLnBrk="0" hangingPunct="0">
              <a:lnSpc>
                <a:spcPct val="120000"/>
              </a:lnSpc>
              <a:spcBef>
                <a:spcPts val="600"/>
              </a:spcBef>
              <a:buClr>
                <a:srgbClr val="FFFFFF"/>
              </a:buClr>
              <a:buSzPct val="80000"/>
              <a:buFont typeface="Wingdings" panose="05000000000000000000" pitchFamily="2" charset="2"/>
              <a:buChar char="l"/>
            </a:pPr>
            <a:r>
              <a:rPr lang="zh-CN" altLang="en-US" sz="2800" dirty="0" smtClean="0">
                <a:latin typeface="隶书" panose="02010509060101010101" pitchFamily="49" charset="-122"/>
                <a:ea typeface="隶书" panose="02010509060101010101" pitchFamily="49" charset="-122"/>
                <a:sym typeface="+mn-ea"/>
              </a:rPr>
              <a:t> 服务</a:t>
            </a:r>
            <a:r>
              <a:rPr lang="zh-CN" altLang="zh-CN" sz="2800" dirty="0" smtClean="0">
                <a:latin typeface="隶书" panose="02010509060101010101" pitchFamily="49" charset="-122"/>
                <a:ea typeface="隶书" panose="02010509060101010101" pitchFamily="49" charset="-122"/>
                <a:sym typeface="+mn-ea"/>
              </a:rPr>
              <a:t>制造强国</a:t>
            </a:r>
            <a:endParaRPr lang="en-US" altLang="zh-CN" sz="2800" dirty="0" smtClean="0">
              <a:latin typeface="隶书" panose="02010509060101010101" pitchFamily="49" charset="-122"/>
              <a:ea typeface="隶书" panose="02010509060101010101" pitchFamily="49" charset="-122"/>
              <a:sym typeface="+mn-ea"/>
            </a:endParaRPr>
          </a:p>
          <a:p>
            <a:pPr marL="0" lvl="1" indent="457200" eaLnBrk="0" latinLnBrk="0" hangingPunct="0">
              <a:lnSpc>
                <a:spcPct val="120000"/>
              </a:lnSpc>
              <a:spcBef>
                <a:spcPts val="600"/>
              </a:spcBef>
              <a:buClr>
                <a:srgbClr val="FFFFFF"/>
              </a:buClr>
              <a:buSzPct val="80000"/>
            </a:pPr>
            <a:r>
              <a:rPr lang="zh-CN" altLang="en-US" sz="2800" dirty="0" smtClean="0">
                <a:latin typeface="隶书" panose="02010509060101010101" pitchFamily="49" charset="-122"/>
                <a:ea typeface="隶书" panose="02010509060101010101" pitchFamily="49" charset="-122"/>
                <a:sym typeface="+mn-ea"/>
              </a:rPr>
              <a:t>如船舶智能制造技术、智能网联汽车工程技术；</a:t>
            </a:r>
            <a:endParaRPr lang="en-US" altLang="zh-CN" sz="2800" dirty="0" smtClean="0">
              <a:latin typeface="隶书" panose="02010509060101010101" pitchFamily="49" charset="-122"/>
              <a:ea typeface="隶书" panose="02010509060101010101" pitchFamily="49" charset="-122"/>
              <a:sym typeface="+mn-ea"/>
            </a:endParaRPr>
          </a:p>
          <a:p>
            <a:pPr marL="0" lvl="1" eaLnBrk="0" hangingPunct="0">
              <a:lnSpc>
                <a:spcPct val="120000"/>
              </a:lnSpc>
              <a:spcBef>
                <a:spcPts val="600"/>
              </a:spcBef>
              <a:buClr>
                <a:srgbClr val="FFFFFF"/>
              </a:buClr>
              <a:buSzPct val="80000"/>
              <a:buFont typeface="Wingdings" panose="05000000000000000000" pitchFamily="2" charset="2"/>
              <a:buChar char="l"/>
            </a:pPr>
            <a:r>
              <a:rPr lang="zh-CN" altLang="en-US" sz="2800" dirty="0" smtClean="0">
                <a:latin typeface="隶书" panose="02010509060101010101" pitchFamily="49" charset="-122"/>
                <a:ea typeface="隶书" panose="02010509060101010101" pitchFamily="49" charset="-122"/>
                <a:sym typeface="+mn-ea"/>
              </a:rPr>
              <a:t> 破解</a:t>
            </a:r>
            <a:r>
              <a:rPr lang="en-US" altLang="zh-CN" sz="2800" dirty="0" smtClean="0">
                <a:latin typeface="隶书" panose="02010509060101010101" pitchFamily="49" charset="-122"/>
                <a:ea typeface="隶书" panose="02010509060101010101" pitchFamily="49" charset="-122"/>
                <a:sym typeface="+mn-ea"/>
              </a:rPr>
              <a:t>“</a:t>
            </a:r>
            <a:r>
              <a:rPr lang="zh-CN" altLang="en-US" sz="2800" dirty="0" smtClean="0">
                <a:latin typeface="隶书" panose="02010509060101010101" pitchFamily="49" charset="-122"/>
                <a:ea typeface="隶书" panose="02010509060101010101" pitchFamily="49" charset="-122"/>
                <a:sym typeface="+mn-ea"/>
              </a:rPr>
              <a:t>卡脖子</a:t>
            </a:r>
            <a:r>
              <a:rPr lang="en-US" altLang="zh-CN" sz="2800" dirty="0" smtClean="0">
                <a:latin typeface="隶书" panose="02010509060101010101" pitchFamily="49" charset="-122"/>
                <a:ea typeface="隶书" panose="02010509060101010101" pitchFamily="49" charset="-122"/>
                <a:sym typeface="+mn-ea"/>
              </a:rPr>
              <a:t>”</a:t>
            </a:r>
            <a:r>
              <a:rPr lang="zh-CN" altLang="en-US" sz="2800" dirty="0" smtClean="0">
                <a:latin typeface="隶书" panose="02010509060101010101" pitchFamily="49" charset="-122"/>
                <a:ea typeface="隶书" panose="02010509060101010101" pitchFamily="49" charset="-122"/>
                <a:sym typeface="+mn-ea"/>
              </a:rPr>
              <a:t>关键技术</a:t>
            </a:r>
            <a:endParaRPr lang="en-US" altLang="zh-CN" sz="2800" dirty="0" smtClean="0">
              <a:latin typeface="隶书" panose="02010509060101010101" pitchFamily="49" charset="-122"/>
              <a:ea typeface="隶书" panose="02010509060101010101" pitchFamily="49" charset="-122"/>
              <a:sym typeface="+mn-ea"/>
            </a:endParaRPr>
          </a:p>
          <a:p>
            <a:pPr marL="0" lvl="1" indent="457200" eaLnBrk="0" hangingPunct="0">
              <a:lnSpc>
                <a:spcPct val="120000"/>
              </a:lnSpc>
              <a:spcBef>
                <a:spcPts val="600"/>
              </a:spcBef>
              <a:buClr>
                <a:srgbClr val="FFFFFF"/>
              </a:buClr>
              <a:buSzPct val="80000"/>
            </a:pPr>
            <a:r>
              <a:rPr lang="zh-CN" altLang="en-US" sz="2800" dirty="0" smtClean="0">
                <a:latin typeface="隶书" panose="02010509060101010101" pitchFamily="49" charset="-122"/>
                <a:ea typeface="隶书" panose="02010509060101010101" pitchFamily="49" charset="-122"/>
                <a:sym typeface="+mn-ea"/>
              </a:rPr>
              <a:t>如设置集成电路工程技术、新能源发电工程、新材料与应用技术、柔性电子技术</a:t>
            </a:r>
            <a:endParaRPr lang="en-US" altLang="zh-CN" sz="2800" dirty="0" smtClean="0">
              <a:latin typeface="隶书" panose="02010509060101010101" pitchFamily="49" charset="-122"/>
              <a:ea typeface="隶书" panose="02010509060101010101" pitchFamily="49" charset="-122"/>
              <a:sym typeface="+mn-ea"/>
            </a:endParaRPr>
          </a:p>
          <a:p>
            <a:pPr marL="0" lvl="1" eaLnBrk="0" hangingPunct="0">
              <a:lnSpc>
                <a:spcPct val="120000"/>
              </a:lnSpc>
              <a:spcBef>
                <a:spcPts val="600"/>
              </a:spcBef>
              <a:buClr>
                <a:srgbClr val="FFFFFF"/>
              </a:buClr>
              <a:buSzPct val="80000"/>
              <a:buFont typeface="Wingdings" panose="05000000000000000000" pitchFamily="2" charset="2"/>
              <a:buChar char="l"/>
            </a:pPr>
            <a:r>
              <a:rPr lang="zh-CN" altLang="en-US" sz="2800" dirty="0" smtClean="0">
                <a:latin typeface="隶书" panose="02010509060101010101" pitchFamily="49" charset="-122"/>
                <a:ea typeface="隶书" panose="02010509060101010101" pitchFamily="49" charset="-122"/>
                <a:sym typeface="+mn-ea"/>
              </a:rPr>
              <a:t> 服务国家治理能力</a:t>
            </a:r>
            <a:endParaRPr lang="en-US" altLang="zh-CN" sz="2800" dirty="0" smtClean="0">
              <a:latin typeface="隶书" panose="02010509060101010101" pitchFamily="49" charset="-122"/>
              <a:ea typeface="隶书" panose="02010509060101010101" pitchFamily="49" charset="-122"/>
              <a:sym typeface="+mn-ea"/>
            </a:endParaRPr>
          </a:p>
          <a:p>
            <a:pPr marL="0" lvl="1" indent="457200" eaLnBrk="0" hangingPunct="0">
              <a:lnSpc>
                <a:spcPct val="120000"/>
              </a:lnSpc>
              <a:spcBef>
                <a:spcPts val="600"/>
              </a:spcBef>
              <a:buClr>
                <a:srgbClr val="FFFFFF"/>
              </a:buClr>
              <a:buSzPct val="80000"/>
            </a:pPr>
            <a:r>
              <a:rPr lang="zh-CN" altLang="en-US" sz="2800" dirty="0" smtClean="0">
                <a:latin typeface="隶书" panose="02010509060101010101" pitchFamily="49" charset="-122"/>
                <a:ea typeface="隶书" panose="02010509060101010101" pitchFamily="49" charset="-122"/>
                <a:sym typeface="+mn-ea"/>
              </a:rPr>
              <a:t>如应急救援技术、智慧社区管理、党务工作</a:t>
            </a:r>
            <a:endParaRPr lang="en-US" altLang="zh-CN" sz="2800" dirty="0" smtClean="0">
              <a:latin typeface="隶书" panose="02010509060101010101" pitchFamily="49" charset="-122"/>
              <a:ea typeface="隶书" panose="02010509060101010101" pitchFamily="49" charset="-122"/>
              <a:sym typeface="+mn-ea"/>
            </a:endParaRPr>
          </a:p>
        </p:txBody>
      </p:sp>
      <p:sp>
        <p:nvSpPr>
          <p:cNvPr id="9" name="Rectangle 22"/>
          <p:cNvSpPr>
            <a:spLocks noGrp="1" noChangeArrowheads="1"/>
          </p:cNvSpPr>
          <p:nvPr/>
        </p:nvSpPr>
        <p:spPr>
          <a:xfrm>
            <a:off x="8760460" y="7076256"/>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Tree>
  </p:cSld>
  <p:clrMapOvr>
    <a:masterClrMapping/>
  </p:clrMapOvr>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一、职教本科专业目录特点</a:t>
            </a:r>
            <a:endParaRPr kumimoji="0" lang="zh-CN" altLang="en-US" sz="3200" b="1" dirty="0">
              <a:solidFill>
                <a:srgbClr val="EAEAEA"/>
              </a:solidFill>
              <a:latin typeface="隶书" panose="02010509060101010101" pitchFamily="49" charset="-122"/>
              <a:ea typeface="隶书" panose="02010509060101010101" pitchFamily="49" charset="-122"/>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
        <p:nvSpPr>
          <p:cNvPr id="6" name="Rectangle 3"/>
          <p:cNvSpPr>
            <a:spLocks noChangeArrowheads="1"/>
          </p:cNvSpPr>
          <p:nvPr/>
        </p:nvSpPr>
        <p:spPr bwMode="auto">
          <a:xfrm>
            <a:off x="1740024" y="692696"/>
            <a:ext cx="8748464" cy="6336704"/>
          </a:xfrm>
          <a:prstGeom prst="rect">
            <a:avLst/>
          </a:prstGeom>
          <a:noFill/>
          <a:ln w="12700" cap="sq">
            <a:noFill/>
            <a:miter lim="800000"/>
            <a:headEnd type="none" w="sm" len="sm"/>
            <a:tailEnd type="none" w="sm" len="sm"/>
          </a:ln>
        </p:spPr>
        <p:txBody>
          <a:bodyPr/>
          <a:lstStyle/>
          <a:p>
            <a:pPr marL="0" lvl="1" eaLnBrk="0" latinLnBrk="0" hangingPunct="0">
              <a:lnSpc>
                <a:spcPct val="120000"/>
              </a:lnSpc>
              <a:spcBef>
                <a:spcPts val="600"/>
              </a:spcBef>
              <a:buClr>
                <a:srgbClr val="FFFFFF"/>
              </a:buClr>
              <a:buSzPct val="80000"/>
            </a:pPr>
            <a:r>
              <a:rPr lang="en-US" sz="3200" dirty="0">
                <a:latin typeface="隶书" panose="02010509060101010101" pitchFamily="49" charset="-122"/>
                <a:ea typeface="隶书" panose="02010509060101010101" pitchFamily="49" charset="-122"/>
                <a:sym typeface="+mn-ea"/>
              </a:rPr>
              <a:t>5</a:t>
            </a:r>
            <a:r>
              <a:rPr lang="en-US" sz="3200" dirty="0" smtClean="0">
                <a:latin typeface="隶书" panose="02010509060101010101" pitchFamily="49" charset="-122"/>
                <a:ea typeface="隶书" panose="02010509060101010101" pitchFamily="49" charset="-122"/>
                <a:sym typeface="+mn-ea"/>
              </a:rPr>
              <a:t>.</a:t>
            </a:r>
            <a:r>
              <a:rPr lang="zh-CN" altLang="en-US" sz="3200" dirty="0" smtClean="0">
                <a:latin typeface="隶书" panose="02010509060101010101" pitchFamily="49" charset="-122"/>
                <a:ea typeface="隶书" panose="02010509060101010101" pitchFamily="49" charset="-122"/>
                <a:sym typeface="+mn-ea"/>
              </a:rPr>
              <a:t> 推进职教供给侧结构改革</a:t>
            </a:r>
            <a:endParaRPr lang="en-US" altLang="zh-CN" sz="2800" dirty="0" smtClean="0">
              <a:latin typeface="隶书" panose="02010509060101010101" pitchFamily="49" charset="-122"/>
              <a:ea typeface="隶书" panose="02010509060101010101" pitchFamily="49" charset="-122"/>
              <a:sym typeface="+mn-ea"/>
            </a:endParaRPr>
          </a:p>
          <a:p>
            <a:pPr marL="0" lvl="1" eaLnBrk="0" hangingPunct="0">
              <a:lnSpc>
                <a:spcPct val="120000"/>
              </a:lnSpc>
              <a:spcBef>
                <a:spcPts val="600"/>
              </a:spcBef>
              <a:buClr>
                <a:srgbClr val="FFFFFF"/>
              </a:buClr>
              <a:buSzPct val="80000"/>
              <a:buFont typeface="Wingdings" panose="05000000000000000000" pitchFamily="2" charset="2"/>
              <a:buChar char="l"/>
            </a:pPr>
            <a:r>
              <a:rPr lang="zh-CN" altLang="en-US" sz="2800" dirty="0" smtClean="0">
                <a:latin typeface="隶书" panose="02010509060101010101" pitchFamily="49" charset="-122"/>
                <a:ea typeface="隶书" panose="02010509060101010101" pitchFamily="49" charset="-122"/>
                <a:sym typeface="+mn-ea"/>
              </a:rPr>
              <a:t> 服务乡村振兴和绿色发展</a:t>
            </a:r>
            <a:endParaRPr lang="en-US" altLang="zh-CN" sz="2800" dirty="0" smtClean="0">
              <a:latin typeface="隶书" panose="02010509060101010101" pitchFamily="49" charset="-122"/>
              <a:ea typeface="隶书" panose="02010509060101010101" pitchFamily="49" charset="-122"/>
              <a:sym typeface="+mn-ea"/>
            </a:endParaRPr>
          </a:p>
          <a:p>
            <a:pPr marL="0" lvl="1" indent="457200" eaLnBrk="0" hangingPunct="0">
              <a:lnSpc>
                <a:spcPct val="120000"/>
              </a:lnSpc>
              <a:spcBef>
                <a:spcPts val="600"/>
              </a:spcBef>
              <a:buClr>
                <a:srgbClr val="FFFFFF"/>
              </a:buClr>
              <a:buSzPct val="80000"/>
            </a:pPr>
            <a:r>
              <a:rPr lang="zh-CN" altLang="en-US" sz="2800" dirty="0" smtClean="0">
                <a:latin typeface="隶书" panose="02010509060101010101" pitchFamily="49" charset="-122"/>
                <a:ea typeface="隶书" panose="02010509060101010101" pitchFamily="49" charset="-122"/>
                <a:sym typeface="+mn-ea"/>
              </a:rPr>
              <a:t>如现代农业经济管理、生态环境工程技术；</a:t>
            </a:r>
            <a:endParaRPr lang="en-US" altLang="zh-CN" sz="2800" dirty="0" smtClean="0">
              <a:latin typeface="隶书" panose="02010509060101010101" pitchFamily="49" charset="-122"/>
              <a:ea typeface="隶书" panose="02010509060101010101" pitchFamily="49" charset="-122"/>
              <a:sym typeface="+mn-ea"/>
            </a:endParaRPr>
          </a:p>
          <a:p>
            <a:pPr marL="0" lvl="1" eaLnBrk="0" hangingPunct="0">
              <a:lnSpc>
                <a:spcPct val="120000"/>
              </a:lnSpc>
              <a:spcBef>
                <a:spcPts val="600"/>
              </a:spcBef>
              <a:buClr>
                <a:srgbClr val="FFFFFF"/>
              </a:buClr>
              <a:buSzPct val="80000"/>
              <a:buFont typeface="Wingdings" panose="05000000000000000000" pitchFamily="2" charset="2"/>
              <a:buChar char="l"/>
            </a:pPr>
            <a:r>
              <a:rPr lang="zh-CN" altLang="en-US" sz="2800" dirty="0" smtClean="0">
                <a:latin typeface="隶书" panose="02010509060101010101" pitchFamily="49" charset="-122"/>
                <a:ea typeface="隶书" panose="02010509060101010101" pitchFamily="49" charset="-122"/>
                <a:sym typeface="+mn-ea"/>
              </a:rPr>
              <a:t> 支撑现代服务业高品质发展</a:t>
            </a:r>
            <a:endParaRPr lang="en-US" altLang="zh-CN" sz="2800" dirty="0" smtClean="0">
              <a:latin typeface="隶书" panose="02010509060101010101" pitchFamily="49" charset="-122"/>
              <a:ea typeface="隶书" panose="02010509060101010101" pitchFamily="49" charset="-122"/>
              <a:sym typeface="+mn-ea"/>
            </a:endParaRPr>
          </a:p>
          <a:p>
            <a:pPr marL="0" lvl="1" indent="457200" eaLnBrk="0" hangingPunct="0">
              <a:lnSpc>
                <a:spcPct val="120000"/>
              </a:lnSpc>
              <a:spcBef>
                <a:spcPts val="600"/>
              </a:spcBef>
              <a:buClr>
                <a:srgbClr val="FFFFFF"/>
              </a:buClr>
              <a:buSzPct val="80000"/>
            </a:pPr>
            <a:r>
              <a:rPr lang="zh-CN" altLang="en-US" sz="2800" dirty="0" smtClean="0">
                <a:latin typeface="隶书" panose="02010509060101010101" pitchFamily="49" charset="-122"/>
                <a:ea typeface="隶书" panose="02010509060101010101" pitchFamily="49" charset="-122"/>
                <a:sym typeface="+mn-ea"/>
              </a:rPr>
              <a:t>如婴幼儿发展与健康管理、现代家政管理、医养照护与管理。</a:t>
            </a:r>
            <a:endParaRPr lang="en-US" altLang="zh-CN" sz="2800" dirty="0" smtClean="0">
              <a:latin typeface="隶书" panose="02010509060101010101" pitchFamily="49" charset="-122"/>
              <a:ea typeface="隶书" panose="02010509060101010101" pitchFamily="49" charset="-122"/>
              <a:sym typeface="+mn-ea"/>
            </a:endParaRPr>
          </a:p>
        </p:txBody>
      </p:sp>
      <p:sp>
        <p:nvSpPr>
          <p:cNvPr id="9" name="Rectangle 22"/>
          <p:cNvSpPr>
            <a:spLocks noGrp="1" noChangeArrowheads="1"/>
          </p:cNvSpPr>
          <p:nvPr/>
        </p:nvSpPr>
        <p:spPr>
          <a:xfrm>
            <a:off x="8760460" y="7076256"/>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2"/>
          <p:cNvSpPr>
            <a:spLocks noGrp="1" noChangeArrowheads="1"/>
          </p:cNvSpPr>
          <p:nvPr>
            <p:ph type="sldNum" sz="quarter" idx="10"/>
          </p:nvPr>
        </p:nvSpPr>
        <p:spPr>
          <a:noFill/>
        </p:spPr>
        <p:txBody>
          <a:bodyPr/>
          <a:lstStyle/>
          <a:p>
            <a:fld id="{6FCB47EE-79A9-494A-B8A4-E0FD8950498A}" type="slidenum">
              <a:rPr lang="en-US" altLang="zh-CN" smtClean="0"/>
            </a:fld>
            <a:endParaRPr lang="en-US" altLang="zh-CN" dirty="0" smtClean="0"/>
          </a:p>
        </p:txBody>
      </p:sp>
      <p:sp>
        <p:nvSpPr>
          <p:cNvPr id="2" name="Rectangle 3"/>
          <p:cNvSpPr txBox="1">
            <a:spLocks noChangeArrowheads="1"/>
          </p:cNvSpPr>
          <p:nvPr/>
        </p:nvSpPr>
        <p:spPr bwMode="auto">
          <a:xfrm>
            <a:off x="1524000" y="2586463"/>
            <a:ext cx="9144000" cy="1224576"/>
          </a:xfrm>
          <a:prstGeom prst="rect">
            <a:avLst/>
          </a:prstGeom>
          <a:noFill/>
          <a:ln w="12700" cap="sq">
            <a:noFill/>
            <a:miter lim="800000"/>
            <a:headEnd type="none" w="sm" len="sm"/>
            <a:tailEnd type="none" w="sm" len="sm"/>
          </a:ln>
        </p:spPr>
        <p:txBody>
          <a:bodyPr vert="horz" wrap="square" lIns="91440" tIns="45720" rIns="91440" bIns="45720" numCol="1" anchor="t" anchorCtr="0" compatLnSpc="1"/>
          <a:lstStyle/>
          <a:p>
            <a:pPr marL="812800" indent="-812800" algn="ctr" eaLnBrk="0" hangingPunct="0">
              <a:lnSpc>
                <a:spcPct val="150000"/>
              </a:lnSpc>
              <a:buClr>
                <a:srgbClr val="FFFFFF"/>
              </a:buClr>
              <a:buSzPct val="80000"/>
              <a:defRPr/>
            </a:pPr>
            <a:r>
              <a:rPr kumimoji="1" lang="zh-CN" altLang="en-US" sz="44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rPr>
              <a:t>一、</a:t>
            </a:r>
            <a:r>
              <a:rPr lang="zh-CN" altLang="en-US" sz="4400" b="1" kern="0" noProof="0" dirty="0" smtClean="0">
                <a:solidFill>
                  <a:srgbClr val="FFFFFF"/>
                </a:solidFill>
                <a:latin typeface="隶书" panose="02010509060101010101" pitchFamily="49" charset="-122"/>
                <a:ea typeface="隶书" panose="02010509060101010101" pitchFamily="49" charset="-122"/>
              </a:rPr>
              <a:t>新版职教专业目录新在哪里</a:t>
            </a:r>
            <a:endParaRPr lang="zh-CN" altLang="en-US" sz="4400" b="1" i="0" u="none" strike="noStrike" kern="0" cap="none" spc="0" normalizeH="0" baseline="0" dirty="0" smtClean="0">
              <a:solidFill>
                <a:srgbClr val="FFFFFF"/>
              </a:solidFill>
              <a:latin typeface="隶书" panose="02010509060101010101" pitchFamily="49" charset="-122"/>
              <a:ea typeface="隶书" panose="02010509060101010101" pitchFamily="49" charset="-122"/>
            </a:endParaRPr>
          </a:p>
          <a:p>
            <a:pPr marL="812800" marR="0" lvl="0" indent="-812800" algn="l" defTabSz="914400" rtl="0" eaLnBrk="0" fontAlgn="base" latinLnBrk="0" hangingPunct="0">
              <a:lnSpc>
                <a:spcPct val="150000"/>
              </a:lnSpc>
              <a:spcBef>
                <a:spcPct val="0"/>
              </a:spcBef>
              <a:spcAft>
                <a:spcPct val="0"/>
              </a:spcAft>
              <a:buClr>
                <a:srgbClr val="FFFFFF"/>
              </a:buClr>
              <a:buSzPct val="80000"/>
              <a:buFont typeface="Wingdings" panose="05000000000000000000" pitchFamily="2" charset="2"/>
              <a:buNone/>
              <a:defRPr/>
            </a:pPr>
            <a:endParaRPr kumimoji="1" lang="en-US" altLang="zh-CN" sz="44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一、职教本科专业目录特点</a:t>
            </a:r>
            <a:endParaRPr kumimoji="0" lang="zh-CN" altLang="en-US" sz="3200" b="1" dirty="0">
              <a:solidFill>
                <a:srgbClr val="EAEAEA"/>
              </a:solidFill>
              <a:latin typeface="隶书" panose="02010509060101010101" pitchFamily="49" charset="-122"/>
              <a:ea typeface="隶书" panose="02010509060101010101" pitchFamily="49" charset="-122"/>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
        <p:nvSpPr>
          <p:cNvPr id="6" name="Rectangle 3"/>
          <p:cNvSpPr>
            <a:spLocks noChangeArrowheads="1"/>
          </p:cNvSpPr>
          <p:nvPr/>
        </p:nvSpPr>
        <p:spPr bwMode="auto">
          <a:xfrm>
            <a:off x="1847850" y="692696"/>
            <a:ext cx="8640638" cy="1440071"/>
          </a:xfrm>
          <a:prstGeom prst="rect">
            <a:avLst/>
          </a:prstGeom>
          <a:noFill/>
          <a:ln w="12700" cap="sq">
            <a:noFill/>
            <a:miter lim="800000"/>
            <a:headEnd type="none" w="sm" len="sm"/>
            <a:tailEnd type="none" w="sm" len="sm"/>
          </a:ln>
        </p:spPr>
        <p:txBody>
          <a:bodyPr/>
          <a:lstStyle/>
          <a:p>
            <a:pPr marL="0" lvl="1" eaLnBrk="0" latinLnBrk="0" hangingPunct="0">
              <a:lnSpc>
                <a:spcPct val="120000"/>
              </a:lnSpc>
              <a:spcBef>
                <a:spcPts val="600"/>
              </a:spcBef>
              <a:buClr>
                <a:srgbClr val="FFFFFF"/>
              </a:buClr>
              <a:buSzPct val="80000"/>
            </a:pPr>
            <a:r>
              <a:rPr lang="en-US" sz="3200" dirty="0">
                <a:latin typeface="隶书" panose="02010509060101010101" pitchFamily="49" charset="-122"/>
                <a:ea typeface="隶书" panose="02010509060101010101" pitchFamily="49" charset="-122"/>
                <a:sym typeface="+mn-ea"/>
              </a:rPr>
              <a:t>6</a:t>
            </a:r>
            <a:r>
              <a:rPr lang="en-US" sz="3200" dirty="0" smtClean="0">
                <a:latin typeface="隶书" panose="02010509060101010101" pitchFamily="49" charset="-122"/>
                <a:ea typeface="隶书" panose="02010509060101010101" pitchFamily="49" charset="-122"/>
                <a:sym typeface="+mn-ea"/>
              </a:rPr>
              <a:t>.</a:t>
            </a:r>
            <a:r>
              <a:rPr lang="zh-CN" altLang="en-US" sz="3200" dirty="0" smtClean="0">
                <a:latin typeface="隶书" panose="02010509060101010101" pitchFamily="49" charset="-122"/>
                <a:ea typeface="隶书" panose="02010509060101010101" pitchFamily="49" charset="-122"/>
                <a:sym typeface="+mn-ea"/>
              </a:rPr>
              <a:t>突出专业升级与数字化改造</a:t>
            </a:r>
            <a:endParaRPr lang="en-US" altLang="zh-CN" sz="32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面向“十四五”，面向未来</a:t>
            </a:r>
            <a:r>
              <a:rPr lang="en-US" altLang="zh-CN" sz="2800" dirty="0" smtClean="0">
                <a:latin typeface="隶书" panose="02010509060101010101" pitchFamily="49" charset="-122"/>
                <a:ea typeface="隶书" panose="02010509060101010101" pitchFamily="49" charset="-122"/>
                <a:sym typeface="+mn-ea"/>
              </a:rPr>
              <a:t>10</a:t>
            </a:r>
            <a:r>
              <a:rPr lang="zh-CN" altLang="en-US" sz="2800" dirty="0" smtClean="0">
                <a:latin typeface="隶书" panose="02010509060101010101" pitchFamily="49" charset="-122"/>
                <a:ea typeface="隶书" panose="02010509060101010101" pitchFamily="49" charset="-122"/>
                <a:sym typeface="+mn-ea"/>
              </a:rPr>
              <a:t>年，全面充实数字化内涵。</a:t>
            </a:r>
            <a:endParaRPr lang="en-US" altLang="zh-CN"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在</a:t>
            </a:r>
            <a:r>
              <a:rPr lang="en-US" altLang="zh-CN" sz="2800" dirty="0" smtClean="0">
                <a:latin typeface="隶书" panose="02010509060101010101" pitchFamily="49" charset="-122"/>
                <a:ea typeface="隶书" panose="02010509060101010101" pitchFamily="49" charset="-122"/>
                <a:sym typeface="+mn-ea"/>
              </a:rPr>
              <a:t>247</a:t>
            </a:r>
            <a:r>
              <a:rPr lang="zh-CN" altLang="en-US" sz="2800" dirty="0" smtClean="0">
                <a:latin typeface="隶书" panose="02010509060101010101" pitchFamily="49" charset="-122"/>
                <a:ea typeface="隶书" panose="02010509060101010101" pitchFamily="49" charset="-122"/>
                <a:sym typeface="+mn-ea"/>
              </a:rPr>
              <a:t>个本科专业中，标有数字、智慧、现代、智能等词的有</a:t>
            </a:r>
            <a:r>
              <a:rPr lang="en-US" altLang="zh-CN" sz="2800" dirty="0" smtClean="0">
                <a:latin typeface="隶书" panose="02010509060101010101" pitchFamily="49" charset="-122"/>
                <a:ea typeface="隶书" panose="02010509060101010101" pitchFamily="49" charset="-122"/>
                <a:sym typeface="+mn-ea"/>
              </a:rPr>
              <a:t>56</a:t>
            </a:r>
            <a:r>
              <a:rPr lang="zh-CN" altLang="en-US" sz="2800" dirty="0" smtClean="0">
                <a:latin typeface="隶书" panose="02010509060101010101" pitchFamily="49" charset="-122"/>
                <a:ea typeface="隶书" panose="02010509060101010101" pitchFamily="49" charset="-122"/>
                <a:sym typeface="+mn-ea"/>
              </a:rPr>
              <a:t>个专业，占比</a:t>
            </a:r>
            <a:r>
              <a:rPr lang="en-US" altLang="zh-CN" sz="2800" dirty="0" smtClean="0">
                <a:latin typeface="隶书" panose="02010509060101010101" pitchFamily="49" charset="-122"/>
                <a:ea typeface="隶书" panose="02010509060101010101" pitchFamily="49" charset="-122"/>
                <a:sym typeface="+mn-ea"/>
              </a:rPr>
              <a:t>22.6%</a:t>
            </a:r>
            <a:r>
              <a:rPr lang="zh-CN" altLang="en-US" sz="2800" dirty="0" smtClean="0">
                <a:latin typeface="隶书" panose="02010509060101010101" pitchFamily="49" charset="-122"/>
                <a:ea typeface="隶书" panose="02010509060101010101" pitchFamily="49" charset="-122"/>
                <a:sym typeface="+mn-ea"/>
              </a:rPr>
              <a:t>，高于总体比例的一倍（</a:t>
            </a:r>
            <a:r>
              <a:rPr lang="en-US" altLang="zh-CN" sz="2800" dirty="0" smtClean="0">
                <a:latin typeface="隶书" panose="02010509060101010101" pitchFamily="49" charset="-122"/>
                <a:ea typeface="隶书" panose="02010509060101010101" pitchFamily="49" charset="-122"/>
                <a:sym typeface="+mn-ea"/>
              </a:rPr>
              <a:t>11.2%</a:t>
            </a:r>
            <a:r>
              <a:rPr lang="zh-CN" altLang="en-US" sz="2800" dirty="0" smtClean="0">
                <a:latin typeface="隶书" panose="02010509060101010101" pitchFamily="49" charset="-122"/>
                <a:ea typeface="隶书" panose="02010509060101010101" pitchFamily="49" charset="-122"/>
                <a:sym typeface="+mn-ea"/>
              </a:rPr>
              <a:t>）。</a:t>
            </a:r>
            <a:endParaRPr lang="en-US" altLang="zh-CN"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例，智能制造工程、智慧农业技术、数字动画、财税大数据应用</a:t>
            </a:r>
            <a:r>
              <a:rPr lang="en-US" altLang="zh-CN" sz="2800" dirty="0" smtClean="0">
                <a:latin typeface="隶书" panose="02010509060101010101" pitchFamily="49" charset="-122"/>
                <a:ea typeface="隶书" panose="02010509060101010101" pitchFamily="49" charset="-122"/>
                <a:sym typeface="+mn-ea"/>
              </a:rPr>
              <a:t>…</a:t>
            </a:r>
            <a:endParaRPr lang="en-US" altLang="zh-CN"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solidFill>
                  <a:srgbClr val="FFC000"/>
                </a:solidFill>
                <a:latin typeface="隶书" panose="02010509060101010101" pitchFamily="49" charset="-122"/>
                <a:ea typeface="隶书" panose="02010509060101010101" pitchFamily="49" charset="-122"/>
                <a:sym typeface="+mn-ea"/>
              </a:rPr>
              <a:t>鲁昕：所有专业都应该有数字化的教学内容</a:t>
            </a:r>
            <a:endParaRPr lang="en-US" altLang="zh-CN" sz="2800" dirty="0" smtClean="0">
              <a:solidFill>
                <a:srgbClr val="FFC000"/>
              </a:solidFill>
              <a:latin typeface="隶书" panose="02010509060101010101" pitchFamily="49" charset="-122"/>
              <a:ea typeface="隶书" panose="02010509060101010101" pitchFamily="49" charset="-122"/>
              <a:sym typeface="+mn-ea"/>
            </a:endParaRPr>
          </a:p>
          <a:p>
            <a:pPr marL="0" lvl="1" eaLnBrk="0" latinLnBrk="0" hangingPunct="0">
              <a:lnSpc>
                <a:spcPct val="120000"/>
              </a:lnSpc>
              <a:spcBef>
                <a:spcPts val="600"/>
              </a:spcBef>
              <a:buClr>
                <a:srgbClr val="FFFFFF"/>
              </a:buClr>
              <a:buSzPct val="80000"/>
            </a:pPr>
            <a:endParaRPr sz="2800" dirty="0" smtClean="0">
              <a:solidFill>
                <a:srgbClr val="FFC000"/>
              </a:solidFill>
              <a:latin typeface="隶书" panose="02010509060101010101" pitchFamily="49" charset="-122"/>
              <a:ea typeface="隶书" panose="02010509060101010101" pitchFamily="49" charset="-122"/>
              <a:sym typeface="+mn-ea"/>
            </a:endParaRPr>
          </a:p>
        </p:txBody>
      </p:sp>
    </p:spTree>
  </p:cSld>
  <p:clrMapOvr>
    <a:masterClrMapping/>
  </p:clrMapOv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一、职教本科目录特点</a:t>
            </a:r>
            <a:endParaRPr kumimoji="0" lang="zh-CN" altLang="en-US" sz="3200" b="1" dirty="0">
              <a:solidFill>
                <a:srgbClr val="EAEAEA"/>
              </a:solidFill>
              <a:latin typeface="隶书" panose="02010509060101010101" pitchFamily="49" charset="-122"/>
              <a:ea typeface="隶书" panose="02010509060101010101" pitchFamily="49" charset="-122"/>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
        <p:nvSpPr>
          <p:cNvPr id="6" name="Rectangle 3"/>
          <p:cNvSpPr>
            <a:spLocks noChangeArrowheads="1"/>
          </p:cNvSpPr>
          <p:nvPr/>
        </p:nvSpPr>
        <p:spPr bwMode="auto">
          <a:xfrm>
            <a:off x="1847850" y="692696"/>
            <a:ext cx="8640638" cy="1440071"/>
          </a:xfrm>
          <a:prstGeom prst="rect">
            <a:avLst/>
          </a:prstGeom>
          <a:noFill/>
          <a:ln w="12700" cap="sq">
            <a:noFill/>
            <a:miter lim="800000"/>
            <a:headEnd type="none" w="sm" len="sm"/>
            <a:tailEnd type="none" w="sm" len="sm"/>
          </a:ln>
        </p:spPr>
        <p:txBody>
          <a:bodyPr/>
          <a:lstStyle/>
          <a:p>
            <a:pPr marL="0" lvl="1" eaLnBrk="0" latinLnBrk="0" hangingPunct="0">
              <a:lnSpc>
                <a:spcPct val="120000"/>
              </a:lnSpc>
              <a:spcBef>
                <a:spcPts val="600"/>
              </a:spcBef>
              <a:buClr>
                <a:srgbClr val="FFFFFF"/>
              </a:buClr>
              <a:buSzPct val="80000"/>
            </a:pPr>
            <a:r>
              <a:rPr lang="en-US" sz="3200" dirty="0">
                <a:latin typeface="隶书" panose="02010509060101010101" pitchFamily="49" charset="-122"/>
                <a:ea typeface="隶书" panose="02010509060101010101" pitchFamily="49" charset="-122"/>
                <a:sym typeface="+mn-ea"/>
              </a:rPr>
              <a:t>7</a:t>
            </a:r>
            <a:r>
              <a:rPr lang="en-US" sz="3200" dirty="0" smtClean="0">
                <a:latin typeface="隶书" panose="02010509060101010101" pitchFamily="49" charset="-122"/>
                <a:ea typeface="隶书" panose="02010509060101010101" pitchFamily="49" charset="-122"/>
                <a:sym typeface="+mn-ea"/>
              </a:rPr>
              <a:t>.</a:t>
            </a:r>
            <a:r>
              <a:rPr lang="zh-CN" altLang="en-US" sz="3200" dirty="0" smtClean="0">
                <a:latin typeface="隶书" panose="02010509060101010101" pitchFamily="49" charset="-122"/>
                <a:ea typeface="隶书" panose="02010509060101010101" pitchFamily="49" charset="-122"/>
                <a:sym typeface="+mn-ea"/>
              </a:rPr>
              <a:t>合理安排归类</a:t>
            </a:r>
            <a:endParaRPr lang="en-US" altLang="zh-CN" sz="32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根据专业的主要教学内容和核心课程占比，作为专业归类的主要依据，不是以行业管理职能来归类。</a:t>
            </a:r>
            <a:endParaRPr lang="en-US" altLang="zh-CN"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例，食品质量与安全，课程以粮食食品为主，所以归在食品类，而不是安全类。</a:t>
            </a:r>
            <a:endParaRPr lang="en-US" altLang="zh-CN"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例，电梯工程技术，由原来的自动化类调到机电设备类。</a:t>
            </a:r>
            <a:endParaRPr lang="en-US" altLang="zh-CN"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例，汽车服务工程，由原来的汽车制造类调到交通运输类。</a:t>
            </a:r>
            <a:endParaRPr lang="en-US" altLang="zh-CN" sz="2800" dirty="0" smtClean="0">
              <a:latin typeface="隶书" panose="02010509060101010101" pitchFamily="49" charset="-122"/>
              <a:ea typeface="隶书" panose="02010509060101010101" pitchFamily="49" charset="-122"/>
              <a:sym typeface="+mn-ea"/>
            </a:endParaRPr>
          </a:p>
          <a:p>
            <a:pPr marL="0" lvl="1" eaLnBrk="0" latinLnBrk="0" hangingPunct="0">
              <a:lnSpc>
                <a:spcPct val="120000"/>
              </a:lnSpc>
              <a:spcBef>
                <a:spcPts val="600"/>
              </a:spcBef>
              <a:buClr>
                <a:srgbClr val="FFFFFF"/>
              </a:buClr>
              <a:buSzPct val="80000"/>
            </a:pPr>
            <a:endParaRPr sz="2800" dirty="0" smtClean="0">
              <a:solidFill>
                <a:srgbClr val="FFC000"/>
              </a:solidFill>
              <a:latin typeface="隶书" panose="02010509060101010101" pitchFamily="49" charset="-122"/>
              <a:ea typeface="隶书" panose="02010509060101010101" pitchFamily="49" charset="-122"/>
              <a:sym typeface="+mn-ea"/>
            </a:endParaRPr>
          </a:p>
        </p:txBody>
      </p:sp>
    </p:spTree>
  </p:cSld>
  <p:clrMapOvr>
    <a:masterClrMapping/>
  </p:clrMapOv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2"/>
          <p:cNvSpPr>
            <a:spLocks noGrp="1" noChangeArrowheads="1"/>
          </p:cNvSpPr>
          <p:nvPr>
            <p:ph type="sldNum" sz="quarter" idx="10"/>
          </p:nvPr>
        </p:nvSpPr>
        <p:spPr>
          <a:noFill/>
        </p:spPr>
        <p:txBody>
          <a:bodyPr/>
          <a:lstStyle/>
          <a:p>
            <a:fld id="{6FCB47EE-79A9-494A-B8A4-E0FD8950498A}" type="slidenum">
              <a:rPr lang="en-US" altLang="zh-CN" smtClean="0"/>
            </a:fld>
            <a:endParaRPr lang="en-US" altLang="zh-CN" dirty="0" smtClean="0"/>
          </a:p>
        </p:txBody>
      </p:sp>
      <p:sp>
        <p:nvSpPr>
          <p:cNvPr id="2" name="Rectangle 3"/>
          <p:cNvSpPr txBox="1">
            <a:spLocks noChangeArrowheads="1"/>
          </p:cNvSpPr>
          <p:nvPr/>
        </p:nvSpPr>
        <p:spPr bwMode="auto">
          <a:xfrm>
            <a:off x="1524000" y="2586463"/>
            <a:ext cx="9144000" cy="1224576"/>
          </a:xfrm>
          <a:prstGeom prst="rect">
            <a:avLst/>
          </a:prstGeom>
          <a:noFill/>
          <a:ln w="12700" cap="sq">
            <a:noFill/>
            <a:miter lim="800000"/>
            <a:headEnd type="none" w="sm" len="sm"/>
            <a:tailEnd type="none" w="sm" len="sm"/>
          </a:ln>
        </p:spPr>
        <p:txBody>
          <a:bodyPr vert="horz" wrap="square" lIns="91440" tIns="45720" rIns="91440" bIns="45720" numCol="1" anchor="t" anchorCtr="0" compatLnSpc="1"/>
          <a:lstStyle/>
          <a:p>
            <a:pPr marL="812800" indent="-812800" algn="ctr" eaLnBrk="0" hangingPunct="0">
              <a:lnSpc>
                <a:spcPct val="150000"/>
              </a:lnSpc>
              <a:buClr>
                <a:srgbClr val="FFFFFF"/>
              </a:buClr>
              <a:buSzPct val="80000"/>
              <a:defRPr/>
            </a:pPr>
            <a:r>
              <a:rPr lang="zh-CN" altLang="en-US" sz="4000" b="1" kern="0" dirty="0">
                <a:solidFill>
                  <a:srgbClr val="FFFFFF"/>
                </a:solidFill>
                <a:latin typeface="隶书" panose="02010509060101010101" pitchFamily="49" charset="-122"/>
                <a:ea typeface="隶书" panose="02010509060101010101" pitchFamily="49" charset="-122"/>
              </a:rPr>
              <a:t>三</a:t>
            </a:r>
            <a:r>
              <a:rPr kumimoji="1" lang="zh-CN" altLang="en-US" sz="40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rPr>
              <a:t>、职教本科</a:t>
            </a:r>
            <a:r>
              <a:rPr lang="zh-CN" altLang="en-US" sz="4000" b="1" i="0" u="none" strike="noStrike" kern="0" cap="none" spc="0" normalizeH="0" baseline="0" dirty="0" smtClean="0">
                <a:solidFill>
                  <a:srgbClr val="FFFFFF"/>
                </a:solidFill>
                <a:latin typeface="隶书" panose="02010509060101010101" pitchFamily="49" charset="-122"/>
                <a:ea typeface="隶书" panose="02010509060101010101" pitchFamily="49" charset="-122"/>
              </a:rPr>
              <a:t>专业设置应</a:t>
            </a:r>
            <a:r>
              <a:rPr lang="zh-CN" altLang="en-US" sz="4000" b="1" kern="0" dirty="0" smtClean="0">
                <a:solidFill>
                  <a:srgbClr val="FFFFFF"/>
                </a:solidFill>
                <a:latin typeface="隶书" panose="02010509060101010101" pitchFamily="49" charset="-122"/>
                <a:ea typeface="隶书" panose="02010509060101010101" pitchFamily="49" charset="-122"/>
              </a:rPr>
              <a:t>注意的问题</a:t>
            </a:r>
            <a:endParaRPr lang="zh-CN" altLang="en-US" sz="4000" b="1" i="0" u="none" strike="noStrike" kern="0" cap="none" spc="0" normalizeH="0" baseline="0" dirty="0" smtClean="0">
              <a:solidFill>
                <a:srgbClr val="FFFFFF"/>
              </a:solidFill>
              <a:latin typeface="隶书" panose="02010509060101010101" pitchFamily="49" charset="-122"/>
              <a:ea typeface="隶书" panose="02010509060101010101" pitchFamily="49" charset="-122"/>
            </a:endParaRPr>
          </a:p>
          <a:p>
            <a:pPr marL="812800" marR="0" lvl="0" indent="-812800" algn="l" defTabSz="914400" rtl="0" eaLnBrk="0" fontAlgn="base" latinLnBrk="0" hangingPunct="0">
              <a:lnSpc>
                <a:spcPct val="150000"/>
              </a:lnSpc>
              <a:spcBef>
                <a:spcPct val="0"/>
              </a:spcBef>
              <a:spcAft>
                <a:spcPct val="0"/>
              </a:spcAft>
              <a:buClr>
                <a:srgbClr val="FFFFFF"/>
              </a:buClr>
              <a:buSzPct val="80000"/>
              <a:buFont typeface="Wingdings" panose="05000000000000000000" pitchFamily="2" charset="2"/>
              <a:buNone/>
              <a:defRPr/>
            </a:pPr>
            <a:endParaRPr kumimoji="1" lang="en-US" altLang="zh-CN" sz="44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（一</a:t>
            </a:r>
            <a:r>
              <a:rPr kumimoji="0" lang="zh-CN" altLang="en-US" sz="3200" b="1" dirty="0" smtClean="0">
                <a:solidFill>
                  <a:srgbClr val="EAEAEA"/>
                </a:solidFill>
                <a:latin typeface="隶书" panose="02010509060101010101" pitchFamily="49" charset="-122"/>
                <a:ea typeface="隶书" panose="02010509060101010101" pitchFamily="49" charset="-122"/>
              </a:rPr>
              <a:t>）专业设置管理</a:t>
            </a:r>
            <a:r>
              <a:rPr kumimoji="0" lang="zh-CN" altLang="en-US" sz="3200" b="1" dirty="0" smtClean="0">
                <a:solidFill>
                  <a:srgbClr val="EAEAEA"/>
                </a:solidFill>
                <a:latin typeface="隶书" panose="02010509060101010101" pitchFamily="49" charset="-122"/>
                <a:ea typeface="隶书" panose="02010509060101010101" pitchFamily="49" charset="-122"/>
              </a:rPr>
              <a:t>办法出台的背景</a:t>
            </a:r>
            <a:endParaRPr kumimoji="0" lang="zh-CN" altLang="en-US" sz="3200" b="1" dirty="0">
              <a:solidFill>
                <a:srgbClr val="EAEAEA"/>
              </a:solidFill>
              <a:latin typeface="隶书" panose="02010509060101010101" pitchFamily="49" charset="-122"/>
              <a:ea typeface="隶书" panose="02010509060101010101" pitchFamily="49" charset="-122"/>
            </a:endParaRPr>
          </a:p>
        </p:txBody>
      </p:sp>
      <p:sp>
        <p:nvSpPr>
          <p:cNvPr id="4101" name="Rectangle 3"/>
          <p:cNvSpPr>
            <a:spLocks noChangeArrowheads="1"/>
          </p:cNvSpPr>
          <p:nvPr/>
        </p:nvSpPr>
        <p:spPr bwMode="auto">
          <a:xfrm>
            <a:off x="2098707" y="2619375"/>
            <a:ext cx="8569325" cy="3294460"/>
          </a:xfrm>
          <a:prstGeom prst="rect">
            <a:avLst/>
          </a:prstGeom>
          <a:noFill/>
          <a:ln w="12700" cap="sq">
            <a:noFill/>
            <a:miter lim="800000"/>
            <a:headEnd type="none" w="sm" len="sm"/>
            <a:tailEnd type="none" w="sm" len="sm"/>
          </a:ln>
        </p:spPr>
        <p:txBody>
          <a:bodyPr/>
          <a:lstStyle/>
          <a:p>
            <a:pPr marL="609600" indent="-609600" eaLnBrk="0" hangingPunct="0">
              <a:lnSpc>
                <a:spcPct val="150000"/>
              </a:lnSpc>
              <a:spcBef>
                <a:spcPts val="2400"/>
              </a:spcBef>
              <a:buClr>
                <a:srgbClr val="FFFFFF"/>
              </a:buClr>
              <a:buSzPct val="80000"/>
              <a:buFont typeface="Wingdings" panose="05000000000000000000" pitchFamily="2" charset="2"/>
              <a:buNone/>
            </a:pPr>
            <a:endParaRPr lang="zh-CN" altLang="en-US" sz="2800" b="1" dirty="0">
              <a:solidFill>
                <a:srgbClr val="FFFFFF"/>
              </a:solidFill>
              <a:ea typeface="楷体_GB2312" panose="02010609030101010101" pitchFamily="49" charset="-122"/>
            </a:endParaRPr>
          </a:p>
          <a:p>
            <a:pPr marL="609600" indent="-609600" eaLnBrk="0" hangingPunct="0">
              <a:lnSpc>
                <a:spcPct val="150000"/>
              </a:lnSpc>
              <a:buClr>
                <a:srgbClr val="FFFFFF"/>
              </a:buClr>
              <a:buSzPct val="80000"/>
            </a:pPr>
            <a:endParaRPr lang="en-US" altLang="zh-CN" dirty="0">
              <a:solidFill>
                <a:srgbClr val="FFFFFF"/>
              </a:solidFill>
              <a:ea typeface="楷体_GB2312" panose="02010609030101010101" pitchFamily="49" charset="-122"/>
            </a:endParaRPr>
          </a:p>
        </p:txBody>
      </p:sp>
      <p:sp>
        <p:nvSpPr>
          <p:cNvPr id="7" name="Rectangle 3"/>
          <p:cNvSpPr>
            <a:spLocks noChangeArrowheads="1"/>
          </p:cNvSpPr>
          <p:nvPr/>
        </p:nvSpPr>
        <p:spPr bwMode="auto">
          <a:xfrm>
            <a:off x="1812290" y="694690"/>
            <a:ext cx="8657590" cy="3921760"/>
          </a:xfrm>
          <a:prstGeom prst="rect">
            <a:avLst/>
          </a:prstGeom>
          <a:noFill/>
          <a:ln w="12700" cap="sq">
            <a:noFill/>
            <a:miter lim="800000"/>
            <a:headEnd type="none" w="sm" len="sm"/>
            <a:tailEnd type="none" w="sm" len="sm"/>
          </a:ln>
        </p:spPr>
        <p:txBody>
          <a:bodyPr/>
          <a:lstStyle/>
          <a:p>
            <a:pPr marL="609600" lvl="1" indent="-609600" eaLnBrk="0" hangingPunct="0">
              <a:lnSpc>
                <a:spcPct val="120000"/>
              </a:lnSpc>
              <a:spcBef>
                <a:spcPts val="0"/>
              </a:spcBef>
              <a:buClr>
                <a:srgbClr val="FFFFFF"/>
              </a:buClr>
              <a:buSzPct val="80000"/>
            </a:pPr>
            <a:r>
              <a:rPr lang="en-US" altLang="zh-CN" sz="2800" dirty="0" smtClean="0">
                <a:solidFill>
                  <a:srgbClr val="FFFFFF"/>
                </a:solidFill>
                <a:latin typeface="隶书" panose="02010509060101010101" pitchFamily="49" charset="-122"/>
                <a:ea typeface="隶书" panose="02010509060101010101" pitchFamily="49" charset="-122"/>
              </a:rPr>
              <a:t>1.国家高度重视本科层次职业教育发展</a:t>
            </a:r>
            <a:endParaRPr lang="en-US" altLang="zh-CN" sz="2800" dirty="0" smtClean="0">
              <a:solidFill>
                <a:srgbClr val="FFFFFF"/>
              </a:solidFill>
              <a:latin typeface="隶书" panose="02010509060101010101" pitchFamily="49" charset="-122"/>
              <a:ea typeface="隶书" panose="02010509060101010101" pitchFamily="49" charset="-122"/>
            </a:endParaRPr>
          </a:p>
          <a:p>
            <a:pPr marL="609600" lvl="1" indent="-609600" algn="ctr" eaLnBrk="0" hangingPunct="0">
              <a:lnSpc>
                <a:spcPct val="120000"/>
              </a:lnSpc>
              <a:spcBef>
                <a:spcPts val="0"/>
              </a:spcBef>
              <a:buClr>
                <a:srgbClr val="FFFFFF"/>
              </a:buClr>
              <a:buSzPct val="80000"/>
            </a:pPr>
            <a:r>
              <a:rPr lang="en-US" altLang="zh-CN" sz="2800" dirty="0" smtClean="0">
                <a:solidFill>
                  <a:srgbClr val="FFFFFF"/>
                </a:solidFill>
                <a:latin typeface="隶书" panose="02010509060101010101" pitchFamily="49" charset="-122"/>
                <a:ea typeface="隶书" panose="02010509060101010101" pitchFamily="49" charset="-122"/>
              </a:rPr>
              <a:t>体现职业教育类型特点</a:t>
            </a:r>
            <a:endParaRPr lang="en-US" altLang="zh-CN" sz="2800" dirty="0" smtClean="0">
              <a:solidFill>
                <a:srgbClr val="EAEAEA"/>
              </a:solidFill>
              <a:latin typeface="隶书" panose="02010509060101010101" pitchFamily="49" charset="-122"/>
              <a:ea typeface="隶书" panose="02010509060101010101" pitchFamily="49" charset="-122"/>
            </a:endParaRPr>
          </a:p>
          <a:p>
            <a:pPr marL="0" indent="0" eaLnBrk="0" latinLnBrk="0" hangingPunct="0">
              <a:lnSpc>
                <a:spcPct val="120000"/>
              </a:lnSpc>
              <a:spcBef>
                <a:spcPts val="1200"/>
              </a:spcBef>
              <a:buClr>
                <a:srgbClr val="FFFFFF"/>
              </a:buClr>
              <a:buSzPct val="80000"/>
            </a:pPr>
            <a:r>
              <a:rPr lang="zh-CN" altLang="en-US" kern="0" dirty="0" smtClean="0">
                <a:solidFill>
                  <a:srgbClr val="FFFFFF"/>
                </a:solidFill>
                <a:latin typeface="隶书" panose="02010509060101010101" pitchFamily="49" charset="-122"/>
                <a:ea typeface="隶书" panose="02010509060101010101" pitchFamily="49" charset="-122"/>
                <a:sym typeface="+mn-ea"/>
              </a:rPr>
              <a:t>√2014年国务院《关于加快发展现代职业教育决定》中首次提出“本科层次职业教育”概念。</a:t>
            </a:r>
            <a:endParaRPr lang="zh-CN" altLang="en-US" kern="0" dirty="0" smtClean="0">
              <a:solidFill>
                <a:srgbClr val="FFFFFF"/>
              </a:solidFill>
              <a:latin typeface="隶书" panose="02010509060101010101" pitchFamily="49" charset="-122"/>
              <a:ea typeface="隶书" panose="02010509060101010101" pitchFamily="49" charset="-122"/>
              <a:sym typeface="+mn-ea"/>
            </a:endParaRPr>
          </a:p>
          <a:p>
            <a:pPr marL="0" indent="0" eaLnBrk="0" latinLnBrk="0" hangingPunct="0">
              <a:lnSpc>
                <a:spcPct val="120000"/>
              </a:lnSpc>
              <a:spcBef>
                <a:spcPts val="1200"/>
              </a:spcBef>
              <a:buClr>
                <a:srgbClr val="FFFFFF"/>
              </a:buClr>
              <a:buSzPct val="80000"/>
            </a:pPr>
            <a:r>
              <a:rPr lang="zh-CN" altLang="en-US" kern="0" dirty="0" smtClean="0">
                <a:solidFill>
                  <a:srgbClr val="FFFFFF"/>
                </a:solidFill>
                <a:latin typeface="隶书" panose="02010509060101010101" pitchFamily="49" charset="-122"/>
                <a:ea typeface="隶书" panose="02010509060101010101" pitchFamily="49" charset="-122"/>
                <a:sym typeface="+mn-ea"/>
              </a:rPr>
              <a:t>√2019年国务院《</a:t>
            </a:r>
            <a:r>
              <a:rPr lang="zh-CN" altLang="en-US" sz="2400" kern="0" dirty="0" smtClean="0">
                <a:solidFill>
                  <a:srgbClr val="FFFFFF"/>
                </a:solidFill>
                <a:latin typeface="隶书" panose="02010509060101010101" pitchFamily="49" charset="-122"/>
                <a:ea typeface="隶书" panose="02010509060101010101" pitchFamily="49" charset="-122"/>
                <a:sym typeface="+mn-ea"/>
              </a:rPr>
              <a:t>关于</a:t>
            </a:r>
            <a:r>
              <a:rPr lang="zh-CN" altLang="en-US" kern="0" dirty="0" smtClean="0">
                <a:solidFill>
                  <a:srgbClr val="FFFFFF"/>
                </a:solidFill>
                <a:latin typeface="隶书" panose="02010509060101010101" pitchFamily="49" charset="-122"/>
                <a:ea typeface="隶书" panose="02010509060101010101" pitchFamily="49" charset="-122"/>
                <a:sym typeface="+mn-ea"/>
              </a:rPr>
              <a:t>深化职业教育改革实施方案》第四条，开展本科层次职业教育试点。</a:t>
            </a:r>
            <a:endParaRPr lang="zh-CN" altLang="en-US" kern="0" dirty="0" smtClean="0">
              <a:solidFill>
                <a:srgbClr val="FFFFFF"/>
              </a:solidFill>
              <a:latin typeface="隶书" panose="02010509060101010101" pitchFamily="49" charset="-122"/>
              <a:ea typeface="隶书" panose="02010509060101010101" pitchFamily="49" charset="-122"/>
              <a:sym typeface="+mn-ea"/>
            </a:endParaRPr>
          </a:p>
          <a:p>
            <a:pPr marL="0" indent="0" eaLnBrk="0" latinLnBrk="0" hangingPunct="0">
              <a:lnSpc>
                <a:spcPct val="120000"/>
              </a:lnSpc>
              <a:spcBef>
                <a:spcPts val="1200"/>
              </a:spcBef>
              <a:buClr>
                <a:srgbClr val="FFFFFF"/>
              </a:buClr>
              <a:buSzPct val="80000"/>
            </a:pPr>
            <a:r>
              <a:rPr lang="zh-CN" altLang="en-US" kern="0" dirty="0" smtClean="0">
                <a:solidFill>
                  <a:srgbClr val="FFFFFF"/>
                </a:solidFill>
                <a:latin typeface="隶书" panose="02010509060101010101" pitchFamily="49" charset="-122"/>
                <a:ea typeface="隶书" panose="02010509060101010101" pitchFamily="49" charset="-122"/>
                <a:sym typeface="+mn-ea"/>
              </a:rPr>
              <a:t>√2020年九部委《提质培优三年行动计划》第十二项任务，推进本科层次职业教育试点（简称“职本”），把发展职教本科作为体现职业教育类型特点和发展职业教育的关键环节。</a:t>
            </a:r>
            <a:endParaRPr lang="en-US" altLang="zh-CN" sz="2800" b="1" dirty="0" smtClean="0">
              <a:solidFill>
                <a:srgbClr val="FFC000"/>
              </a:solidFill>
              <a:latin typeface="隶书" panose="02010509060101010101" pitchFamily="49" charset="-122"/>
              <a:ea typeface="隶书" panose="02010509060101010101" pitchFamily="49" charset="-122"/>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Tree>
  </p:cSld>
  <p:clrMapOvr>
    <a:masterClrMapping/>
  </p:clrMapOvr>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（一</a:t>
            </a:r>
            <a:r>
              <a:rPr kumimoji="0" lang="zh-CN" altLang="en-US" sz="3200" b="1" dirty="0" smtClean="0">
                <a:solidFill>
                  <a:srgbClr val="EAEAEA"/>
                </a:solidFill>
                <a:latin typeface="隶书" panose="02010509060101010101" pitchFamily="49" charset="-122"/>
                <a:ea typeface="隶书" panose="02010509060101010101" pitchFamily="49" charset="-122"/>
              </a:rPr>
              <a:t>）专业设置</a:t>
            </a:r>
            <a:r>
              <a:rPr kumimoji="0" lang="zh-CN" altLang="en-US" sz="3200" b="1" dirty="0" smtClean="0">
                <a:solidFill>
                  <a:srgbClr val="EAEAEA"/>
                </a:solidFill>
                <a:latin typeface="隶书" panose="02010509060101010101" pitchFamily="49" charset="-122"/>
                <a:ea typeface="隶书" panose="02010509060101010101" pitchFamily="49" charset="-122"/>
                <a:sym typeface="+mn-ea"/>
              </a:rPr>
              <a:t>管理</a:t>
            </a:r>
            <a:r>
              <a:rPr kumimoji="0" lang="zh-CN" altLang="en-US" sz="3200" b="1" dirty="0" smtClean="0">
                <a:solidFill>
                  <a:srgbClr val="EAEAEA"/>
                </a:solidFill>
                <a:latin typeface="隶书" panose="02010509060101010101" pitchFamily="49" charset="-122"/>
                <a:ea typeface="隶书" panose="02010509060101010101" pitchFamily="49" charset="-122"/>
                <a:sym typeface="+mn-ea"/>
              </a:rPr>
              <a:t>办法出台的背景</a:t>
            </a:r>
            <a:endParaRPr kumimoji="0" lang="zh-CN" altLang="en-US" sz="3200" b="1" dirty="0">
              <a:solidFill>
                <a:srgbClr val="EAEAEA"/>
              </a:solidFill>
              <a:latin typeface="隶书" panose="02010509060101010101" pitchFamily="49" charset="-122"/>
              <a:ea typeface="隶书" panose="02010509060101010101" pitchFamily="49" charset="-122"/>
            </a:endParaRPr>
          </a:p>
        </p:txBody>
      </p:sp>
      <p:sp>
        <p:nvSpPr>
          <p:cNvPr id="4101" name="Rectangle 3"/>
          <p:cNvSpPr>
            <a:spLocks noChangeArrowheads="1"/>
          </p:cNvSpPr>
          <p:nvPr/>
        </p:nvSpPr>
        <p:spPr bwMode="auto">
          <a:xfrm>
            <a:off x="2098707" y="2619375"/>
            <a:ext cx="8569325" cy="3294460"/>
          </a:xfrm>
          <a:prstGeom prst="rect">
            <a:avLst/>
          </a:prstGeom>
          <a:noFill/>
          <a:ln w="12700" cap="sq">
            <a:noFill/>
            <a:miter lim="800000"/>
            <a:headEnd type="none" w="sm" len="sm"/>
            <a:tailEnd type="none" w="sm" len="sm"/>
          </a:ln>
        </p:spPr>
        <p:txBody>
          <a:bodyPr/>
          <a:lstStyle/>
          <a:p>
            <a:pPr marL="609600" indent="-609600" eaLnBrk="0" hangingPunct="0">
              <a:lnSpc>
                <a:spcPct val="150000"/>
              </a:lnSpc>
              <a:spcBef>
                <a:spcPts val="2400"/>
              </a:spcBef>
              <a:buClr>
                <a:srgbClr val="FFFFFF"/>
              </a:buClr>
              <a:buSzPct val="80000"/>
              <a:buFont typeface="Wingdings" panose="05000000000000000000" pitchFamily="2" charset="2"/>
              <a:buNone/>
            </a:pPr>
            <a:endParaRPr lang="zh-CN" altLang="en-US" sz="2800" b="1" dirty="0">
              <a:solidFill>
                <a:srgbClr val="FFFFFF"/>
              </a:solidFill>
              <a:ea typeface="楷体_GB2312" panose="02010609030101010101" pitchFamily="49" charset="-122"/>
            </a:endParaRPr>
          </a:p>
          <a:p>
            <a:pPr marL="609600" indent="-609600" eaLnBrk="0" hangingPunct="0">
              <a:lnSpc>
                <a:spcPct val="150000"/>
              </a:lnSpc>
              <a:buClr>
                <a:srgbClr val="FFFFFF"/>
              </a:buClr>
              <a:buSzPct val="80000"/>
            </a:pPr>
            <a:endParaRPr lang="en-US" altLang="zh-CN" dirty="0">
              <a:solidFill>
                <a:srgbClr val="FFFFFF"/>
              </a:solidFill>
              <a:ea typeface="楷体_GB2312" panose="02010609030101010101" pitchFamily="49" charset="-122"/>
            </a:endParaRPr>
          </a:p>
        </p:txBody>
      </p:sp>
      <p:sp>
        <p:nvSpPr>
          <p:cNvPr id="7" name="Rectangle 3"/>
          <p:cNvSpPr>
            <a:spLocks noChangeArrowheads="1"/>
          </p:cNvSpPr>
          <p:nvPr/>
        </p:nvSpPr>
        <p:spPr bwMode="auto">
          <a:xfrm>
            <a:off x="1812290" y="694690"/>
            <a:ext cx="8657590" cy="3921760"/>
          </a:xfrm>
          <a:prstGeom prst="rect">
            <a:avLst/>
          </a:prstGeom>
          <a:noFill/>
          <a:ln w="12700" cap="sq">
            <a:noFill/>
            <a:miter lim="800000"/>
            <a:headEnd type="none" w="sm" len="sm"/>
            <a:tailEnd type="none" w="sm" len="sm"/>
          </a:ln>
        </p:spPr>
        <p:txBody>
          <a:bodyPr/>
          <a:lstStyle/>
          <a:p>
            <a:pPr marL="609600" lvl="1" indent="-609600" eaLnBrk="0" hangingPunct="0">
              <a:lnSpc>
                <a:spcPct val="120000"/>
              </a:lnSpc>
              <a:spcBef>
                <a:spcPts val="0"/>
              </a:spcBef>
              <a:buClr>
                <a:srgbClr val="FFFFFF"/>
              </a:buClr>
              <a:buSzPct val="80000"/>
            </a:pPr>
            <a:r>
              <a:rPr lang="en-US" altLang="zh-CN" sz="2800" dirty="0" smtClean="0">
                <a:solidFill>
                  <a:srgbClr val="FFFFFF"/>
                </a:solidFill>
                <a:latin typeface="隶书" panose="02010509060101010101" pitchFamily="49" charset="-122"/>
                <a:ea typeface="隶书" panose="02010509060101010101" pitchFamily="49" charset="-122"/>
                <a:sym typeface="+mn-ea"/>
              </a:rPr>
              <a:t>2.构建纵向贯通、横向融通的现代职教体系</a:t>
            </a:r>
            <a:endParaRPr lang="en-US" altLang="zh-CN" sz="2800" dirty="0" smtClean="0">
              <a:solidFill>
                <a:srgbClr val="FFFFFF"/>
              </a:solidFill>
              <a:latin typeface="隶书" panose="02010509060101010101" pitchFamily="49" charset="-122"/>
              <a:ea typeface="隶书" panose="02010509060101010101" pitchFamily="49" charset="-122"/>
            </a:endParaRPr>
          </a:p>
          <a:p>
            <a:pPr marL="609600" lvl="1" indent="-609600" algn="l" eaLnBrk="0" hangingPunct="0">
              <a:lnSpc>
                <a:spcPct val="120000"/>
              </a:lnSpc>
              <a:spcBef>
                <a:spcPts val="0"/>
              </a:spcBef>
              <a:buClr>
                <a:srgbClr val="FFFFFF"/>
              </a:buClr>
              <a:buSzPct val="80000"/>
            </a:pPr>
            <a:r>
              <a:rPr lang="en-US" altLang="zh-CN" dirty="0" smtClean="0">
                <a:solidFill>
                  <a:srgbClr val="FFFFFF"/>
                </a:solidFill>
                <a:latin typeface="隶书" panose="02010509060101010101" pitchFamily="49" charset="-122"/>
                <a:ea typeface="隶书" panose="02010509060101010101" pitchFamily="49" charset="-122"/>
                <a:sym typeface="+mn-ea"/>
              </a:rPr>
              <a:t>《</a:t>
            </a:r>
            <a:r>
              <a:rPr lang="en-US" altLang="zh-CN" dirty="0" smtClean="0">
                <a:solidFill>
                  <a:srgbClr val="FFFFFF"/>
                </a:solidFill>
                <a:latin typeface="隶书" panose="02010509060101010101" pitchFamily="49" charset="-122"/>
                <a:ea typeface="隶书" panose="02010509060101010101" pitchFamily="49" charset="-122"/>
                <a:sym typeface="+mn-ea"/>
                <a:hlinkClick r:id="rId1" action="ppaction://hlinkfile"/>
              </a:rPr>
              <a:t>本科层次职业教育专业设置管理办法（试行）</a:t>
            </a:r>
            <a:r>
              <a:rPr lang="en-US" altLang="zh-CN" dirty="0" smtClean="0">
                <a:solidFill>
                  <a:srgbClr val="FFFFFF"/>
                </a:solidFill>
                <a:latin typeface="隶书" panose="02010509060101010101" pitchFamily="49" charset="-122"/>
                <a:ea typeface="隶书" panose="02010509060101010101" pitchFamily="49" charset="-122"/>
                <a:sym typeface="+mn-ea"/>
              </a:rPr>
              <a:t>》</a:t>
            </a:r>
            <a:endParaRPr lang="en-US" altLang="zh-CN" dirty="0" smtClean="0">
              <a:solidFill>
                <a:srgbClr val="FFFFFF"/>
              </a:solidFill>
              <a:latin typeface="隶书" panose="02010509060101010101" pitchFamily="49" charset="-122"/>
              <a:ea typeface="隶书" panose="02010509060101010101" pitchFamily="49" charset="-122"/>
            </a:endParaRPr>
          </a:p>
          <a:p>
            <a:pPr marL="609600" lvl="1" indent="-609600" algn="r" eaLnBrk="0" hangingPunct="0">
              <a:lnSpc>
                <a:spcPct val="100000"/>
              </a:lnSpc>
              <a:spcBef>
                <a:spcPts val="0"/>
              </a:spcBef>
              <a:spcAft>
                <a:spcPts val="0"/>
              </a:spcAft>
              <a:buClr>
                <a:srgbClr val="FFFFFF"/>
              </a:buClr>
              <a:buSzPct val="80000"/>
            </a:pPr>
            <a:r>
              <a:rPr lang="en-US" altLang="zh-CN" dirty="0" smtClean="0">
                <a:solidFill>
                  <a:srgbClr val="FFFFFF"/>
                </a:solidFill>
                <a:latin typeface="隶书" panose="02010509060101010101" pitchFamily="49" charset="-122"/>
                <a:ea typeface="隶书" panose="02010509060101010101" pitchFamily="49" charset="-122"/>
                <a:sym typeface="+mn-ea"/>
              </a:rPr>
              <a:t>教职成厅[2021]1号，2021年1月26日印发</a:t>
            </a:r>
            <a:endParaRPr lang="en-US" altLang="zh-CN" dirty="0" smtClean="0">
              <a:solidFill>
                <a:srgbClr val="EAEAEA"/>
              </a:solidFill>
              <a:latin typeface="隶书" panose="02010509060101010101" pitchFamily="49" charset="-122"/>
              <a:ea typeface="隶书" panose="02010509060101010101" pitchFamily="49" charset="-122"/>
            </a:endParaRPr>
          </a:p>
          <a:p>
            <a:pPr marL="0" indent="0" eaLnBrk="0" latinLnBrk="0" hangingPunct="0">
              <a:lnSpc>
                <a:spcPct val="100000"/>
              </a:lnSpc>
              <a:spcBef>
                <a:spcPts val="600"/>
              </a:spcBef>
              <a:spcAft>
                <a:spcPts val="0"/>
              </a:spcAft>
              <a:buClr>
                <a:srgbClr val="FFFFFF"/>
              </a:buClr>
              <a:buSzPct val="80000"/>
            </a:pPr>
            <a:endParaRPr lang="en-US" altLang="zh-CN" sz="2800" b="1" dirty="0" smtClean="0">
              <a:solidFill>
                <a:srgbClr val="FFC000"/>
              </a:solidFill>
              <a:latin typeface="隶书" panose="02010509060101010101" pitchFamily="49" charset="-122"/>
              <a:ea typeface="隶书" panose="02010509060101010101" pitchFamily="49" charset="-122"/>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ph type="sldNum" sz="quarter" idx="10"/>
          </p:nvPr>
        </p:nvSpPr>
        <p:spPr>
          <a:noFill/>
        </p:spPr>
        <p:txBody>
          <a:bodyPr/>
          <a:lstStyle/>
          <a:p>
            <a:fld id="{6FCB47EE-79A9-494A-B8A4-E0FD8950498A}" type="slidenum">
              <a:rPr lang="en-US" altLang="zh-CN" smtClean="0"/>
            </a:fld>
            <a:endParaRPr lang="en-US" altLang="zh-CN" dirty="0" smtClean="0"/>
          </a:p>
        </p:txBody>
      </p:sp>
      <p:pic>
        <p:nvPicPr>
          <p:cNvPr id="5" name="图片 4"/>
          <p:cNvPicPr>
            <a:picLocks noChangeAspect="1"/>
          </p:cNvPicPr>
          <p:nvPr/>
        </p:nvPicPr>
        <p:blipFill>
          <a:blip r:embed="rId2" cstate="print"/>
          <a:stretch>
            <a:fillRect/>
          </a:stretch>
        </p:blipFill>
        <p:spPr>
          <a:xfrm>
            <a:off x="2983230" y="2223770"/>
            <a:ext cx="6225540" cy="4419600"/>
          </a:xfrm>
          <a:prstGeom prst="rect">
            <a:avLst/>
          </a:prstGeom>
        </p:spPr>
      </p:pic>
    </p:spTree>
  </p:cSld>
  <p:clrMapOvr>
    <a:masterClrMapping/>
  </p:clrMapOvr>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59560" y="-171157"/>
            <a:ext cx="9144000" cy="910828"/>
          </a:xfrm>
          <a:prstGeom prst="rect">
            <a:avLst/>
          </a:prstGeom>
          <a:noFill/>
          <a:ln w="9525">
            <a:noFill/>
            <a:miter lim="800000"/>
          </a:ln>
        </p:spPr>
        <p:txBody>
          <a:bodyPr anchor="ctr"/>
          <a:lstStyle/>
          <a:p>
            <a:pPr algn="ctr"/>
            <a:r>
              <a:rPr kumimoji="0" lang="zh-CN" altLang="en-US" sz="3600" b="1" dirty="0" smtClean="0">
                <a:solidFill>
                  <a:srgbClr val="EAEAEA"/>
                </a:solidFill>
                <a:latin typeface="隶书" panose="02010509060101010101" pitchFamily="49" charset="-122"/>
                <a:ea typeface="隶书" panose="02010509060101010101" pitchFamily="49" charset="-122"/>
              </a:rPr>
              <a:t>（</a:t>
            </a:r>
            <a:r>
              <a:rPr kumimoji="0" lang="zh-CN" altLang="en-US" sz="3600" b="1" dirty="0">
                <a:solidFill>
                  <a:srgbClr val="EAEAEA"/>
                </a:solidFill>
                <a:latin typeface="隶书" panose="02010509060101010101" pitchFamily="49" charset="-122"/>
                <a:ea typeface="隶书" panose="02010509060101010101" pitchFamily="49" charset="-122"/>
              </a:rPr>
              <a:t>一</a:t>
            </a:r>
            <a:r>
              <a:rPr kumimoji="0" lang="zh-CN" altLang="en-US" sz="3600" b="1" dirty="0" smtClean="0">
                <a:solidFill>
                  <a:srgbClr val="EAEAEA"/>
                </a:solidFill>
                <a:latin typeface="隶书" panose="02010509060101010101" pitchFamily="49" charset="-122"/>
                <a:ea typeface="隶书" panose="02010509060101010101" pitchFamily="49" charset="-122"/>
              </a:rPr>
              <a:t>）专业设置管理</a:t>
            </a:r>
            <a:r>
              <a:rPr kumimoji="0" lang="zh-CN" altLang="en-US" sz="3600" b="1" dirty="0" smtClean="0">
                <a:solidFill>
                  <a:srgbClr val="EAEAEA"/>
                </a:solidFill>
                <a:latin typeface="隶书" panose="02010509060101010101" pitchFamily="49" charset="-122"/>
                <a:ea typeface="隶书" panose="02010509060101010101" pitchFamily="49" charset="-122"/>
              </a:rPr>
              <a:t>办法出台的背景</a:t>
            </a:r>
            <a:endParaRPr kumimoji="0" lang="zh-CN" sz="3600" b="1" dirty="0" smtClean="0">
              <a:solidFill>
                <a:srgbClr val="EAEAEA"/>
              </a:solidFill>
              <a:latin typeface="隶书" panose="02010509060101010101" pitchFamily="49" charset="-122"/>
              <a:ea typeface="隶书" panose="02010509060101010101" pitchFamily="49" charset="-122"/>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
        <p:nvSpPr>
          <p:cNvPr id="54" name="Rectangle 3"/>
          <p:cNvSpPr>
            <a:spLocks noChangeArrowheads="1"/>
          </p:cNvSpPr>
          <p:nvPr/>
        </p:nvSpPr>
        <p:spPr bwMode="auto">
          <a:xfrm>
            <a:off x="1847850" y="706120"/>
            <a:ext cx="8657590" cy="5335270"/>
          </a:xfrm>
          <a:prstGeom prst="rect">
            <a:avLst/>
          </a:prstGeom>
          <a:noFill/>
          <a:ln w="12700" cap="sq">
            <a:noFill/>
            <a:miter lim="800000"/>
            <a:headEnd type="none" w="sm" len="sm"/>
            <a:tailEnd type="none" w="sm" len="sm"/>
          </a:ln>
        </p:spPr>
        <p:txBody>
          <a:bodyPr/>
          <a:lstStyle/>
          <a:p>
            <a:pPr marL="0" lvl="1" indent="711200" eaLnBrk="0" hangingPunct="0">
              <a:lnSpc>
                <a:spcPct val="120000"/>
              </a:lnSpc>
              <a:spcBef>
                <a:spcPts val="600"/>
              </a:spcBef>
              <a:buClr>
                <a:srgbClr val="FFFFFF"/>
              </a:buClr>
              <a:buSzPct val="80000"/>
            </a:pPr>
            <a:endParaRPr kumimoji="0" lang="zh-CN" altLang="zh-CN" sz="3200" dirty="0">
              <a:solidFill>
                <a:srgbClr val="EAEAEA"/>
              </a:solidFill>
              <a:latin typeface="隶书" panose="02010509060101010101" pitchFamily="49" charset="-122"/>
              <a:ea typeface="隶书" panose="02010509060101010101" pitchFamily="49" charset="-122"/>
            </a:endParaRPr>
          </a:p>
          <a:p>
            <a:pPr marL="0" lvl="1" indent="711200" ea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en-US" altLang="zh-CN" sz="2800" dirty="0" smtClean="0">
                <a:solidFill>
                  <a:srgbClr val="F9FBFA"/>
                </a:solidFill>
                <a:latin typeface="隶书" panose="02010509060101010101" pitchFamily="49" charset="-122"/>
                <a:ea typeface="隶书" panose="02010509060101010101" pitchFamily="49" charset="-122"/>
                <a:sym typeface="+mn-ea"/>
              </a:rPr>
              <a:t>《</a:t>
            </a:r>
            <a:r>
              <a:rPr lang="zh-CN" altLang="en-US" sz="2800" dirty="0" smtClean="0">
                <a:solidFill>
                  <a:srgbClr val="F9FBFA"/>
                </a:solidFill>
                <a:latin typeface="隶书" panose="02010509060101010101" pitchFamily="49" charset="-122"/>
                <a:ea typeface="隶书" panose="02010509060101010101" pitchFamily="49" charset="-122"/>
                <a:sym typeface="+mn-ea"/>
              </a:rPr>
              <a:t>本科层次职业教育专业设置管理办法</a:t>
            </a:r>
            <a:r>
              <a:rPr lang="en-US" altLang="zh-CN" sz="2800" dirty="0" smtClean="0">
                <a:solidFill>
                  <a:srgbClr val="F9FBFA"/>
                </a:solidFill>
                <a:latin typeface="隶书" panose="02010509060101010101" pitchFamily="49" charset="-122"/>
                <a:ea typeface="隶书" panose="02010509060101010101" pitchFamily="49" charset="-122"/>
                <a:sym typeface="+mn-ea"/>
              </a:rPr>
              <a:t>》</a:t>
            </a:r>
            <a:r>
              <a:rPr lang="zh-CN" altLang="en-US" sz="2800" dirty="0" smtClean="0">
                <a:solidFill>
                  <a:srgbClr val="F9FBFA"/>
                </a:solidFill>
                <a:latin typeface="隶书" panose="02010509060101010101" pitchFamily="49" charset="-122"/>
                <a:ea typeface="隶书" panose="02010509060101010101" pitchFamily="49" charset="-122"/>
                <a:sym typeface="+mn-ea"/>
              </a:rPr>
              <a:t>（教职成厅</a:t>
            </a:r>
            <a:r>
              <a:rPr lang="en-US" altLang="zh-CN" sz="2800" dirty="0" smtClean="0">
                <a:solidFill>
                  <a:srgbClr val="F9FBFA"/>
                </a:solidFill>
                <a:latin typeface="隶书" panose="02010509060101010101" pitchFamily="49" charset="-122"/>
                <a:ea typeface="隶书" panose="02010509060101010101" pitchFamily="49" charset="-122"/>
                <a:sym typeface="+mn-ea"/>
              </a:rPr>
              <a:t>2021【1】</a:t>
            </a:r>
            <a:r>
              <a:rPr lang="zh-CN" altLang="en-US" sz="2800" dirty="0" smtClean="0">
                <a:solidFill>
                  <a:srgbClr val="F9FBFA"/>
                </a:solidFill>
                <a:latin typeface="隶书" panose="02010509060101010101" pitchFamily="49" charset="-122"/>
                <a:ea typeface="隶书" panose="02010509060101010101" pitchFamily="49" charset="-122"/>
                <a:sym typeface="+mn-ea"/>
              </a:rPr>
              <a:t>号）</a:t>
            </a:r>
            <a:endParaRPr lang="en-US" altLang="zh-CN" sz="2800" dirty="0" smtClean="0">
              <a:solidFill>
                <a:srgbClr val="F9FBFA"/>
              </a:solidFill>
              <a:latin typeface="隶书" panose="02010509060101010101" pitchFamily="49" charset="-122"/>
              <a:ea typeface="隶书" panose="02010509060101010101" pitchFamily="49" charset="-122"/>
              <a:sym typeface="+mn-ea"/>
            </a:endParaRPr>
          </a:p>
          <a:p>
            <a:pPr marL="0" lvl="1" indent="711200" ea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solidFill>
                  <a:srgbClr val="F9FBFA"/>
                </a:solidFill>
                <a:latin typeface="隶书" panose="02010509060101010101" pitchFamily="49" charset="-122"/>
                <a:ea typeface="隶书" panose="02010509060101010101" pitchFamily="49" charset="-122"/>
                <a:sym typeface="+mn-ea"/>
              </a:rPr>
              <a:t>总则：七条</a:t>
            </a:r>
            <a:endParaRPr lang="en-US" altLang="zh-CN" sz="2800" dirty="0" smtClean="0">
              <a:solidFill>
                <a:srgbClr val="F9FBFA"/>
              </a:solidFill>
              <a:latin typeface="隶书" panose="02010509060101010101" pitchFamily="49" charset="-122"/>
              <a:ea typeface="隶书" panose="02010509060101010101" pitchFamily="49" charset="-122"/>
              <a:sym typeface="+mn-ea"/>
            </a:endParaRPr>
          </a:p>
          <a:p>
            <a:pPr marL="0" lvl="1" indent="711200" ea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solidFill>
                  <a:srgbClr val="FFC000"/>
                </a:solidFill>
                <a:latin typeface="隶书" panose="02010509060101010101" pitchFamily="49" charset="-122"/>
                <a:ea typeface="隶书" panose="02010509060101010101" pitchFamily="49" charset="-122"/>
                <a:sym typeface="+mn-ea"/>
              </a:rPr>
              <a:t>设置条件与要求：七条</a:t>
            </a:r>
            <a:endParaRPr lang="en-US" altLang="zh-CN" sz="2800" dirty="0" smtClean="0">
              <a:solidFill>
                <a:srgbClr val="FFC000"/>
              </a:solidFill>
              <a:latin typeface="隶书" panose="02010509060101010101" pitchFamily="49" charset="-122"/>
              <a:ea typeface="隶书" panose="02010509060101010101" pitchFamily="49" charset="-122"/>
              <a:sym typeface="+mn-ea"/>
            </a:endParaRPr>
          </a:p>
          <a:p>
            <a:pPr marL="0" lvl="1" indent="711200" ea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solidFill>
                  <a:srgbClr val="F9FBFA"/>
                </a:solidFill>
                <a:latin typeface="隶书" panose="02010509060101010101" pitchFamily="49" charset="-122"/>
                <a:ea typeface="隶书" panose="02010509060101010101" pitchFamily="49" charset="-122"/>
                <a:sym typeface="+mn-ea"/>
              </a:rPr>
              <a:t>专业设置程序：二条</a:t>
            </a:r>
            <a:endParaRPr lang="en-US" altLang="zh-CN" sz="2800" dirty="0" smtClean="0">
              <a:solidFill>
                <a:srgbClr val="F9FBFA"/>
              </a:solidFill>
              <a:latin typeface="隶书" panose="02010509060101010101" pitchFamily="49" charset="-122"/>
              <a:ea typeface="隶书" panose="02010509060101010101" pitchFamily="49" charset="-122"/>
              <a:sym typeface="+mn-ea"/>
            </a:endParaRPr>
          </a:p>
          <a:p>
            <a:pPr marL="0" lvl="1" indent="711200" ea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solidFill>
                  <a:srgbClr val="F9FBFA"/>
                </a:solidFill>
                <a:latin typeface="隶书" panose="02010509060101010101" pitchFamily="49" charset="-122"/>
                <a:ea typeface="隶书" panose="02010509060101010101" pitchFamily="49" charset="-122"/>
                <a:sym typeface="+mn-ea"/>
              </a:rPr>
              <a:t>指导与监督：四条</a:t>
            </a:r>
            <a:endParaRPr lang="en-US" altLang="zh-CN" sz="2800" dirty="0" smtClean="0">
              <a:solidFill>
                <a:srgbClr val="F9FBFA"/>
              </a:solidFill>
              <a:latin typeface="隶书" panose="02010509060101010101" pitchFamily="49" charset="-122"/>
              <a:ea typeface="隶书" panose="02010509060101010101" pitchFamily="49" charset="-122"/>
              <a:sym typeface="+mn-ea"/>
            </a:endParaRPr>
          </a:p>
          <a:p>
            <a:pPr marL="0" lvl="1" indent="711200" ea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solidFill>
                  <a:srgbClr val="F9FBFA"/>
                </a:solidFill>
                <a:latin typeface="隶书" panose="02010509060101010101" pitchFamily="49" charset="-122"/>
                <a:ea typeface="隶书" panose="02010509060101010101" pitchFamily="49" charset="-122"/>
                <a:sym typeface="+mn-ea"/>
              </a:rPr>
              <a:t>附则：一条</a:t>
            </a:r>
            <a:endParaRPr lang="zh-CN" altLang="en-US" sz="3200" dirty="0" smtClean="0">
              <a:solidFill>
                <a:srgbClr val="FFC000"/>
              </a:solidFill>
              <a:latin typeface="隶书" panose="02010509060101010101" pitchFamily="49" charset="-122"/>
              <a:ea typeface="隶书" panose="02010509060101010101" pitchFamily="49" charset="-122"/>
              <a:sym typeface="+mn-ea"/>
            </a:endParaRPr>
          </a:p>
        </p:txBody>
      </p:sp>
    </p:spTree>
  </p:cSld>
  <p:clrMapOvr>
    <a:masterClrMapping/>
  </p:clrMapOvr>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（二</a:t>
            </a:r>
            <a:r>
              <a:rPr kumimoji="0" lang="zh-CN" altLang="en-US" sz="3200" b="1" dirty="0" smtClean="0">
                <a:solidFill>
                  <a:srgbClr val="EAEAEA"/>
                </a:solidFill>
                <a:latin typeface="隶书" panose="02010509060101010101" pitchFamily="49" charset="-122"/>
                <a:ea typeface="隶书" panose="02010509060101010101" pitchFamily="49" charset="-122"/>
              </a:rPr>
              <a:t>）专业设置管理</a:t>
            </a:r>
            <a:r>
              <a:rPr kumimoji="0" lang="zh-CN" altLang="en-US" sz="3200" b="1" dirty="0" smtClean="0">
                <a:solidFill>
                  <a:srgbClr val="EAEAEA"/>
                </a:solidFill>
                <a:latin typeface="隶书" panose="02010509060101010101" pitchFamily="49" charset="-122"/>
                <a:ea typeface="隶书" panose="02010509060101010101" pitchFamily="49" charset="-122"/>
              </a:rPr>
              <a:t>办法出台的背景</a:t>
            </a:r>
            <a:endParaRPr kumimoji="0" lang="en-US" altLang="zh-CN" sz="3200" b="1" dirty="0" smtClean="0">
              <a:solidFill>
                <a:srgbClr val="EAEAEA"/>
              </a:solidFill>
              <a:latin typeface="隶书" panose="02010509060101010101" pitchFamily="49" charset="-122"/>
              <a:ea typeface="隶书" panose="02010509060101010101" pitchFamily="49" charset="-122"/>
            </a:endParaRPr>
          </a:p>
        </p:txBody>
      </p:sp>
      <p:sp>
        <p:nvSpPr>
          <p:cNvPr id="7" name="Rectangle 3"/>
          <p:cNvSpPr>
            <a:spLocks noChangeArrowheads="1"/>
          </p:cNvSpPr>
          <p:nvPr/>
        </p:nvSpPr>
        <p:spPr bwMode="auto">
          <a:xfrm>
            <a:off x="1812290" y="694690"/>
            <a:ext cx="8657590" cy="3921760"/>
          </a:xfrm>
          <a:prstGeom prst="rect">
            <a:avLst/>
          </a:prstGeom>
          <a:noFill/>
          <a:ln w="12700" cap="sq">
            <a:noFill/>
            <a:miter lim="800000"/>
            <a:headEnd type="none" w="sm" len="sm"/>
            <a:tailEnd type="none" w="sm" len="sm"/>
          </a:ln>
        </p:spPr>
        <p:txBody>
          <a:bodyPr/>
          <a:lstStyle/>
          <a:p>
            <a:pPr marL="609600" lvl="1" indent="-609600" eaLnBrk="0" hangingPunct="0">
              <a:lnSpc>
                <a:spcPct val="120000"/>
              </a:lnSpc>
              <a:spcBef>
                <a:spcPts val="0"/>
              </a:spcBef>
              <a:buClr>
                <a:srgbClr val="FFFFFF"/>
              </a:buClr>
              <a:buSzPct val="80000"/>
            </a:pPr>
            <a:r>
              <a:rPr lang="en-US" altLang="zh-CN" sz="2800" dirty="0">
                <a:solidFill>
                  <a:srgbClr val="FFFFFF"/>
                </a:solidFill>
                <a:latin typeface="隶书" panose="02010509060101010101" pitchFamily="49" charset="-122"/>
                <a:ea typeface="隶书" panose="02010509060101010101" pitchFamily="49" charset="-122"/>
                <a:sym typeface="+mn-ea"/>
              </a:rPr>
              <a:t>3</a:t>
            </a:r>
            <a:r>
              <a:rPr lang="en-US" altLang="zh-CN" sz="2800" dirty="0" smtClean="0">
                <a:solidFill>
                  <a:srgbClr val="FFFFFF"/>
                </a:solidFill>
                <a:latin typeface="隶书" panose="02010509060101010101" pitchFamily="49" charset="-122"/>
                <a:ea typeface="隶书" panose="02010509060101010101" pitchFamily="49" charset="-122"/>
                <a:sym typeface="+mn-ea"/>
              </a:rPr>
              <a:t>.</a:t>
            </a:r>
            <a:r>
              <a:rPr lang="zh-CN" altLang="en-US" sz="2800" dirty="0" smtClean="0">
                <a:solidFill>
                  <a:srgbClr val="FFFFFF"/>
                </a:solidFill>
                <a:latin typeface="隶书" panose="02010509060101010101" pitchFamily="49" charset="-122"/>
                <a:ea typeface="隶书" panose="02010509060101010101" pitchFamily="49" charset="-122"/>
                <a:sym typeface="+mn-ea"/>
              </a:rPr>
              <a:t>自</a:t>
            </a:r>
            <a:r>
              <a:rPr lang="en-US" altLang="zh-CN" sz="2800" dirty="0" smtClean="0">
                <a:solidFill>
                  <a:srgbClr val="FFFFFF"/>
                </a:solidFill>
                <a:latin typeface="隶书" panose="02010509060101010101" pitchFamily="49" charset="-122"/>
                <a:ea typeface="隶书" panose="02010509060101010101" pitchFamily="49" charset="-122"/>
                <a:sym typeface="+mn-ea"/>
              </a:rPr>
              <a:t>2019年</a:t>
            </a:r>
            <a:r>
              <a:rPr lang="zh-CN" altLang="en-US" sz="2800" dirty="0" smtClean="0">
                <a:solidFill>
                  <a:srgbClr val="FFFFFF"/>
                </a:solidFill>
                <a:latin typeface="隶书" panose="02010509060101010101" pitchFamily="49" charset="-122"/>
                <a:ea typeface="隶书" panose="02010509060101010101" pitchFamily="49" charset="-122"/>
                <a:sym typeface="+mn-ea"/>
              </a:rPr>
              <a:t>开始</a:t>
            </a:r>
            <a:r>
              <a:rPr lang="en-US" altLang="zh-CN" sz="2800" dirty="0" smtClean="0">
                <a:solidFill>
                  <a:srgbClr val="FFFFFF"/>
                </a:solidFill>
                <a:latin typeface="隶书" panose="02010509060101010101" pitchFamily="49" charset="-122"/>
                <a:ea typeface="隶书" panose="02010509060101010101" pitchFamily="49" charset="-122"/>
                <a:sym typeface="+mn-ea"/>
              </a:rPr>
              <a:t>已分批设立了27所职业技术大学</a:t>
            </a:r>
            <a:endParaRPr lang="en-US" altLang="zh-CN" sz="2800" dirty="0" smtClean="0">
              <a:solidFill>
                <a:srgbClr val="FFFFFF"/>
              </a:solidFill>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0"/>
              </a:spcBef>
              <a:buClr>
                <a:srgbClr val="FFFFFF"/>
              </a:buClr>
              <a:buSzPct val="80000"/>
              <a:extLst>
                <a:ext uri="{35155182-B16C-46BC-9424-99874614C6A1}">
                  <wpsdc:indentchars xmlns:wpsdc="http://www.wps.cn/officeDocument/2017/drawingmlCustomData" val="200" checksum="3773799597"/>
                </a:ext>
              </a:extLst>
            </a:pPr>
            <a:r>
              <a:rPr lang="en-US" altLang="zh-CN" sz="2800" dirty="0" smtClean="0">
                <a:solidFill>
                  <a:srgbClr val="FFFFFF"/>
                </a:solidFill>
                <a:latin typeface="隶书" panose="02010509060101010101" pitchFamily="49" charset="-122"/>
                <a:ea typeface="隶书" panose="02010509060101010101" pitchFamily="49" charset="-122"/>
                <a:sym typeface="+mn-ea"/>
              </a:rPr>
              <a:t>涉及16个专业大类、80个试点专业，正在招生</a:t>
            </a:r>
            <a:r>
              <a:rPr lang="zh-CN" altLang="en-US" sz="2800" dirty="0" smtClean="0">
                <a:solidFill>
                  <a:srgbClr val="FFFFFF"/>
                </a:solidFill>
                <a:latin typeface="隶书" panose="02010509060101010101" pitchFamily="49" charset="-122"/>
                <a:ea typeface="隶书" panose="02010509060101010101" pitchFamily="49" charset="-122"/>
                <a:sym typeface="+mn-ea"/>
              </a:rPr>
              <a:t>、</a:t>
            </a:r>
            <a:r>
              <a:rPr lang="en-US" altLang="zh-CN" sz="2800" dirty="0" smtClean="0">
                <a:solidFill>
                  <a:srgbClr val="FFFFFF"/>
                </a:solidFill>
                <a:latin typeface="隶书" panose="02010509060101010101" pitchFamily="49" charset="-122"/>
                <a:ea typeface="隶书" panose="02010509060101010101" pitchFamily="49" charset="-122"/>
                <a:sym typeface="+mn-ea"/>
              </a:rPr>
              <a:t>培养中。</a:t>
            </a:r>
            <a:endParaRPr lang="en-US" altLang="zh-CN" sz="2800" dirty="0" smtClean="0">
              <a:solidFill>
                <a:srgbClr val="FFFFFF"/>
              </a:solidFill>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0"/>
              </a:spcBef>
              <a:buClr>
                <a:srgbClr val="FFFFFF"/>
              </a:buClr>
              <a:buSzPct val="80000"/>
              <a:extLst>
                <a:ext uri="{35155182-B16C-46BC-9424-99874614C6A1}">
                  <wpsdc:indentchars xmlns:wpsdc="http://www.wps.cn/officeDocument/2017/drawingmlCustomData" val="200" checksum="3773799597"/>
                </a:ext>
              </a:extLst>
            </a:pPr>
            <a:r>
              <a:rPr lang="en-US" altLang="zh-CN" sz="2800" dirty="0" smtClean="0">
                <a:solidFill>
                  <a:srgbClr val="FFFFFF"/>
                </a:solidFill>
                <a:latin typeface="隶书" panose="02010509060101010101" pitchFamily="49" charset="-122"/>
                <a:ea typeface="隶书" panose="02010509060101010101" pitchFamily="49" charset="-122"/>
                <a:sym typeface="+mn-ea"/>
              </a:rPr>
              <a:t>这些新型大学是职教本科试点的先行者，为后续全国发展探索前行</a:t>
            </a:r>
            <a:r>
              <a:rPr lang="zh-CN" altLang="en-US" sz="2800" dirty="0" smtClean="0">
                <a:solidFill>
                  <a:srgbClr val="FFFFFF"/>
                </a:solidFill>
                <a:latin typeface="隶书" panose="02010509060101010101" pitchFamily="49" charset="-122"/>
                <a:ea typeface="隶书" panose="02010509060101010101" pitchFamily="49" charset="-122"/>
                <a:sym typeface="+mn-ea"/>
              </a:rPr>
              <a:t>。</a:t>
            </a:r>
            <a:endParaRPr lang="en-US" altLang="zh-CN" sz="2800" dirty="0" smtClean="0">
              <a:solidFill>
                <a:srgbClr val="FFFFFF"/>
              </a:solidFill>
              <a:latin typeface="隶书" panose="02010509060101010101" pitchFamily="49" charset="-122"/>
              <a:ea typeface="隶书" panose="02010509060101010101" pitchFamily="49" charset="-122"/>
            </a:endParaRPr>
          </a:p>
          <a:p>
            <a:pPr marL="0" lvl="1" indent="-609600" algn="l" eaLnBrk="0" latinLnBrk="0" hangingPunct="0">
              <a:lnSpc>
                <a:spcPct val="120000"/>
              </a:lnSpc>
              <a:spcBef>
                <a:spcPts val="2400"/>
              </a:spcBef>
              <a:buClr>
                <a:srgbClr val="FFFFFF"/>
              </a:buClr>
              <a:buSzPct val="80000"/>
            </a:pPr>
            <a:r>
              <a:rPr lang="en-US" altLang="zh-CN" sz="2800" dirty="0">
                <a:solidFill>
                  <a:srgbClr val="FFFFFF"/>
                </a:solidFill>
                <a:latin typeface="隶书" panose="02010509060101010101" pitchFamily="49" charset="-122"/>
                <a:ea typeface="隶书" panose="02010509060101010101" pitchFamily="49" charset="-122"/>
                <a:sym typeface="+mn-ea"/>
              </a:rPr>
              <a:t> </a:t>
            </a:r>
            <a:r>
              <a:rPr lang="en-US" altLang="zh-CN" sz="2800" dirty="0" smtClean="0">
                <a:solidFill>
                  <a:srgbClr val="FFFFFF"/>
                </a:solidFill>
                <a:latin typeface="隶书" panose="02010509060101010101" pitchFamily="49" charset="-122"/>
                <a:ea typeface="隶书" panose="02010509060101010101" pitchFamily="49" charset="-122"/>
                <a:sym typeface="+mn-ea"/>
              </a:rPr>
              <a:t>   </a:t>
            </a:r>
            <a:r>
              <a:rPr lang="en-US" altLang="zh-CN" sz="2800" dirty="0" err="1" smtClean="0">
                <a:solidFill>
                  <a:srgbClr val="FFFFFF"/>
                </a:solidFill>
                <a:latin typeface="隶书" panose="02010509060101010101" pitchFamily="49" charset="-122"/>
                <a:ea typeface="隶书" panose="02010509060101010101" pitchFamily="49" charset="-122"/>
                <a:sym typeface="+mn-ea"/>
              </a:rPr>
              <a:t>职业技术大学迫切需要</a:t>
            </a:r>
            <a:r>
              <a:rPr lang="zh-CN" altLang="en-US" sz="2800" dirty="0" smtClean="0">
                <a:solidFill>
                  <a:srgbClr val="FFFFFF"/>
                </a:solidFill>
                <a:latin typeface="隶书" panose="02010509060101010101" pitchFamily="49" charset="-122"/>
                <a:ea typeface="隶书" panose="02010509060101010101" pitchFamily="49" charset="-122"/>
                <a:sym typeface="+mn-ea"/>
              </a:rPr>
              <a:t>与之相适应</a:t>
            </a:r>
            <a:r>
              <a:rPr lang="en-US" altLang="zh-CN" sz="2800" dirty="0" err="1" smtClean="0">
                <a:solidFill>
                  <a:srgbClr val="FFFFFF"/>
                </a:solidFill>
                <a:latin typeface="隶书" panose="02010509060101010101" pitchFamily="49" charset="-122"/>
                <a:ea typeface="隶书" panose="02010509060101010101" pitchFamily="49" charset="-122"/>
                <a:sym typeface="+mn-ea"/>
              </a:rPr>
              <a:t>的管理办法</a:t>
            </a:r>
            <a:endParaRPr lang="en-US" altLang="zh-CN" sz="2800" dirty="0" smtClean="0">
              <a:solidFill>
                <a:srgbClr val="FFFFFF"/>
              </a:solidFill>
              <a:latin typeface="隶书" panose="02010509060101010101" pitchFamily="49" charset="-122"/>
              <a:ea typeface="隶书" panose="02010509060101010101" pitchFamily="49" charset="-122"/>
              <a:sym typeface="+mn-ea"/>
            </a:endParaRPr>
          </a:p>
          <a:p>
            <a:pPr marL="0" lvl="1" indent="711200" algn="l" eaLnBrk="0" latinLnBrk="0" hangingPunct="0">
              <a:lnSpc>
                <a:spcPct val="120000"/>
              </a:lnSpc>
              <a:spcBef>
                <a:spcPts val="0"/>
              </a:spcBef>
              <a:buClr>
                <a:srgbClr val="FFFFFF"/>
              </a:buClr>
              <a:buSzPct val="80000"/>
              <a:buFontTx/>
              <a:extLst>
                <a:ext uri="{35155182-B16C-46BC-9424-99874614C6A1}">
                  <wpsdc:indentchars xmlns:wpsdc="http://www.wps.cn/officeDocument/2017/drawingmlCustomData" val="200" checksum="3773799597"/>
                </a:ext>
              </a:extLst>
            </a:pPr>
            <a:r>
              <a:rPr lang="en-US" altLang="zh-CN" sz="2800" dirty="0" err="1" smtClean="0">
                <a:solidFill>
                  <a:srgbClr val="FFFFFF"/>
                </a:solidFill>
                <a:latin typeface="隶书" panose="02010509060101010101" pitchFamily="49" charset="-122"/>
                <a:ea typeface="隶书" panose="02010509060101010101" pitchFamily="49" charset="-122"/>
                <a:sym typeface="+mn-ea"/>
              </a:rPr>
              <a:t>解决先上</a:t>
            </a:r>
            <a:r>
              <a:rPr lang="zh-CN" altLang="en-US" sz="2800" dirty="0" smtClean="0">
                <a:solidFill>
                  <a:srgbClr val="FFFFFF"/>
                </a:solidFill>
                <a:latin typeface="隶书" panose="02010509060101010101" pitchFamily="49" charset="-122"/>
                <a:ea typeface="隶书" panose="02010509060101010101" pitchFamily="49" charset="-122"/>
                <a:sym typeface="+mn-ea"/>
              </a:rPr>
              <a:t>车</a:t>
            </a:r>
            <a:r>
              <a:rPr lang="en-US" altLang="zh-CN" sz="2800" dirty="0" smtClean="0">
                <a:solidFill>
                  <a:srgbClr val="FFFFFF"/>
                </a:solidFill>
                <a:latin typeface="隶书" panose="02010509060101010101" pitchFamily="49" charset="-122"/>
                <a:ea typeface="隶书" panose="02010509060101010101" pitchFamily="49" charset="-122"/>
                <a:sym typeface="+mn-ea"/>
              </a:rPr>
              <a:t>，再规范的问题</a:t>
            </a:r>
            <a:r>
              <a:rPr lang="zh-CN" altLang="en-US" sz="2800" dirty="0" smtClean="0">
                <a:solidFill>
                  <a:srgbClr val="FFFFFF"/>
                </a:solidFill>
                <a:latin typeface="隶书" panose="02010509060101010101" pitchFamily="49" charset="-122"/>
                <a:ea typeface="隶书" panose="02010509060101010101" pitchFamily="49" charset="-122"/>
                <a:sym typeface="+mn-ea"/>
              </a:rPr>
              <a:t>。</a:t>
            </a:r>
            <a:endParaRPr lang="zh-CN" altLang="en-US" sz="2800" b="1" dirty="0" smtClean="0">
              <a:solidFill>
                <a:srgbClr val="FFFFFF"/>
              </a:solidFill>
              <a:latin typeface="隶书" panose="02010509060101010101" pitchFamily="49" charset="-122"/>
              <a:ea typeface="隶书" panose="02010509060101010101" pitchFamily="49" charset="-122"/>
              <a:sym typeface="+mn-ea"/>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ph type="sldNum" sz="quarter" idx="10"/>
          </p:nvPr>
        </p:nvSpPr>
        <p:spPr>
          <a:noFill/>
        </p:spPr>
        <p:txBody>
          <a:bodyPr/>
          <a:lstStyle/>
          <a:p>
            <a:fld id="{6FCB47EE-79A9-494A-B8A4-E0FD8950498A}" type="slidenum">
              <a:rPr lang="en-US" altLang="zh-CN" smtClean="0"/>
            </a:fld>
            <a:endParaRPr lang="en-US" altLang="zh-CN" dirty="0" smtClean="0"/>
          </a:p>
        </p:txBody>
      </p:sp>
    </p:spTree>
  </p:cSld>
  <p:clrMapOvr>
    <a:masterClrMapping/>
  </p:clrMapOvr>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（一）</a:t>
            </a:r>
            <a:r>
              <a:rPr kumimoji="0" lang="en-US" altLang="zh-CN" sz="3200" b="1" dirty="0" smtClean="0">
                <a:solidFill>
                  <a:srgbClr val="EAEAEA"/>
                </a:solidFill>
                <a:latin typeface="隶书" panose="02010509060101010101" pitchFamily="49" charset="-122"/>
                <a:ea typeface="隶书" panose="02010509060101010101" pitchFamily="49" charset="-122"/>
              </a:rPr>
              <a:t> </a:t>
            </a:r>
            <a:r>
              <a:rPr kumimoji="0" lang="zh-CN" altLang="en-US" sz="3200" b="1" dirty="0" smtClean="0">
                <a:solidFill>
                  <a:srgbClr val="EAEAEA"/>
                </a:solidFill>
                <a:latin typeface="隶书" panose="02010509060101010101" pitchFamily="49" charset="-122"/>
                <a:ea typeface="隶书" panose="02010509060101010101" pitchFamily="49" charset="-122"/>
              </a:rPr>
              <a:t>专业设置管理</a:t>
            </a:r>
            <a:r>
              <a:rPr kumimoji="0" lang="zh-CN" altLang="en-US" sz="3200" b="1" dirty="0" smtClean="0">
                <a:solidFill>
                  <a:srgbClr val="EAEAEA"/>
                </a:solidFill>
                <a:latin typeface="隶书" panose="02010509060101010101" pitchFamily="49" charset="-122"/>
                <a:ea typeface="隶书" panose="02010509060101010101" pitchFamily="49" charset="-122"/>
              </a:rPr>
              <a:t>办法出台的背景</a:t>
            </a:r>
            <a:endParaRPr kumimoji="0" lang="en-US" altLang="zh-CN" sz="3200" b="1" dirty="0" smtClean="0">
              <a:solidFill>
                <a:srgbClr val="EAEAEA"/>
              </a:solidFill>
              <a:latin typeface="隶书" panose="02010509060101010101" pitchFamily="49" charset="-122"/>
              <a:ea typeface="隶书" panose="02010509060101010101" pitchFamily="49" charset="-122"/>
            </a:endParaRPr>
          </a:p>
        </p:txBody>
      </p:sp>
      <p:sp>
        <p:nvSpPr>
          <p:cNvPr id="7" name="Rectangle 3"/>
          <p:cNvSpPr>
            <a:spLocks noChangeArrowheads="1"/>
          </p:cNvSpPr>
          <p:nvPr/>
        </p:nvSpPr>
        <p:spPr bwMode="auto">
          <a:xfrm>
            <a:off x="1812290" y="694690"/>
            <a:ext cx="8579485" cy="3921760"/>
          </a:xfrm>
          <a:prstGeom prst="rect">
            <a:avLst/>
          </a:prstGeom>
          <a:noFill/>
          <a:ln w="12700" cap="sq">
            <a:noFill/>
            <a:miter lim="800000"/>
            <a:headEnd type="none" w="sm" len="sm"/>
            <a:tailEnd type="none" w="sm" len="sm"/>
          </a:ln>
        </p:spPr>
        <p:txBody>
          <a:bodyPr/>
          <a:lstStyle/>
          <a:p>
            <a:pPr marL="0" lvl="1" indent="711200" eaLnBrk="0" hangingPunct="0">
              <a:lnSpc>
                <a:spcPct val="120000"/>
              </a:lnSpc>
              <a:spcBef>
                <a:spcPts val="0"/>
              </a:spcBef>
              <a:buClr>
                <a:srgbClr val="FFFFFF"/>
              </a:buClr>
              <a:buSzPct val="80000"/>
              <a:extLst>
                <a:ext uri="{35155182-B16C-46BC-9424-99874614C6A1}">
                  <wpsdc:indentchars xmlns:wpsdc="http://www.wps.cn/officeDocument/2017/drawingmlCustomData" val="200" checksum="3773799597"/>
                </a:ext>
              </a:extLst>
            </a:pPr>
            <a:r>
              <a:rPr lang="en-US" altLang="zh-CN" sz="2800" dirty="0">
                <a:solidFill>
                  <a:srgbClr val="FFFFFF"/>
                </a:solidFill>
                <a:latin typeface="隶书" panose="02010509060101010101" pitchFamily="49" charset="-122"/>
                <a:ea typeface="隶书" panose="02010509060101010101" pitchFamily="49" charset="-122"/>
                <a:sym typeface="+mn-ea"/>
              </a:rPr>
              <a:t>4</a:t>
            </a:r>
            <a:r>
              <a:rPr lang="en-US" altLang="zh-CN" sz="2800" dirty="0" smtClean="0">
                <a:solidFill>
                  <a:srgbClr val="FFFFFF"/>
                </a:solidFill>
                <a:latin typeface="隶书" panose="02010509060101010101" pitchFamily="49" charset="-122"/>
                <a:ea typeface="隶书" panose="02010509060101010101" pitchFamily="49" charset="-122"/>
                <a:sym typeface="+mn-ea"/>
              </a:rPr>
              <a:t>.</a:t>
            </a:r>
            <a:r>
              <a:rPr lang="zh-CN" altLang="en-US" sz="2800" dirty="0" smtClean="0">
                <a:solidFill>
                  <a:srgbClr val="FFFFFF"/>
                </a:solidFill>
                <a:latin typeface="隶书" panose="02010509060101010101" pitchFamily="49" charset="-122"/>
                <a:ea typeface="隶书" panose="02010509060101010101" pitchFamily="49" charset="-122"/>
                <a:sym typeface="+mn-ea"/>
              </a:rPr>
              <a:t>专业目录一体化建设的需要。</a:t>
            </a:r>
            <a:r>
              <a:rPr lang="zh-CN" altLang="en-US" sz="2800" dirty="0" smtClean="0">
                <a:solidFill>
                  <a:srgbClr val="F9FBFA"/>
                </a:solidFill>
                <a:latin typeface="隶书" panose="02010509060101010101" pitchFamily="49" charset="-122"/>
                <a:ea typeface="隶书" panose="02010509060101010101" pitchFamily="49" charset="-122"/>
                <a:sym typeface="+mn-ea"/>
              </a:rPr>
              <a:t>中</a:t>
            </a:r>
            <a:r>
              <a:rPr lang="zh-CN" altLang="en-US" sz="2800" dirty="0">
                <a:solidFill>
                  <a:srgbClr val="F9FBFA"/>
                </a:solidFill>
                <a:latin typeface="隶书" panose="02010509060101010101" pitchFamily="49" charset="-122"/>
                <a:ea typeface="隶书" panose="02010509060101010101" pitchFamily="49" charset="-122"/>
                <a:sym typeface="+mn-ea"/>
              </a:rPr>
              <a:t>职和高职已经有专业设置管理办法，制定职本专业设置管理办法是完善职业教育一体化专业目录设计的重要组成部分。</a:t>
            </a:r>
            <a:endParaRPr lang="en-US" altLang="zh-CN" sz="2800" dirty="0">
              <a:solidFill>
                <a:srgbClr val="F9FBFA"/>
              </a:solidFill>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0"/>
              </a:spcBef>
              <a:buClr>
                <a:srgbClr val="FFFFFF"/>
              </a:buClr>
              <a:buSzPct val="80000"/>
              <a:extLst>
                <a:ext uri="{35155182-B16C-46BC-9424-99874614C6A1}">
                  <wpsdc:indentchars xmlns:wpsdc="http://www.wps.cn/officeDocument/2017/drawingmlCustomData" val="200" checksum="3773799597"/>
                </a:ext>
              </a:extLst>
            </a:pPr>
            <a:r>
              <a:rPr lang="en-US" altLang="zh-CN" sz="2800" dirty="0" smtClean="0">
                <a:solidFill>
                  <a:srgbClr val="FFFFFF"/>
                </a:solidFill>
                <a:latin typeface="隶书" panose="02010509060101010101" pitchFamily="49" charset="-122"/>
                <a:ea typeface="隶书" panose="02010509060101010101" pitchFamily="49" charset="-122"/>
                <a:sym typeface="+mn-ea"/>
              </a:rPr>
              <a:t>首批公布本科专业247个，须</a:t>
            </a:r>
            <a:r>
              <a:rPr lang="zh-CN" altLang="en-US" sz="2800" dirty="0" smtClean="0">
                <a:solidFill>
                  <a:srgbClr val="FFFFFF"/>
                </a:solidFill>
                <a:latin typeface="隶书" panose="02010509060101010101" pitchFamily="49" charset="-122"/>
                <a:ea typeface="隶书" panose="02010509060101010101" pitchFamily="49" charset="-122"/>
                <a:sym typeface="+mn-ea"/>
              </a:rPr>
              <a:t>建</a:t>
            </a:r>
            <a:r>
              <a:rPr lang="en-US" altLang="zh-CN" sz="2800" dirty="0" err="1" smtClean="0">
                <a:solidFill>
                  <a:srgbClr val="FFFFFF"/>
                </a:solidFill>
                <a:latin typeface="隶书" panose="02010509060101010101" pitchFamily="49" charset="-122"/>
                <a:ea typeface="隶书" panose="02010509060101010101" pitchFamily="49" charset="-122"/>
                <a:sym typeface="+mn-ea"/>
              </a:rPr>
              <a:t>有与之配套的管理办法，使专业设置与管理</a:t>
            </a:r>
            <a:r>
              <a:rPr lang="zh-CN" altLang="en-US" sz="2800" dirty="0" smtClean="0">
                <a:solidFill>
                  <a:srgbClr val="FFFFFF"/>
                </a:solidFill>
                <a:latin typeface="隶书" panose="02010509060101010101" pitchFamily="49" charset="-122"/>
                <a:ea typeface="隶书" panose="02010509060101010101" pitchFamily="49" charset="-122"/>
                <a:sym typeface="+mn-ea"/>
              </a:rPr>
              <a:t>同步进行，使管理</a:t>
            </a:r>
            <a:r>
              <a:rPr lang="en-US" altLang="zh-CN" sz="2800" dirty="0" err="1" smtClean="0">
                <a:solidFill>
                  <a:srgbClr val="FFFFFF"/>
                </a:solidFill>
                <a:latin typeface="隶书" panose="02010509060101010101" pitchFamily="49" charset="-122"/>
                <a:ea typeface="隶书" panose="02010509060101010101" pitchFamily="49" charset="-122"/>
                <a:sym typeface="+mn-ea"/>
              </a:rPr>
              <a:t>进一步科学化、规范化</a:t>
            </a:r>
            <a:r>
              <a:rPr lang="zh-CN" altLang="en-US" sz="2800" dirty="0" smtClean="0">
                <a:solidFill>
                  <a:srgbClr val="FFFFFF"/>
                </a:solidFill>
                <a:latin typeface="隶书" panose="02010509060101010101" pitchFamily="49" charset="-122"/>
                <a:ea typeface="隶书" panose="02010509060101010101" pitchFamily="49" charset="-122"/>
                <a:sym typeface="+mn-ea"/>
              </a:rPr>
              <a:t>。</a:t>
            </a:r>
            <a:endParaRPr lang="zh-CN" altLang="en-US" sz="2800" dirty="0" smtClean="0">
              <a:solidFill>
                <a:srgbClr val="FFFFFF"/>
              </a:solidFill>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solidFill>
                  <a:srgbClr val="F9FBFA"/>
                </a:solidFill>
                <a:latin typeface="隶书" panose="02010509060101010101" pitchFamily="49" charset="-122"/>
                <a:ea typeface="隶书" panose="02010509060101010101" pitchFamily="49" charset="-122"/>
                <a:sym typeface="+mn-ea"/>
              </a:rPr>
              <a:t>办法</a:t>
            </a:r>
            <a:r>
              <a:rPr lang="zh-CN" altLang="en-US" sz="2800" dirty="0" smtClean="0">
                <a:solidFill>
                  <a:srgbClr val="F9FBFA"/>
                </a:solidFill>
                <a:latin typeface="隶书" panose="02010509060101010101" pitchFamily="49" charset="-122"/>
                <a:ea typeface="隶书" panose="02010509060101010101" pitchFamily="49" charset="-122"/>
                <a:sym typeface="+mn-ea"/>
              </a:rPr>
              <a:t>的出台是完善国家职业教育标准体系、加强专业建设、引导职本教育试点工作行稳致远的基础性工作，具有重要的现实指导意义和历史价值。</a:t>
            </a:r>
            <a:endParaRPr lang="zh-CN" altLang="en-US" sz="2800" dirty="0" smtClean="0">
              <a:solidFill>
                <a:srgbClr val="F9FBFA"/>
              </a:solidFill>
              <a:latin typeface="隶书" panose="02010509060101010101" pitchFamily="49" charset="-122"/>
              <a:ea typeface="隶书" panose="02010509060101010101" pitchFamily="49" charset="-122"/>
              <a:sym typeface="+mn-ea"/>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Tree>
  </p:cSld>
  <p:clrMapOvr>
    <a:masterClrMapping/>
  </p:clrMapOv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（二）</a:t>
            </a:r>
            <a:r>
              <a:rPr kumimoji="0" lang="en-US" altLang="zh-CN" sz="3200" b="1" dirty="0" smtClean="0">
                <a:solidFill>
                  <a:srgbClr val="EAEAEA"/>
                </a:solidFill>
                <a:latin typeface="隶书" panose="02010509060101010101" pitchFamily="49" charset="-122"/>
                <a:ea typeface="隶书" panose="02010509060101010101" pitchFamily="49" charset="-122"/>
              </a:rPr>
              <a:t> </a:t>
            </a:r>
            <a:r>
              <a:rPr kumimoji="0" lang="zh-CN" altLang="en-US" sz="3200" b="1" dirty="0" smtClean="0">
                <a:solidFill>
                  <a:srgbClr val="EAEAEA"/>
                </a:solidFill>
                <a:latin typeface="隶书" panose="02010509060101010101" pitchFamily="49" charset="-122"/>
                <a:ea typeface="隶书" panose="02010509060101010101" pitchFamily="49" charset="-122"/>
              </a:rPr>
              <a:t>专业设置坚持</a:t>
            </a:r>
            <a:r>
              <a:rPr kumimoji="0" lang="zh-CN" altLang="en-US" sz="3200" b="1" dirty="0">
                <a:solidFill>
                  <a:srgbClr val="EAEAEA"/>
                </a:solidFill>
                <a:latin typeface="隶书" panose="02010509060101010101" pitchFamily="49" charset="-122"/>
                <a:ea typeface="隶书" panose="02010509060101010101" pitchFamily="49" charset="-122"/>
              </a:rPr>
              <a:t>“三不变”原则</a:t>
            </a:r>
            <a:endParaRPr kumimoji="0" lang="zh-CN" altLang="en-US" sz="3200" b="1" dirty="0">
              <a:solidFill>
                <a:srgbClr val="EAEAEA"/>
              </a:solidFill>
              <a:latin typeface="隶书" panose="02010509060101010101" pitchFamily="49" charset="-122"/>
              <a:ea typeface="隶书" panose="02010509060101010101" pitchFamily="49" charset="-122"/>
            </a:endParaRPr>
          </a:p>
        </p:txBody>
      </p:sp>
      <p:sp>
        <p:nvSpPr>
          <p:cNvPr id="4101" name="Rectangle 3"/>
          <p:cNvSpPr>
            <a:spLocks noChangeArrowheads="1"/>
          </p:cNvSpPr>
          <p:nvPr/>
        </p:nvSpPr>
        <p:spPr bwMode="auto">
          <a:xfrm>
            <a:off x="2098707" y="2619375"/>
            <a:ext cx="8569325" cy="3294460"/>
          </a:xfrm>
          <a:prstGeom prst="rect">
            <a:avLst/>
          </a:prstGeom>
          <a:noFill/>
          <a:ln w="12700" cap="sq">
            <a:noFill/>
            <a:miter lim="800000"/>
            <a:headEnd type="none" w="sm" len="sm"/>
            <a:tailEnd type="none" w="sm" len="sm"/>
          </a:ln>
        </p:spPr>
        <p:txBody>
          <a:bodyPr/>
          <a:lstStyle/>
          <a:p>
            <a:pPr marL="609600" indent="-609600" eaLnBrk="0" hangingPunct="0">
              <a:lnSpc>
                <a:spcPct val="150000"/>
              </a:lnSpc>
              <a:spcBef>
                <a:spcPts val="2400"/>
              </a:spcBef>
              <a:buClr>
                <a:srgbClr val="FFFFFF"/>
              </a:buClr>
              <a:buSzPct val="80000"/>
              <a:buFont typeface="Wingdings" panose="05000000000000000000" pitchFamily="2" charset="2"/>
              <a:buNone/>
            </a:pPr>
            <a:endParaRPr lang="zh-CN" altLang="en-US" sz="2800" b="1" dirty="0">
              <a:solidFill>
                <a:srgbClr val="FFFFFF"/>
              </a:solidFill>
              <a:ea typeface="楷体_GB2312" panose="02010609030101010101" pitchFamily="49" charset="-122"/>
            </a:endParaRPr>
          </a:p>
          <a:p>
            <a:pPr marL="609600" indent="-609600" eaLnBrk="0" hangingPunct="0">
              <a:lnSpc>
                <a:spcPct val="150000"/>
              </a:lnSpc>
              <a:buClr>
                <a:srgbClr val="FFFFFF"/>
              </a:buClr>
              <a:buSzPct val="80000"/>
            </a:pPr>
            <a:endParaRPr lang="en-US" altLang="zh-CN" dirty="0">
              <a:solidFill>
                <a:srgbClr val="FFFFFF"/>
              </a:solidFill>
              <a:ea typeface="楷体_GB2312" panose="02010609030101010101" pitchFamily="49" charset="-122"/>
            </a:endParaRPr>
          </a:p>
        </p:txBody>
      </p:sp>
      <p:sp>
        <p:nvSpPr>
          <p:cNvPr id="7" name="Rectangle 3"/>
          <p:cNvSpPr>
            <a:spLocks noChangeArrowheads="1"/>
          </p:cNvSpPr>
          <p:nvPr/>
        </p:nvSpPr>
        <p:spPr bwMode="auto">
          <a:xfrm>
            <a:off x="1812290" y="694690"/>
            <a:ext cx="8657590" cy="3921760"/>
          </a:xfrm>
          <a:prstGeom prst="rect">
            <a:avLst/>
          </a:prstGeom>
          <a:noFill/>
          <a:ln w="12700" cap="sq">
            <a:noFill/>
            <a:miter lim="800000"/>
            <a:headEnd type="none" w="sm" len="sm"/>
            <a:tailEnd type="none" w="sm" len="sm"/>
          </a:ln>
        </p:spPr>
        <p:txBody>
          <a:bodyPr/>
          <a:lstStyle/>
          <a:p>
            <a:pPr marL="0" lvl="1" indent="0" eaLnBrk="0" latinLnBrk="0" hangingPunct="0">
              <a:lnSpc>
                <a:spcPct val="120000"/>
              </a:lnSpc>
              <a:spcBef>
                <a:spcPts val="0"/>
              </a:spcBef>
              <a:buClr>
                <a:srgbClr val="FFFFFF"/>
              </a:buClr>
              <a:buSzPct val="80000"/>
            </a:pPr>
            <a:r>
              <a:rPr lang="en-US" altLang="zh-CN" sz="2800" dirty="0" smtClean="0">
                <a:solidFill>
                  <a:srgbClr val="FFFFFF"/>
                </a:solidFill>
                <a:latin typeface="隶书" panose="02010509060101010101" pitchFamily="49" charset="-122"/>
                <a:ea typeface="隶书" panose="02010509060101010101" pitchFamily="49" charset="-122"/>
              </a:rPr>
              <a:t>1.</a:t>
            </a:r>
            <a:r>
              <a:rPr lang="en-US" altLang="zh-CN" sz="2800" dirty="0" smtClean="0">
                <a:solidFill>
                  <a:srgbClr val="FFC000"/>
                </a:solidFill>
                <a:latin typeface="隶书" panose="02010509060101010101" pitchFamily="49" charset="-122"/>
                <a:ea typeface="隶书" panose="02010509060101010101" pitchFamily="49" charset="-122"/>
              </a:rPr>
              <a:t>办学方向</a:t>
            </a:r>
            <a:r>
              <a:rPr lang="en-US" altLang="zh-CN" sz="2800" dirty="0" smtClean="0">
                <a:solidFill>
                  <a:srgbClr val="FFFFFF"/>
                </a:solidFill>
                <a:latin typeface="隶书" panose="02010509060101010101" pitchFamily="49" charset="-122"/>
                <a:ea typeface="隶书" panose="02010509060101010101" pitchFamily="49" charset="-122"/>
              </a:rPr>
              <a:t>上坚持职业教育类型特征不变</a:t>
            </a:r>
            <a:endParaRPr lang="en-US" altLang="zh-CN" sz="2800" dirty="0" smtClean="0">
              <a:solidFill>
                <a:srgbClr val="FFFFFF"/>
              </a:solidFill>
              <a:latin typeface="隶书" panose="02010509060101010101" pitchFamily="49" charset="-122"/>
              <a:ea typeface="隶书" panose="02010509060101010101" pitchFamily="49" charset="-122"/>
            </a:endParaRPr>
          </a:p>
          <a:p>
            <a:pPr marL="0" lvl="1" indent="711200" eaLnBrk="0" latinLnBrk="0" hangingPunct="0">
              <a:lnSpc>
                <a:spcPct val="120000"/>
              </a:lnSpc>
              <a:spcBef>
                <a:spcPts val="0"/>
              </a:spcBef>
              <a:buClr>
                <a:srgbClr val="FFFFFF"/>
              </a:buClr>
              <a:buSzPct val="80000"/>
              <a:extLst>
                <a:ext uri="{35155182-B16C-46BC-9424-99874614C6A1}">
                  <wpsdc:indentchars xmlns:wpsdc="http://www.wps.cn/officeDocument/2017/drawingmlCustomData" val="200" checksum="3773799597"/>
                </a:ext>
              </a:extLst>
            </a:pPr>
            <a:r>
              <a:rPr lang="en-US" altLang="zh-CN" sz="2800" dirty="0" smtClean="0">
                <a:solidFill>
                  <a:srgbClr val="EAEAEA"/>
                </a:solidFill>
                <a:latin typeface="隶书" panose="02010509060101010101" pitchFamily="49" charset="-122"/>
                <a:ea typeface="隶书" panose="02010509060101010101" pitchFamily="49" charset="-122"/>
              </a:rPr>
              <a:t>遵循职业教育规律，需求导向，服务发展，就业导向</a:t>
            </a:r>
            <a:r>
              <a:rPr lang="zh-CN" altLang="en-US" sz="2800" dirty="0" smtClean="0">
                <a:solidFill>
                  <a:srgbClr val="EAEAEA"/>
                </a:solidFill>
                <a:latin typeface="隶书" panose="02010509060101010101" pitchFamily="49" charset="-122"/>
                <a:ea typeface="隶书" panose="02010509060101010101" pitchFamily="49" charset="-122"/>
              </a:rPr>
              <a:t>。</a:t>
            </a:r>
            <a:endParaRPr lang="en-US" altLang="zh-CN" sz="2800" dirty="0" smtClean="0">
              <a:solidFill>
                <a:srgbClr val="EAEAEA"/>
              </a:solidFill>
              <a:latin typeface="隶书" panose="02010509060101010101" pitchFamily="49" charset="-122"/>
              <a:ea typeface="隶书" panose="02010509060101010101" pitchFamily="49" charset="-122"/>
            </a:endParaRPr>
          </a:p>
          <a:p>
            <a:pPr marL="0" lvl="1" indent="0" eaLnBrk="0" latinLnBrk="0" hangingPunct="0">
              <a:lnSpc>
                <a:spcPct val="120000"/>
              </a:lnSpc>
              <a:spcBef>
                <a:spcPts val="1800"/>
              </a:spcBef>
              <a:buClr>
                <a:srgbClr val="FFFFFF"/>
              </a:buClr>
              <a:buSzPct val="80000"/>
            </a:pPr>
            <a:r>
              <a:rPr lang="en-US" altLang="zh-CN" sz="2800" dirty="0" smtClean="0">
                <a:solidFill>
                  <a:srgbClr val="FFFFFF"/>
                </a:solidFill>
                <a:latin typeface="隶书" panose="02010509060101010101" pitchFamily="49" charset="-122"/>
                <a:ea typeface="隶书" panose="02010509060101010101" pitchFamily="49" charset="-122"/>
                <a:sym typeface="+mn-ea"/>
              </a:rPr>
              <a:t>2.</a:t>
            </a:r>
            <a:r>
              <a:rPr lang="en-US" altLang="zh-CN" sz="2800" dirty="0" smtClean="0">
                <a:solidFill>
                  <a:srgbClr val="FFC000"/>
                </a:solidFill>
                <a:latin typeface="隶书" panose="02010509060101010101" pitchFamily="49" charset="-122"/>
                <a:ea typeface="隶书" panose="02010509060101010101" pitchFamily="49" charset="-122"/>
                <a:sym typeface="+mn-ea"/>
              </a:rPr>
              <a:t>培养定位</a:t>
            </a:r>
            <a:r>
              <a:rPr lang="en-US" altLang="zh-CN" sz="2800" dirty="0" smtClean="0">
                <a:solidFill>
                  <a:srgbClr val="FFFFFF"/>
                </a:solidFill>
                <a:latin typeface="隶书" panose="02010509060101010101" pitchFamily="49" charset="-122"/>
                <a:ea typeface="隶书" panose="02010509060101010101" pitchFamily="49" charset="-122"/>
                <a:sym typeface="+mn-ea"/>
              </a:rPr>
              <a:t>上坚持技术技能人才不变</a:t>
            </a:r>
            <a:endParaRPr lang="en-US" altLang="zh-CN" sz="2800" dirty="0" smtClean="0">
              <a:solidFill>
                <a:srgbClr val="FFFFFF"/>
              </a:solidFill>
              <a:latin typeface="隶书" panose="02010509060101010101" pitchFamily="49" charset="-122"/>
              <a:ea typeface="隶书" panose="02010509060101010101" pitchFamily="49" charset="-122"/>
            </a:endParaRPr>
          </a:p>
          <a:p>
            <a:pPr marL="0" lvl="1" indent="711200" eaLnBrk="0" latinLnBrk="0" hangingPunct="0">
              <a:lnSpc>
                <a:spcPct val="120000"/>
              </a:lnSpc>
              <a:spcBef>
                <a:spcPts val="0"/>
              </a:spcBef>
              <a:spcAft>
                <a:spcPts val="0"/>
              </a:spcAft>
              <a:buClr>
                <a:srgbClr val="FFFFFF"/>
              </a:buClr>
              <a:buSzPct val="80000"/>
              <a:extLst>
                <a:ext uri="{35155182-B16C-46BC-9424-99874614C6A1}">
                  <wpsdc:indentchars xmlns:wpsdc="http://www.wps.cn/officeDocument/2017/drawingmlCustomData" val="200" checksum="3773799597"/>
                </a:ext>
              </a:extLst>
            </a:pPr>
            <a:r>
              <a:rPr lang="en-US" altLang="zh-CN" sz="2800" dirty="0" smtClean="0">
                <a:solidFill>
                  <a:srgbClr val="FFC000"/>
                </a:solidFill>
                <a:latin typeface="隶书" panose="02010509060101010101" pitchFamily="49" charset="-122"/>
                <a:ea typeface="隶书" panose="02010509060101010101" pitchFamily="49" charset="-122"/>
                <a:sym typeface="+mn-ea"/>
              </a:rPr>
              <a:t>职本：高层次技术技能人才</a:t>
            </a:r>
            <a:endParaRPr lang="en-US" altLang="zh-CN" sz="2800" dirty="0" smtClean="0">
              <a:solidFill>
                <a:srgbClr val="FFC000"/>
              </a:solidFill>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0"/>
              </a:spcBef>
              <a:spcAft>
                <a:spcPts val="0"/>
              </a:spcAft>
              <a:buClr>
                <a:srgbClr val="FFFFFF"/>
              </a:buClr>
              <a:buSzPct val="80000"/>
              <a:extLst>
                <a:ext uri="{35155182-B16C-46BC-9424-99874614C6A1}">
                  <wpsdc:indentchars xmlns:wpsdc="http://www.wps.cn/officeDocument/2017/drawingmlCustomData" val="200" checksum="3773799597"/>
                </a:ext>
              </a:extLst>
            </a:pPr>
            <a:r>
              <a:rPr lang="en-US" altLang="zh-CN" sz="2800" dirty="0" smtClean="0">
                <a:solidFill>
                  <a:srgbClr val="FFC000"/>
                </a:solidFill>
                <a:latin typeface="隶书" panose="02010509060101010101" pitchFamily="49" charset="-122"/>
                <a:ea typeface="隶书" panose="02010509060101010101" pitchFamily="49" charset="-122"/>
                <a:sym typeface="+mn-ea"/>
              </a:rPr>
              <a:t>专科：高素质技术技能人才</a:t>
            </a:r>
            <a:endParaRPr lang="en-US" altLang="zh-CN" sz="2800" dirty="0" smtClean="0">
              <a:solidFill>
                <a:srgbClr val="FFC000"/>
              </a:solidFill>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0"/>
              </a:spcBef>
              <a:spcAft>
                <a:spcPts val="0"/>
              </a:spcAft>
              <a:buClr>
                <a:srgbClr val="FFFFFF"/>
              </a:buClr>
              <a:buSzPct val="80000"/>
              <a:extLst>
                <a:ext uri="{35155182-B16C-46BC-9424-99874614C6A1}">
                  <wpsdc:indentchars xmlns:wpsdc="http://www.wps.cn/officeDocument/2017/drawingmlCustomData" val="200" checksum="3773799597"/>
                </a:ext>
              </a:extLst>
            </a:pPr>
            <a:r>
              <a:rPr lang="en-US" altLang="zh-CN" sz="2800" dirty="0" smtClean="0">
                <a:solidFill>
                  <a:srgbClr val="FFC000"/>
                </a:solidFill>
                <a:latin typeface="隶书" panose="02010509060101010101" pitchFamily="49" charset="-122"/>
                <a:ea typeface="隶书" panose="02010509060101010101" pitchFamily="49" charset="-122"/>
                <a:sym typeface="+mn-ea"/>
              </a:rPr>
              <a:t>中职：高素质劳动者和技术技能人才</a:t>
            </a:r>
            <a:endParaRPr lang="en-US" altLang="zh-CN" sz="2800" dirty="0" smtClean="0">
              <a:solidFill>
                <a:srgbClr val="FFC000"/>
              </a:solidFill>
              <a:latin typeface="隶书" panose="02010509060101010101" pitchFamily="49" charset="-122"/>
              <a:ea typeface="隶书" panose="02010509060101010101" pitchFamily="49" charset="-122"/>
              <a:sym typeface="+mn-ea"/>
            </a:endParaRPr>
          </a:p>
          <a:p>
            <a:pPr marL="609600" lvl="1" indent="0" eaLnBrk="0" latinLnBrk="0" hangingPunct="0">
              <a:lnSpc>
                <a:spcPct val="120000"/>
              </a:lnSpc>
              <a:spcBef>
                <a:spcPts val="600"/>
              </a:spcBef>
              <a:buClr>
                <a:srgbClr val="FFFFFF"/>
              </a:buClr>
              <a:buSzPct val="80000"/>
            </a:pPr>
            <a:endParaRPr lang="en-US" altLang="zh-CN" sz="2800" dirty="0" smtClean="0">
              <a:solidFill>
                <a:srgbClr val="FFC000"/>
              </a:solidFill>
              <a:latin typeface="隶书" panose="02010509060101010101" pitchFamily="49" charset="-122"/>
              <a:ea typeface="隶书" panose="02010509060101010101" pitchFamily="49" charset="-122"/>
              <a:sym typeface="+mn-ea"/>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688705" y="645287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Tree>
  </p:cSld>
  <p:clrMapOvr>
    <a:masterClrMapping/>
  </p:clrMapOvr>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（二）</a:t>
            </a:r>
            <a:r>
              <a:rPr kumimoji="0" lang="en-US" altLang="zh-CN" sz="3200" b="1" dirty="0" smtClean="0">
                <a:solidFill>
                  <a:srgbClr val="EAEAEA"/>
                </a:solidFill>
                <a:latin typeface="隶书" panose="02010509060101010101" pitchFamily="49" charset="-122"/>
                <a:ea typeface="隶书" panose="02010509060101010101" pitchFamily="49" charset="-122"/>
              </a:rPr>
              <a:t> </a:t>
            </a:r>
            <a:r>
              <a:rPr kumimoji="0" lang="zh-CN" altLang="en-US" sz="3200" b="1" dirty="0" smtClean="0">
                <a:solidFill>
                  <a:srgbClr val="EAEAEA"/>
                </a:solidFill>
                <a:latin typeface="隶书" panose="02010509060101010101" pitchFamily="49" charset="-122"/>
                <a:ea typeface="隶书" panose="02010509060101010101" pitchFamily="49" charset="-122"/>
              </a:rPr>
              <a:t>专业设置坚持</a:t>
            </a:r>
            <a:r>
              <a:rPr kumimoji="0" lang="zh-CN" altLang="en-US" sz="3200" b="1" dirty="0">
                <a:solidFill>
                  <a:srgbClr val="EAEAEA"/>
                </a:solidFill>
                <a:latin typeface="隶书" panose="02010509060101010101" pitchFamily="49" charset="-122"/>
                <a:ea typeface="隶书" panose="02010509060101010101" pitchFamily="49" charset="-122"/>
              </a:rPr>
              <a:t>“三不变”原则</a:t>
            </a:r>
            <a:endParaRPr kumimoji="0" lang="zh-CN" altLang="en-US" sz="3200" b="1" dirty="0">
              <a:solidFill>
                <a:srgbClr val="EAEAEA"/>
              </a:solidFill>
              <a:latin typeface="隶书" panose="02010509060101010101" pitchFamily="49" charset="-122"/>
              <a:ea typeface="隶书" panose="02010509060101010101" pitchFamily="49" charset="-122"/>
            </a:endParaRPr>
          </a:p>
        </p:txBody>
      </p:sp>
      <p:sp>
        <p:nvSpPr>
          <p:cNvPr id="4101" name="Rectangle 3"/>
          <p:cNvSpPr>
            <a:spLocks noChangeArrowheads="1"/>
          </p:cNvSpPr>
          <p:nvPr/>
        </p:nvSpPr>
        <p:spPr bwMode="auto">
          <a:xfrm>
            <a:off x="2098707" y="2619375"/>
            <a:ext cx="8569325" cy="3294460"/>
          </a:xfrm>
          <a:prstGeom prst="rect">
            <a:avLst/>
          </a:prstGeom>
          <a:noFill/>
          <a:ln w="12700" cap="sq">
            <a:noFill/>
            <a:miter lim="800000"/>
            <a:headEnd type="none" w="sm" len="sm"/>
            <a:tailEnd type="none" w="sm" len="sm"/>
          </a:ln>
        </p:spPr>
        <p:txBody>
          <a:bodyPr/>
          <a:lstStyle/>
          <a:p>
            <a:pPr marL="609600" indent="-609600" eaLnBrk="0" hangingPunct="0">
              <a:lnSpc>
                <a:spcPct val="150000"/>
              </a:lnSpc>
              <a:spcBef>
                <a:spcPts val="2400"/>
              </a:spcBef>
              <a:buClr>
                <a:srgbClr val="FFFFFF"/>
              </a:buClr>
              <a:buSzPct val="80000"/>
              <a:buFont typeface="Wingdings" panose="05000000000000000000" pitchFamily="2" charset="2"/>
              <a:buNone/>
            </a:pPr>
            <a:endParaRPr lang="zh-CN" altLang="en-US" sz="2800" b="1" dirty="0">
              <a:solidFill>
                <a:srgbClr val="FFFFFF"/>
              </a:solidFill>
              <a:ea typeface="楷体_GB2312" panose="02010609030101010101" pitchFamily="49" charset="-122"/>
            </a:endParaRPr>
          </a:p>
          <a:p>
            <a:pPr marL="609600" indent="-609600" eaLnBrk="0" hangingPunct="0">
              <a:lnSpc>
                <a:spcPct val="150000"/>
              </a:lnSpc>
              <a:buClr>
                <a:srgbClr val="FFFFFF"/>
              </a:buClr>
              <a:buSzPct val="80000"/>
            </a:pPr>
            <a:endParaRPr lang="en-US" altLang="zh-CN" dirty="0">
              <a:solidFill>
                <a:srgbClr val="FFFFFF"/>
              </a:solidFill>
              <a:ea typeface="楷体_GB2312" panose="02010609030101010101" pitchFamily="49" charset="-122"/>
            </a:endParaRPr>
          </a:p>
        </p:txBody>
      </p:sp>
      <p:sp>
        <p:nvSpPr>
          <p:cNvPr id="7" name="Rectangle 3"/>
          <p:cNvSpPr>
            <a:spLocks noChangeArrowheads="1"/>
          </p:cNvSpPr>
          <p:nvPr/>
        </p:nvSpPr>
        <p:spPr bwMode="auto">
          <a:xfrm>
            <a:off x="1812290" y="694690"/>
            <a:ext cx="8657590" cy="3921760"/>
          </a:xfrm>
          <a:prstGeom prst="rect">
            <a:avLst/>
          </a:prstGeom>
          <a:noFill/>
          <a:ln w="12700" cap="sq">
            <a:noFill/>
            <a:miter lim="800000"/>
            <a:headEnd type="none" w="sm" len="sm"/>
            <a:tailEnd type="none" w="sm" len="sm"/>
          </a:ln>
        </p:spPr>
        <p:txBody>
          <a:bodyPr/>
          <a:lstStyle/>
          <a:p>
            <a:pPr marL="0" lvl="1" indent="0" eaLnBrk="0" latinLnBrk="0" hangingPunct="0">
              <a:lnSpc>
                <a:spcPct val="120000"/>
              </a:lnSpc>
              <a:spcBef>
                <a:spcPts val="600"/>
              </a:spcBef>
              <a:buClr>
                <a:srgbClr val="FFFFFF"/>
              </a:buClr>
              <a:buSzPct val="80000"/>
            </a:pPr>
            <a:r>
              <a:rPr lang="en-US" altLang="zh-CN" sz="2800" dirty="0" smtClean="0">
                <a:solidFill>
                  <a:srgbClr val="FFFFFF"/>
                </a:solidFill>
                <a:latin typeface="隶书" panose="02010509060101010101" pitchFamily="49" charset="-122"/>
                <a:ea typeface="隶书" panose="02010509060101010101" pitchFamily="49" charset="-122"/>
                <a:sym typeface="+mn-ea"/>
              </a:rPr>
              <a:t>3.</a:t>
            </a:r>
            <a:r>
              <a:rPr lang="en-US" altLang="zh-CN" sz="2800" dirty="0" smtClean="0">
                <a:solidFill>
                  <a:srgbClr val="FFC000"/>
                </a:solidFill>
                <a:latin typeface="隶书" panose="02010509060101010101" pitchFamily="49" charset="-122"/>
                <a:ea typeface="隶书" panose="02010509060101010101" pitchFamily="49" charset="-122"/>
                <a:sym typeface="+mn-ea"/>
              </a:rPr>
              <a:t>培养模式</a:t>
            </a:r>
            <a:r>
              <a:rPr lang="en-US" altLang="zh-CN" sz="2800" dirty="0" smtClean="0">
                <a:solidFill>
                  <a:srgbClr val="FFFFFF"/>
                </a:solidFill>
                <a:latin typeface="隶书" panose="02010509060101010101" pitchFamily="49" charset="-122"/>
                <a:ea typeface="隶书" panose="02010509060101010101" pitchFamily="49" charset="-122"/>
                <a:sym typeface="+mn-ea"/>
              </a:rPr>
              <a:t>上坚持产教融合、校企合作不变</a:t>
            </a:r>
            <a:endParaRPr lang="en-US" altLang="zh-CN" sz="2800" dirty="0" smtClean="0">
              <a:solidFill>
                <a:srgbClr val="FFFFFF"/>
              </a:solidFill>
              <a:latin typeface="隶书" panose="02010509060101010101" pitchFamily="49" charset="-122"/>
              <a:ea typeface="隶书" panose="02010509060101010101" pitchFamily="49" charset="-122"/>
            </a:endParaRPr>
          </a:p>
          <a:p>
            <a:pPr marL="0" lvl="1" indent="711200" eaLnBrk="0" latinLnBrk="0" hangingPunct="0">
              <a:lnSpc>
                <a:spcPct val="120000"/>
              </a:lnSpc>
              <a:spcBef>
                <a:spcPts val="0"/>
              </a:spcBef>
              <a:buClr>
                <a:srgbClr val="FFFFFF"/>
              </a:buClr>
              <a:buSzPct val="80000"/>
              <a:extLst>
                <a:ext uri="{35155182-B16C-46BC-9424-99874614C6A1}">
                  <wpsdc:indentchars xmlns:wpsdc="http://www.wps.cn/officeDocument/2017/drawingmlCustomData" val="200" checksum="3773799597"/>
                </a:ext>
              </a:extLst>
            </a:pPr>
            <a:r>
              <a:rPr lang="en-US" altLang="zh-CN" sz="2800" dirty="0" smtClean="0">
                <a:solidFill>
                  <a:srgbClr val="EAEAEA"/>
                </a:solidFill>
                <a:latin typeface="隶书" panose="02010509060101010101" pitchFamily="49" charset="-122"/>
                <a:ea typeface="隶书" panose="02010509060101010101" pitchFamily="49" charset="-122"/>
                <a:sym typeface="+mn-ea"/>
              </a:rPr>
              <a:t>这是职业院校办学的必由之路。</a:t>
            </a:r>
            <a:endParaRPr lang="en-US" altLang="zh-CN" sz="2800" dirty="0" smtClean="0">
              <a:solidFill>
                <a:srgbClr val="EAEAEA"/>
              </a:solidFill>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0"/>
              </a:spcBef>
              <a:buClr>
                <a:srgbClr val="FFFFFF"/>
              </a:buClr>
              <a:buSzPct val="80000"/>
              <a:extLst>
                <a:ext uri="{35155182-B16C-46BC-9424-99874614C6A1}">
                  <wpsdc:indentchars xmlns:wpsdc="http://www.wps.cn/officeDocument/2017/drawingmlCustomData" val="200" checksum="3773799597"/>
                </a:ext>
              </a:extLst>
            </a:pPr>
            <a:r>
              <a:rPr lang="en-US" altLang="zh-CN" sz="2800" dirty="0" err="1" smtClean="0">
                <a:solidFill>
                  <a:srgbClr val="EAEAEA"/>
                </a:solidFill>
                <a:latin typeface="隶书" panose="02010509060101010101" pitchFamily="49" charset="-122"/>
                <a:ea typeface="隶书" panose="02010509060101010101" pitchFamily="49" charset="-122"/>
                <a:sym typeface="+mn-ea"/>
              </a:rPr>
              <a:t>例，双师型教师</a:t>
            </a:r>
            <a:r>
              <a:rPr lang="en-US" altLang="zh-CN" sz="2800" dirty="0" smtClean="0">
                <a:solidFill>
                  <a:srgbClr val="EAEAEA"/>
                </a:solidFill>
                <a:latin typeface="隶书" panose="02010509060101010101" pitchFamily="49" charset="-122"/>
                <a:ea typeface="隶书" panose="02010509060101010101" pitchFamily="49" charset="-122"/>
                <a:sym typeface="+mn-ea"/>
              </a:rPr>
              <a:t> </a:t>
            </a:r>
            <a:r>
              <a:rPr lang="zh-CN" altLang="en-US" sz="2800" dirty="0">
                <a:solidFill>
                  <a:srgbClr val="EAEAEA"/>
                </a:solidFill>
                <a:latin typeface="隶书" panose="02010509060101010101" pitchFamily="49" charset="-122"/>
                <a:ea typeface="隶书" panose="02010509060101010101" pitchFamily="49" charset="-122"/>
                <a:sym typeface="+mn-ea"/>
              </a:rPr>
              <a:t>不低于</a:t>
            </a:r>
            <a:r>
              <a:rPr lang="en-US" altLang="zh-CN" sz="2800" dirty="0" smtClean="0">
                <a:solidFill>
                  <a:srgbClr val="EAEAEA"/>
                </a:solidFill>
                <a:latin typeface="隶书" panose="02010509060101010101" pitchFamily="49" charset="-122"/>
                <a:ea typeface="隶书" panose="02010509060101010101" pitchFamily="49" charset="-122"/>
                <a:sym typeface="+mn-ea"/>
              </a:rPr>
              <a:t>50%；</a:t>
            </a:r>
            <a:endParaRPr lang="en-US" altLang="zh-CN" sz="2800" dirty="0" smtClean="0">
              <a:solidFill>
                <a:srgbClr val="EAEAEA"/>
              </a:solidFill>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0"/>
              </a:spcBef>
              <a:buClr>
                <a:srgbClr val="FFFFFF"/>
              </a:buClr>
              <a:buSzPct val="80000"/>
              <a:extLst>
                <a:ext uri="{35155182-B16C-46BC-9424-99874614C6A1}">
                  <wpsdc:indentchars xmlns:wpsdc="http://www.wps.cn/officeDocument/2017/drawingmlCustomData" val="200" checksum="3773799597"/>
                </a:ext>
              </a:extLst>
            </a:pPr>
            <a:r>
              <a:rPr lang="en-US" altLang="zh-CN" sz="2800" dirty="0" smtClean="0">
                <a:solidFill>
                  <a:srgbClr val="EAEAEA"/>
                </a:solidFill>
                <a:latin typeface="隶书" panose="02010509060101010101" pitchFamily="49" charset="-122"/>
                <a:ea typeface="隶书" panose="02010509060101010101" pitchFamily="49" charset="-122"/>
                <a:sym typeface="+mn-ea"/>
              </a:rPr>
              <a:t>	   </a:t>
            </a:r>
            <a:r>
              <a:rPr lang="en-US" altLang="zh-CN" sz="2800" dirty="0" err="1" smtClean="0">
                <a:solidFill>
                  <a:srgbClr val="EAEAEA"/>
                </a:solidFill>
                <a:latin typeface="隶书" panose="02010509060101010101" pitchFamily="49" charset="-122"/>
                <a:ea typeface="隶书" panose="02010509060101010101" pitchFamily="49" charset="-122"/>
                <a:sym typeface="+mn-ea"/>
              </a:rPr>
              <a:t>行业兼职教师担任课时比例</a:t>
            </a:r>
            <a:r>
              <a:rPr lang="zh-CN" altLang="en-US" sz="2800" dirty="0">
                <a:solidFill>
                  <a:srgbClr val="EAEAEA"/>
                </a:solidFill>
                <a:latin typeface="隶书" panose="02010509060101010101" pitchFamily="49" charset="-122"/>
                <a:ea typeface="隶书" panose="02010509060101010101" pitchFamily="49" charset="-122"/>
                <a:sym typeface="+mn-ea"/>
              </a:rPr>
              <a:t>不</a:t>
            </a:r>
            <a:r>
              <a:rPr lang="zh-CN" altLang="en-US" sz="2800" dirty="0" smtClean="0">
                <a:solidFill>
                  <a:srgbClr val="EAEAEA"/>
                </a:solidFill>
                <a:latin typeface="隶书" panose="02010509060101010101" pitchFamily="49" charset="-122"/>
                <a:ea typeface="隶书" panose="02010509060101010101" pitchFamily="49" charset="-122"/>
                <a:sym typeface="+mn-ea"/>
              </a:rPr>
              <a:t>低于</a:t>
            </a:r>
            <a:r>
              <a:rPr lang="en-US" altLang="zh-CN" sz="2800" dirty="0" smtClean="0">
                <a:solidFill>
                  <a:srgbClr val="EAEAEA"/>
                </a:solidFill>
                <a:latin typeface="隶书" panose="02010509060101010101" pitchFamily="49" charset="-122"/>
                <a:ea typeface="隶书" panose="02010509060101010101" pitchFamily="49" charset="-122"/>
                <a:sym typeface="+mn-ea"/>
              </a:rPr>
              <a:t>20%</a:t>
            </a:r>
            <a:endParaRPr lang="en-US" altLang="zh-CN" sz="2800" dirty="0" smtClean="0">
              <a:solidFill>
                <a:srgbClr val="EAEAEA"/>
              </a:solidFill>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en-US" altLang="zh-CN" sz="2800" dirty="0" smtClean="0">
                <a:solidFill>
                  <a:srgbClr val="FFC000"/>
                </a:solidFill>
                <a:latin typeface="隶书" panose="02010509060101010101" pitchFamily="49" charset="-122"/>
                <a:ea typeface="隶书" panose="02010509060101010101" pitchFamily="49" charset="-122"/>
                <a:sym typeface="+mn-ea"/>
              </a:rPr>
              <a:t>“三不变”体现</a:t>
            </a:r>
            <a:r>
              <a:rPr lang="zh-CN" altLang="en-US" sz="2800" dirty="0" smtClean="0">
                <a:solidFill>
                  <a:srgbClr val="FFC000"/>
                </a:solidFill>
                <a:latin typeface="隶书" panose="02010509060101010101" pitchFamily="49" charset="-122"/>
                <a:ea typeface="隶书" panose="02010509060101010101" pitchFamily="49" charset="-122"/>
                <a:sym typeface="+mn-ea"/>
              </a:rPr>
              <a:t>了</a:t>
            </a:r>
            <a:r>
              <a:rPr lang="en-US" altLang="zh-CN" sz="2800" dirty="0" smtClean="0">
                <a:solidFill>
                  <a:srgbClr val="FFC000"/>
                </a:solidFill>
                <a:latin typeface="隶书" panose="02010509060101010101" pitchFamily="49" charset="-122"/>
                <a:ea typeface="隶书" panose="02010509060101010101" pitchFamily="49" charset="-122"/>
                <a:sym typeface="+mn-ea"/>
              </a:rPr>
              <a:t>与普通本科教育的不同</a:t>
            </a:r>
            <a:r>
              <a:rPr lang="zh-CN" altLang="en-US" sz="2800" dirty="0" smtClean="0">
                <a:solidFill>
                  <a:srgbClr val="FFC000"/>
                </a:solidFill>
                <a:latin typeface="隶书" panose="02010509060101010101" pitchFamily="49" charset="-122"/>
                <a:ea typeface="隶书" panose="02010509060101010101" pitchFamily="49" charset="-122"/>
                <a:sym typeface="+mn-ea"/>
              </a:rPr>
              <a:t>。</a:t>
            </a:r>
            <a:r>
              <a:rPr lang="en-US" altLang="zh-CN" sz="2800" dirty="0" smtClean="0">
                <a:solidFill>
                  <a:srgbClr val="F9FBFA"/>
                </a:solidFill>
                <a:latin typeface="隶书" panose="02010509060101010101" pitchFamily="49" charset="-122"/>
                <a:ea typeface="隶书" panose="02010509060101010101" pitchFamily="49" charset="-122"/>
                <a:sym typeface="+mn-ea"/>
              </a:rPr>
              <a:t>普本培养目标为“高素质专门人才”</a:t>
            </a:r>
            <a:r>
              <a:rPr lang="zh-CN" altLang="en-US" sz="2800" dirty="0" smtClean="0">
                <a:solidFill>
                  <a:srgbClr val="F9FBFA"/>
                </a:solidFill>
                <a:latin typeface="隶书" panose="02010509060101010101" pitchFamily="49" charset="-122"/>
                <a:ea typeface="隶书" panose="02010509060101010101" pitchFamily="49" charset="-122"/>
                <a:sym typeface="+mn-ea"/>
              </a:rPr>
              <a:t>。</a:t>
            </a:r>
            <a:endParaRPr lang="zh-CN" altLang="en-US" sz="2800" dirty="0" smtClean="0">
              <a:solidFill>
                <a:srgbClr val="F9FBFA"/>
              </a:solidFill>
              <a:latin typeface="隶书" panose="02010509060101010101" pitchFamily="49" charset="-122"/>
              <a:ea typeface="隶书" panose="02010509060101010101" pitchFamily="49" charset="-122"/>
              <a:sym typeface="+mn-ea"/>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（一）</a:t>
            </a:r>
            <a:r>
              <a:rPr kumimoji="0" lang="en-US" altLang="zh-CN" sz="3200" b="1" dirty="0" smtClean="0">
                <a:solidFill>
                  <a:srgbClr val="EAEAEA"/>
                </a:solidFill>
                <a:latin typeface="隶书" panose="02010509060101010101" pitchFamily="49" charset="-122"/>
                <a:ea typeface="隶书" panose="02010509060101010101" pitchFamily="49" charset="-122"/>
              </a:rPr>
              <a:t> </a:t>
            </a:r>
            <a:r>
              <a:rPr kumimoji="0" lang="zh-CN" altLang="en-US" sz="3200" b="1" dirty="0" smtClean="0">
                <a:solidFill>
                  <a:srgbClr val="EAEAEA"/>
                </a:solidFill>
                <a:latin typeface="隶书" panose="02010509060101010101" pitchFamily="49" charset="-122"/>
                <a:ea typeface="隶书" panose="02010509060101010101" pitchFamily="49" charset="-122"/>
              </a:rPr>
              <a:t>与原目录主要区别</a:t>
            </a:r>
            <a:endParaRPr kumimoji="0" lang="zh-CN" altLang="en-US" sz="3200" b="1" dirty="0">
              <a:solidFill>
                <a:srgbClr val="EAEAEA"/>
              </a:solidFill>
              <a:latin typeface="隶书" panose="02010509060101010101" pitchFamily="49" charset="-122"/>
              <a:ea typeface="隶书" panose="02010509060101010101" pitchFamily="49" charset="-122"/>
            </a:endParaRPr>
          </a:p>
        </p:txBody>
      </p:sp>
      <p:sp>
        <p:nvSpPr>
          <p:cNvPr id="7" name="Rectangle 3"/>
          <p:cNvSpPr>
            <a:spLocks noChangeArrowheads="1"/>
          </p:cNvSpPr>
          <p:nvPr/>
        </p:nvSpPr>
        <p:spPr bwMode="auto">
          <a:xfrm>
            <a:off x="1812290" y="694690"/>
            <a:ext cx="8657590" cy="3921760"/>
          </a:xfrm>
          <a:prstGeom prst="rect">
            <a:avLst/>
          </a:prstGeom>
          <a:noFill/>
          <a:ln w="12700" cap="sq">
            <a:noFill/>
            <a:miter lim="800000"/>
            <a:headEnd type="none" w="sm" len="sm"/>
            <a:tailEnd type="none" w="sm" len="sm"/>
          </a:ln>
        </p:spPr>
        <p:txBody>
          <a:bodyPr/>
          <a:lstStyle/>
          <a:p>
            <a:pPr marL="609600" lvl="1" indent="-609600" algn="ctr" eaLnBrk="0" latinLnBrk="0" hangingPunct="0">
              <a:lnSpc>
                <a:spcPct val="120000"/>
              </a:lnSpc>
              <a:spcBef>
                <a:spcPts val="1200"/>
              </a:spcBef>
              <a:buClr>
                <a:srgbClr val="FFFFFF"/>
              </a:buClr>
              <a:buSzPct val="80000"/>
            </a:pPr>
            <a:r>
              <a:rPr lang="zh-CN" altLang="en-US" sz="2800" dirty="0" smtClean="0">
                <a:latin typeface="隶书" panose="02010509060101010101" pitchFamily="49" charset="-122"/>
                <a:ea typeface="隶书" panose="02010509060101010101" pitchFamily="49" charset="-122"/>
                <a:sym typeface="+mn-ea"/>
                <a:hlinkClick r:id="rId1" action="ppaction://hlinkfile"/>
              </a:rPr>
              <a:t>《高等职业教育本科新旧专业对照表》</a:t>
            </a:r>
            <a:endParaRPr lang="zh-CN" altLang="en-US"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endParaRPr lang="zh-CN" altLang="en-US" sz="2800" dirty="0" smtClean="0">
              <a:latin typeface="隶书" panose="02010509060101010101" pitchFamily="49" charset="-122"/>
              <a:ea typeface="隶书" panose="02010509060101010101" pitchFamily="49" charset="-122"/>
              <a:sym typeface="+mn-ea"/>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60460" y="6453505"/>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
        <p:nvSpPr>
          <p:cNvPr id="30" name="文本框 29"/>
          <p:cNvSpPr txBox="1"/>
          <p:nvPr/>
        </p:nvSpPr>
        <p:spPr>
          <a:xfrm>
            <a:off x="3887470" y="1483995"/>
            <a:ext cx="4487545" cy="521970"/>
          </a:xfrm>
          <a:prstGeom prst="rect">
            <a:avLst/>
          </a:prstGeom>
          <a:solidFill>
            <a:srgbClr val="C00000"/>
          </a:solidFill>
          <a:ln>
            <a:solidFill>
              <a:srgbClr val="F9FBFA"/>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800" b="1" dirty="0" smtClean="0">
                <a:solidFill>
                  <a:srgbClr val="F9FBFA"/>
                </a:solidFill>
                <a:latin typeface="微软雅黑" panose="020B0503020204020204" charset="-122"/>
                <a:ea typeface="微软雅黑" panose="020B0503020204020204" charset="-122"/>
              </a:rPr>
              <a:t>1</a:t>
            </a:r>
            <a:r>
              <a:rPr lang="zh-CN" altLang="en-US" sz="2800" b="1" dirty="0" smtClean="0">
                <a:solidFill>
                  <a:srgbClr val="F9FBFA"/>
                </a:solidFill>
                <a:latin typeface="微软雅黑" panose="020B0503020204020204" charset="-122"/>
                <a:ea typeface="微软雅黑" panose="020B0503020204020204" charset="-122"/>
              </a:rPr>
              <a:t>、统一</a:t>
            </a:r>
            <a:r>
              <a:rPr lang="zh-CN" altLang="en-US" sz="2800" b="1" dirty="0">
                <a:solidFill>
                  <a:srgbClr val="F9FBFA"/>
                </a:solidFill>
                <a:latin typeface="微软雅黑" panose="020B0503020204020204" charset="-122"/>
                <a:ea typeface="微软雅黑" panose="020B0503020204020204" charset="-122"/>
              </a:rPr>
              <a:t>目录体例框架</a:t>
            </a:r>
            <a:endParaRPr lang="zh-CN" altLang="en-US" sz="2800" b="1" dirty="0">
              <a:solidFill>
                <a:srgbClr val="F9FBFA"/>
              </a:solidFill>
              <a:latin typeface="微软雅黑" panose="020B0503020204020204" charset="-122"/>
              <a:ea typeface="微软雅黑" panose="020B0503020204020204" charset="-122"/>
            </a:endParaRPr>
          </a:p>
        </p:txBody>
      </p:sp>
      <p:grpSp>
        <p:nvGrpSpPr>
          <p:cNvPr id="15" name="组合 14"/>
          <p:cNvGrpSpPr/>
          <p:nvPr/>
        </p:nvGrpSpPr>
        <p:grpSpPr>
          <a:xfrm>
            <a:off x="2618105" y="2971165"/>
            <a:ext cx="2332355" cy="3404870"/>
            <a:chOff x="932" y="3888"/>
            <a:chExt cx="3673" cy="5362"/>
          </a:xfrm>
        </p:grpSpPr>
        <p:sp>
          <p:nvSpPr>
            <p:cNvPr id="5" name="菱形 4"/>
            <p:cNvSpPr/>
            <p:nvPr/>
          </p:nvSpPr>
          <p:spPr>
            <a:xfrm>
              <a:off x="1052" y="4864"/>
              <a:ext cx="3208" cy="1062"/>
            </a:xfrm>
            <a:prstGeom prst="diamond">
              <a:avLst/>
            </a:prstGeom>
            <a:solidFill>
              <a:schemeClr val="tx2">
                <a:lumMod val="75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indent="0" algn="l" defTabSz="914400" rtl="0" eaLnBrk="1" fontAlgn="base" latinLnBrk="0" hangingPunct="1">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
          <p:nvSpPr>
            <p:cNvPr id="3" name="菱形 2"/>
            <p:cNvSpPr/>
            <p:nvPr/>
          </p:nvSpPr>
          <p:spPr>
            <a:xfrm>
              <a:off x="932" y="3888"/>
              <a:ext cx="3339" cy="1172"/>
            </a:xfrm>
            <a:prstGeom prst="diamond">
              <a:avLst/>
            </a:prstGeom>
            <a:solidFill>
              <a:schemeClr val="tx2">
                <a:lumMod val="50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indent="0" algn="l" defTabSz="914400" rtl="0" eaLnBrk="1" fontAlgn="base" latinLnBrk="0" hangingPunct="1">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
          <p:nvSpPr>
            <p:cNvPr id="10" name="菱形 9"/>
            <p:cNvSpPr/>
            <p:nvPr/>
          </p:nvSpPr>
          <p:spPr>
            <a:xfrm>
              <a:off x="1098" y="8104"/>
              <a:ext cx="3223" cy="1146"/>
            </a:xfrm>
            <a:prstGeom prst="diamond">
              <a:avLst/>
            </a:prstGeom>
            <a:solidFill>
              <a:schemeClr val="tx2">
                <a:lumMod val="60000"/>
                <a:lumOff val="40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indent="0" algn="l" defTabSz="914400" rtl="0" eaLnBrk="1" fontAlgn="base" latinLnBrk="0" hangingPunct="1">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
          <p:nvSpPr>
            <p:cNvPr id="8" name="菱形 7"/>
            <p:cNvSpPr/>
            <p:nvPr/>
          </p:nvSpPr>
          <p:spPr>
            <a:xfrm>
              <a:off x="1045" y="7196"/>
              <a:ext cx="3302" cy="1117"/>
            </a:xfrm>
            <a:prstGeom prst="diamond">
              <a:avLst/>
            </a:prstGeom>
            <a:solidFill>
              <a:schemeClr val="tx2">
                <a:lumMod val="75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indent="0" algn="l" defTabSz="914400" rtl="0" eaLnBrk="1" fontAlgn="base" latinLnBrk="0" hangingPunct="1">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
          <p:nvSpPr>
            <p:cNvPr id="9" name="菱形 8"/>
            <p:cNvSpPr/>
            <p:nvPr/>
          </p:nvSpPr>
          <p:spPr>
            <a:xfrm>
              <a:off x="1120" y="6407"/>
              <a:ext cx="3125" cy="1000"/>
            </a:xfrm>
            <a:prstGeom prst="diamond">
              <a:avLst/>
            </a:prstGeom>
            <a:solidFill>
              <a:schemeClr val="tx2">
                <a:lumMod val="50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indent="0" algn="l" defTabSz="914400" rtl="0" eaLnBrk="1" fontAlgn="base" latinLnBrk="0" hangingPunct="1">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
          <p:nvSpPr>
            <p:cNvPr id="4" name="文本框 3"/>
            <p:cNvSpPr txBox="1"/>
            <p:nvPr/>
          </p:nvSpPr>
          <p:spPr>
            <a:xfrm>
              <a:off x="1574" y="4027"/>
              <a:ext cx="2944" cy="822"/>
            </a:xfrm>
            <a:prstGeom prst="rect">
              <a:avLst/>
            </a:prstGeom>
            <a:noFill/>
          </p:spPr>
          <p:txBody>
            <a:bodyPr wrap="square" rtlCol="0">
              <a:spAutoFit/>
            </a:bodyPr>
            <a:lstStyle/>
            <a:p>
              <a:r>
                <a:rPr lang="zh-CN" altLang="en-US" sz="2800" b="1">
                  <a:solidFill>
                    <a:schemeClr val="tx1">
                      <a:lumMod val="10000"/>
                    </a:schemeClr>
                  </a:solidFill>
                </a:rPr>
                <a:t>专业类</a:t>
              </a:r>
              <a:endParaRPr lang="zh-CN" altLang="en-US" sz="2800" b="1">
                <a:solidFill>
                  <a:schemeClr val="tx1">
                    <a:lumMod val="10000"/>
                  </a:schemeClr>
                </a:solidFill>
              </a:endParaRPr>
            </a:p>
          </p:txBody>
        </p:sp>
        <p:sp>
          <p:nvSpPr>
            <p:cNvPr id="11" name="文本框 10"/>
            <p:cNvSpPr txBox="1"/>
            <p:nvPr/>
          </p:nvSpPr>
          <p:spPr>
            <a:xfrm>
              <a:off x="1322" y="5045"/>
              <a:ext cx="2582" cy="822"/>
            </a:xfrm>
            <a:prstGeom prst="rect">
              <a:avLst/>
            </a:prstGeom>
            <a:noFill/>
          </p:spPr>
          <p:txBody>
            <a:bodyPr wrap="square" rtlCol="0">
              <a:spAutoFit/>
            </a:bodyPr>
            <a:lstStyle/>
            <a:p>
              <a:pPr algn="ctr"/>
              <a:r>
                <a:rPr lang="zh-CN" altLang="en-US" sz="2800" b="1">
                  <a:solidFill>
                    <a:schemeClr val="tx1">
                      <a:lumMod val="10000"/>
                    </a:schemeClr>
                  </a:solidFill>
                </a:rPr>
                <a:t>专业</a:t>
              </a:r>
              <a:endParaRPr lang="zh-CN" altLang="en-US" sz="2800" b="1">
                <a:solidFill>
                  <a:schemeClr val="tx1">
                    <a:lumMod val="10000"/>
                  </a:schemeClr>
                </a:solidFill>
              </a:endParaRPr>
            </a:p>
          </p:txBody>
        </p:sp>
        <p:sp>
          <p:nvSpPr>
            <p:cNvPr id="12" name="文本框 11"/>
            <p:cNvSpPr txBox="1"/>
            <p:nvPr/>
          </p:nvSpPr>
          <p:spPr>
            <a:xfrm>
              <a:off x="1449" y="6500"/>
              <a:ext cx="3059" cy="822"/>
            </a:xfrm>
            <a:prstGeom prst="rect">
              <a:avLst/>
            </a:prstGeom>
            <a:noFill/>
          </p:spPr>
          <p:txBody>
            <a:bodyPr wrap="square" rtlCol="0">
              <a:spAutoFit/>
            </a:bodyPr>
            <a:lstStyle/>
            <a:p>
              <a:r>
                <a:rPr lang="zh-CN" altLang="en-US" sz="2800" b="1">
                  <a:solidFill>
                    <a:schemeClr val="tx1">
                      <a:lumMod val="10000"/>
                    </a:schemeClr>
                  </a:solidFill>
                </a:rPr>
                <a:t>专业大类</a:t>
              </a:r>
              <a:endParaRPr lang="zh-CN" altLang="en-US" sz="2800" b="1">
                <a:solidFill>
                  <a:schemeClr val="tx1">
                    <a:lumMod val="10000"/>
                  </a:schemeClr>
                </a:solidFill>
              </a:endParaRPr>
            </a:p>
          </p:txBody>
        </p:sp>
        <p:sp>
          <p:nvSpPr>
            <p:cNvPr id="13" name="文本框 12"/>
            <p:cNvSpPr txBox="1"/>
            <p:nvPr/>
          </p:nvSpPr>
          <p:spPr>
            <a:xfrm>
              <a:off x="1661" y="7391"/>
              <a:ext cx="2944" cy="822"/>
            </a:xfrm>
            <a:prstGeom prst="rect">
              <a:avLst/>
            </a:prstGeom>
            <a:noFill/>
          </p:spPr>
          <p:txBody>
            <a:bodyPr wrap="square" rtlCol="0">
              <a:spAutoFit/>
            </a:bodyPr>
            <a:lstStyle/>
            <a:p>
              <a:r>
                <a:rPr lang="zh-CN" altLang="en-US" sz="2800" b="1">
                  <a:solidFill>
                    <a:schemeClr val="tx1">
                      <a:lumMod val="10000"/>
                    </a:schemeClr>
                  </a:solidFill>
                </a:rPr>
                <a:t>专业类</a:t>
              </a:r>
              <a:endParaRPr lang="zh-CN" altLang="en-US" sz="2800" b="1">
                <a:solidFill>
                  <a:schemeClr val="tx1">
                    <a:lumMod val="10000"/>
                  </a:schemeClr>
                </a:solidFill>
              </a:endParaRPr>
            </a:p>
          </p:txBody>
        </p:sp>
        <p:sp>
          <p:nvSpPr>
            <p:cNvPr id="14" name="文本框 13"/>
            <p:cNvSpPr txBox="1"/>
            <p:nvPr/>
          </p:nvSpPr>
          <p:spPr>
            <a:xfrm>
              <a:off x="1296" y="8296"/>
              <a:ext cx="2582" cy="822"/>
            </a:xfrm>
            <a:prstGeom prst="rect">
              <a:avLst/>
            </a:prstGeom>
            <a:noFill/>
          </p:spPr>
          <p:txBody>
            <a:bodyPr wrap="square" rtlCol="0">
              <a:spAutoFit/>
            </a:bodyPr>
            <a:lstStyle/>
            <a:p>
              <a:pPr algn="ctr"/>
              <a:r>
                <a:rPr lang="zh-CN" altLang="en-US" sz="2800" b="1">
                  <a:solidFill>
                    <a:schemeClr val="tx1">
                      <a:lumMod val="10000"/>
                    </a:schemeClr>
                  </a:solidFill>
                </a:rPr>
                <a:t>专业</a:t>
              </a:r>
              <a:endParaRPr lang="zh-CN" altLang="en-US" sz="2800" b="1">
                <a:solidFill>
                  <a:schemeClr val="tx1">
                    <a:lumMod val="10000"/>
                  </a:schemeClr>
                </a:solidFill>
              </a:endParaRPr>
            </a:p>
          </p:txBody>
        </p:sp>
      </p:grpSp>
      <p:grpSp>
        <p:nvGrpSpPr>
          <p:cNvPr id="33" name="组合 32"/>
          <p:cNvGrpSpPr/>
          <p:nvPr/>
        </p:nvGrpSpPr>
        <p:grpSpPr>
          <a:xfrm>
            <a:off x="1831975" y="2176780"/>
            <a:ext cx="5666740" cy="3853180"/>
            <a:chOff x="485" y="3428"/>
            <a:chExt cx="8924" cy="6068"/>
          </a:xfrm>
        </p:grpSpPr>
        <p:sp>
          <p:nvSpPr>
            <p:cNvPr id="47" name="Rectangle 3"/>
            <p:cNvSpPr txBox="1">
              <a:spLocks noChangeArrowheads="1"/>
            </p:cNvSpPr>
            <p:nvPr/>
          </p:nvSpPr>
          <p:spPr bwMode="auto">
            <a:xfrm>
              <a:off x="1608" y="3428"/>
              <a:ext cx="3404" cy="1072"/>
            </a:xfrm>
            <a:prstGeom prst="rect">
              <a:avLst/>
            </a:prstGeom>
            <a:noFill/>
            <a:ln w="12700" cap="sq">
              <a:noFill/>
              <a:miter lim="800000"/>
              <a:headEnd type="none" w="sm" len="sm"/>
              <a:tailEnd type="none" w="sm" len="sm"/>
            </a:ln>
          </p:spPr>
          <p:txBody>
            <a:bodyPr vert="horz" wrap="square" lIns="91440" tIns="45720" rIns="91440" bIns="45720" numCol="1" anchor="t" anchorCtr="0" compatLnSpc="1"/>
            <a:lstStyle/>
            <a:p>
              <a:pPr marL="0" indent="0" algn="ctr" eaLnBrk="0" latinLnBrk="0" hangingPunct="0">
                <a:lnSpc>
                  <a:spcPct val="100000"/>
                </a:lnSpc>
                <a:buClr>
                  <a:srgbClr val="FFFFFF"/>
                </a:buClr>
                <a:buSzPct val="80000"/>
                <a:defRPr/>
              </a:pPr>
              <a:r>
                <a:rPr kumimoji="1" lang="en-US" altLang="zh-CN" sz="36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 </a:t>
              </a:r>
              <a:r>
                <a:rPr kumimoji="1" lang="zh-CN" altLang="zh-CN" sz="36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原目录</a:t>
              </a:r>
              <a:endParaRPr kumimoji="1" lang="zh-CN" altLang="zh-CN" sz="36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p:txBody>
        </p:sp>
        <p:sp>
          <p:nvSpPr>
            <p:cNvPr id="16" name="Rectangle 3"/>
            <p:cNvSpPr txBox="1">
              <a:spLocks noChangeArrowheads="1"/>
            </p:cNvSpPr>
            <p:nvPr/>
          </p:nvSpPr>
          <p:spPr bwMode="auto">
            <a:xfrm>
              <a:off x="5650" y="4568"/>
              <a:ext cx="3404" cy="1149"/>
            </a:xfrm>
            <a:prstGeom prst="rect">
              <a:avLst/>
            </a:prstGeom>
            <a:noFill/>
            <a:ln w="12700" cap="sq">
              <a:noFill/>
              <a:miter lim="800000"/>
              <a:headEnd type="none" w="sm" len="sm"/>
              <a:tailEnd type="none" w="sm" len="sm"/>
            </a:ln>
          </p:spPr>
          <p:txBody>
            <a:bodyPr vert="horz" wrap="square" lIns="91440" tIns="45720" rIns="91440" bIns="45720" numCol="1" anchor="t" anchorCtr="0" compatLnSpc="1"/>
            <a:lstStyle/>
            <a:p>
              <a:pPr marL="0" indent="0" algn="ctr" eaLnBrk="0" latinLnBrk="0" hangingPunct="0">
                <a:lnSpc>
                  <a:spcPct val="100000"/>
                </a:lnSpc>
                <a:buClr>
                  <a:srgbClr val="FFFFFF"/>
                </a:buClr>
                <a:buSzPct val="80000"/>
                <a:defRPr/>
              </a:pPr>
              <a:r>
                <a:rPr kumimoji="1" lang="en-US" altLang="zh-CN" sz="36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 </a:t>
              </a:r>
              <a:r>
                <a:rPr kumimoji="1" lang="zh-CN" altLang="en-US" sz="36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新</a:t>
              </a:r>
              <a:r>
                <a:rPr kumimoji="1" lang="zh-CN" altLang="zh-CN" sz="36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目录</a:t>
              </a:r>
              <a:endParaRPr kumimoji="1" lang="zh-CN" altLang="zh-CN" sz="36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p:txBody>
        </p:sp>
        <p:grpSp>
          <p:nvGrpSpPr>
            <p:cNvPr id="17" name="组合 16"/>
            <p:cNvGrpSpPr/>
            <p:nvPr/>
          </p:nvGrpSpPr>
          <p:grpSpPr>
            <a:xfrm>
              <a:off x="5849" y="5525"/>
              <a:ext cx="3560" cy="2843"/>
              <a:chOff x="1045" y="6407"/>
              <a:chExt cx="3560" cy="2843"/>
            </a:xfrm>
          </p:grpSpPr>
          <p:sp>
            <p:nvSpPr>
              <p:cNvPr id="20" name="菱形 19"/>
              <p:cNvSpPr/>
              <p:nvPr/>
            </p:nvSpPr>
            <p:spPr>
              <a:xfrm>
                <a:off x="1098" y="8104"/>
                <a:ext cx="3223" cy="1146"/>
              </a:xfrm>
              <a:prstGeom prst="diamond">
                <a:avLst/>
              </a:prstGeom>
              <a:solidFill>
                <a:schemeClr val="tx2">
                  <a:lumMod val="60000"/>
                  <a:lumOff val="40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indent="0" algn="l" defTabSz="914400" rtl="0" eaLnBrk="1" fontAlgn="base" latinLnBrk="0" hangingPunct="1">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
            <p:nvSpPr>
              <p:cNvPr id="21" name="菱形 20"/>
              <p:cNvSpPr/>
              <p:nvPr/>
            </p:nvSpPr>
            <p:spPr>
              <a:xfrm>
                <a:off x="1045" y="7196"/>
                <a:ext cx="3302" cy="1117"/>
              </a:xfrm>
              <a:prstGeom prst="diamond">
                <a:avLst/>
              </a:prstGeom>
              <a:solidFill>
                <a:schemeClr val="tx2">
                  <a:lumMod val="75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indent="0" algn="l" defTabSz="914400" rtl="0" eaLnBrk="1" fontAlgn="base" latinLnBrk="0" hangingPunct="1">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
            <p:nvSpPr>
              <p:cNvPr id="22" name="菱形 21"/>
              <p:cNvSpPr/>
              <p:nvPr/>
            </p:nvSpPr>
            <p:spPr>
              <a:xfrm>
                <a:off x="1120" y="6407"/>
                <a:ext cx="3125" cy="1000"/>
              </a:xfrm>
              <a:prstGeom prst="diamond">
                <a:avLst/>
              </a:prstGeom>
              <a:solidFill>
                <a:schemeClr val="tx2">
                  <a:lumMod val="50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indent="0" algn="l" defTabSz="914400" rtl="0" eaLnBrk="1" fontAlgn="base" latinLnBrk="0" hangingPunct="1">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
            <p:nvSpPr>
              <p:cNvPr id="25" name="文本框 24"/>
              <p:cNvSpPr txBox="1"/>
              <p:nvPr/>
            </p:nvSpPr>
            <p:spPr>
              <a:xfrm>
                <a:off x="1449" y="6500"/>
                <a:ext cx="3059" cy="822"/>
              </a:xfrm>
              <a:prstGeom prst="rect">
                <a:avLst/>
              </a:prstGeom>
              <a:noFill/>
            </p:spPr>
            <p:txBody>
              <a:bodyPr wrap="square" rtlCol="0">
                <a:spAutoFit/>
              </a:bodyPr>
              <a:lstStyle/>
              <a:p>
                <a:r>
                  <a:rPr lang="zh-CN" altLang="en-US" sz="2800" b="1">
                    <a:solidFill>
                      <a:schemeClr val="tx1">
                        <a:lumMod val="10000"/>
                      </a:schemeClr>
                    </a:solidFill>
                  </a:rPr>
                  <a:t>专业大类</a:t>
                </a:r>
                <a:endParaRPr lang="zh-CN" altLang="en-US" sz="2800" b="1">
                  <a:solidFill>
                    <a:schemeClr val="tx1">
                      <a:lumMod val="10000"/>
                    </a:schemeClr>
                  </a:solidFill>
                </a:endParaRPr>
              </a:p>
            </p:txBody>
          </p:sp>
          <p:sp>
            <p:nvSpPr>
              <p:cNvPr id="26" name="文本框 25"/>
              <p:cNvSpPr txBox="1"/>
              <p:nvPr/>
            </p:nvSpPr>
            <p:spPr>
              <a:xfrm>
                <a:off x="1661" y="7391"/>
                <a:ext cx="2944" cy="822"/>
              </a:xfrm>
              <a:prstGeom prst="rect">
                <a:avLst/>
              </a:prstGeom>
              <a:noFill/>
            </p:spPr>
            <p:txBody>
              <a:bodyPr wrap="square" rtlCol="0">
                <a:spAutoFit/>
              </a:bodyPr>
              <a:lstStyle/>
              <a:p>
                <a:r>
                  <a:rPr lang="zh-CN" altLang="en-US" sz="2800" b="1">
                    <a:solidFill>
                      <a:schemeClr val="tx1">
                        <a:lumMod val="10000"/>
                      </a:schemeClr>
                    </a:solidFill>
                  </a:rPr>
                  <a:t>专业类</a:t>
                </a:r>
                <a:endParaRPr lang="zh-CN" altLang="en-US" sz="2800" b="1">
                  <a:solidFill>
                    <a:schemeClr val="tx1">
                      <a:lumMod val="10000"/>
                    </a:schemeClr>
                  </a:solidFill>
                </a:endParaRPr>
              </a:p>
            </p:txBody>
          </p:sp>
          <p:sp>
            <p:nvSpPr>
              <p:cNvPr id="27" name="文本框 26"/>
              <p:cNvSpPr txBox="1"/>
              <p:nvPr/>
            </p:nvSpPr>
            <p:spPr>
              <a:xfrm>
                <a:off x="1296" y="8296"/>
                <a:ext cx="2582" cy="822"/>
              </a:xfrm>
              <a:prstGeom prst="rect">
                <a:avLst/>
              </a:prstGeom>
              <a:noFill/>
            </p:spPr>
            <p:txBody>
              <a:bodyPr wrap="square" rtlCol="0">
                <a:spAutoFit/>
              </a:bodyPr>
              <a:lstStyle/>
              <a:p>
                <a:pPr algn="ctr"/>
                <a:r>
                  <a:rPr lang="zh-CN" altLang="en-US" sz="2800" b="1">
                    <a:solidFill>
                      <a:schemeClr val="tx1">
                        <a:lumMod val="10000"/>
                      </a:schemeClr>
                    </a:solidFill>
                  </a:rPr>
                  <a:t>专业</a:t>
                </a:r>
                <a:endParaRPr lang="zh-CN" altLang="en-US" sz="2800" b="1">
                  <a:solidFill>
                    <a:schemeClr val="tx1">
                      <a:lumMod val="10000"/>
                    </a:schemeClr>
                  </a:solidFill>
                </a:endParaRPr>
              </a:p>
            </p:txBody>
          </p:sp>
        </p:grpSp>
        <p:sp>
          <p:nvSpPr>
            <p:cNvPr id="28" name="Rectangle 3"/>
            <p:cNvSpPr txBox="1">
              <a:spLocks noChangeArrowheads="1"/>
            </p:cNvSpPr>
            <p:nvPr/>
          </p:nvSpPr>
          <p:spPr bwMode="auto">
            <a:xfrm>
              <a:off x="511" y="4833"/>
              <a:ext cx="1319" cy="1638"/>
            </a:xfrm>
            <a:prstGeom prst="rect">
              <a:avLst/>
            </a:prstGeom>
            <a:noFill/>
            <a:ln w="12700" cap="sq">
              <a:noFill/>
              <a:miter lim="800000"/>
              <a:headEnd type="none" w="sm" len="sm"/>
              <a:tailEnd type="none" w="sm" len="sm"/>
            </a:ln>
          </p:spPr>
          <p:txBody>
            <a:bodyPr vert="horz" wrap="square" lIns="91440" tIns="45720" rIns="91440" bIns="45720" numCol="1" anchor="t" anchorCtr="0" compatLnSpc="1"/>
            <a:lstStyle/>
            <a:p>
              <a:pPr marL="0" indent="0" algn="ctr" eaLnBrk="0" latinLnBrk="0" hangingPunct="0">
                <a:lnSpc>
                  <a:spcPct val="100000"/>
                </a:lnSpc>
                <a:buClr>
                  <a:srgbClr val="FFFFFF"/>
                </a:buClr>
                <a:buSzPct val="80000"/>
                <a:defRPr/>
              </a:pPr>
              <a:r>
                <a:rPr kumimoji="1" lang="zh-CN" altLang="en-US" sz="36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中</a:t>
              </a:r>
              <a:endParaRPr kumimoji="1" lang="zh-CN" altLang="en-US" sz="36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a:p>
              <a:pPr marL="0" indent="0" algn="ctr" eaLnBrk="0" latinLnBrk="0" hangingPunct="0">
                <a:lnSpc>
                  <a:spcPct val="100000"/>
                </a:lnSpc>
                <a:buClr>
                  <a:srgbClr val="FFFFFF"/>
                </a:buClr>
                <a:buSzPct val="80000"/>
                <a:defRPr/>
              </a:pPr>
              <a:r>
                <a:rPr kumimoji="1" lang="zh-CN" altLang="en-US" sz="36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职</a:t>
              </a:r>
              <a:endParaRPr kumimoji="1" lang="zh-CN" altLang="zh-CN" sz="36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p:txBody>
        </p:sp>
        <p:sp>
          <p:nvSpPr>
            <p:cNvPr id="29" name="Rectangle 3"/>
            <p:cNvSpPr txBox="1">
              <a:spLocks noChangeArrowheads="1"/>
            </p:cNvSpPr>
            <p:nvPr/>
          </p:nvSpPr>
          <p:spPr bwMode="auto">
            <a:xfrm>
              <a:off x="485" y="7858"/>
              <a:ext cx="1319" cy="1638"/>
            </a:xfrm>
            <a:prstGeom prst="rect">
              <a:avLst/>
            </a:prstGeom>
            <a:noFill/>
            <a:ln w="12700" cap="sq">
              <a:noFill/>
              <a:miter lim="800000"/>
              <a:headEnd type="none" w="sm" len="sm"/>
              <a:tailEnd type="none" w="sm" len="sm"/>
            </a:ln>
          </p:spPr>
          <p:txBody>
            <a:bodyPr vert="horz" wrap="square" lIns="91440" tIns="45720" rIns="91440" bIns="45720" numCol="1" anchor="t" anchorCtr="0" compatLnSpc="1"/>
            <a:lstStyle/>
            <a:p>
              <a:pPr marL="0" indent="0" algn="ctr" eaLnBrk="0" latinLnBrk="0" hangingPunct="0">
                <a:lnSpc>
                  <a:spcPct val="100000"/>
                </a:lnSpc>
                <a:buClr>
                  <a:srgbClr val="FFFFFF"/>
                </a:buClr>
                <a:buSzPct val="80000"/>
                <a:defRPr/>
              </a:pPr>
              <a:r>
                <a:rPr kumimoji="1" lang="zh-CN" altLang="en-US" sz="36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高</a:t>
              </a:r>
              <a:endParaRPr kumimoji="1" lang="zh-CN" altLang="en-US" sz="36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a:p>
              <a:pPr marL="0" indent="0" algn="ctr" eaLnBrk="0" latinLnBrk="0" hangingPunct="0">
                <a:lnSpc>
                  <a:spcPct val="100000"/>
                </a:lnSpc>
                <a:buClr>
                  <a:srgbClr val="FFFFFF"/>
                </a:buClr>
                <a:buSzPct val="80000"/>
                <a:defRPr/>
              </a:pPr>
              <a:r>
                <a:rPr kumimoji="1" lang="zh-CN" altLang="en-US" sz="36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职</a:t>
              </a:r>
              <a:endParaRPr kumimoji="1" lang="zh-CN" altLang="zh-CN" sz="36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p:txBody>
        </p:sp>
        <p:sp>
          <p:nvSpPr>
            <p:cNvPr id="32" name="下弧形箭头 31"/>
            <p:cNvSpPr/>
            <p:nvPr/>
          </p:nvSpPr>
          <p:spPr>
            <a:xfrm rot="19800000">
              <a:off x="4535" y="8559"/>
              <a:ext cx="2309" cy="390"/>
            </a:xfrm>
            <a:prstGeom prst="curvedUpArrow">
              <a:avLst>
                <a:gd name="adj1" fmla="val 0"/>
                <a:gd name="adj2" fmla="val 50000"/>
                <a:gd name="adj3" fmla="val 25000"/>
              </a:avLst>
            </a:prstGeom>
            <a:solidFill>
              <a:schemeClr val="accent1"/>
            </a:solidFill>
            <a:ln w="63500" cap="sq" cmpd="sng" algn="ctr">
              <a:solidFill>
                <a:srgbClr val="FFC000"/>
              </a:solidFill>
              <a:prstDash val="solid"/>
              <a:round/>
              <a:headEnd type="none" w="sm" len="sm"/>
              <a:tailEnd type="none" w="sm" len="sm"/>
            </a:ln>
          </p:spPr>
          <p:txBody>
            <a:bodyPr vert="horz" wrap="none" lIns="91440" tIns="45720" rIns="91440" bIns="45720" numCol="1" anchor="t" anchorCtr="0" compatLnSpc="1"/>
            <a:lstStyle/>
            <a:p>
              <a:pPr marL="0" marR="0" indent="0" algn="l" defTabSz="914400" rtl="0" eaLnBrk="1" fontAlgn="base" latinLnBrk="0" hangingPunct="1">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grpSp>
      <p:sp>
        <p:nvSpPr>
          <p:cNvPr id="34" name="Rectangle 3"/>
          <p:cNvSpPr txBox="1">
            <a:spLocks noChangeArrowheads="1"/>
          </p:cNvSpPr>
          <p:nvPr/>
        </p:nvSpPr>
        <p:spPr bwMode="auto">
          <a:xfrm>
            <a:off x="7606665" y="2166620"/>
            <a:ext cx="2977515" cy="1823085"/>
          </a:xfrm>
          <a:prstGeom prst="rect">
            <a:avLst/>
          </a:prstGeom>
          <a:noFill/>
          <a:ln w="28575" cap="sq" cmpd="dbl">
            <a:solidFill>
              <a:schemeClr val="accent4">
                <a:lumMod val="20000"/>
                <a:lumOff val="80000"/>
              </a:schemeClr>
            </a:solidFill>
            <a:prstDash val="sysDot"/>
            <a:miter lim="800000"/>
            <a:headEnd type="none" w="sm" len="sm"/>
            <a:tailEnd type="none" w="sm" len="sm"/>
          </a:ln>
        </p:spPr>
        <p:txBody>
          <a:bodyPr vert="horz" wrap="square" lIns="91440" tIns="45720" rIns="91440" bIns="45720" numCol="1" anchor="t" anchorCtr="0" compatLnSpc="1"/>
          <a:lstStyle/>
          <a:p>
            <a:pPr marL="0" indent="0" algn="ctr" eaLnBrk="0" latinLnBrk="0" hangingPunct="0">
              <a:lnSpc>
                <a:spcPct val="100000"/>
              </a:lnSpc>
              <a:buClr>
                <a:srgbClr val="FFFFFF"/>
              </a:buClr>
              <a:buSzPct val="80000"/>
              <a:defRPr/>
            </a:pPr>
            <a:r>
              <a:rPr kumimoji="1" lang="en-US" altLang="zh-CN" sz="36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 </a:t>
            </a:r>
            <a:r>
              <a:rPr kumimoji="1" lang="zh-CN" altLang="en-US" sz="36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原</a:t>
            </a:r>
            <a:r>
              <a:rPr kumimoji="1" lang="zh-CN" altLang="zh-CN" sz="36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目录</a:t>
            </a:r>
            <a:endParaRPr kumimoji="1" lang="zh-CN" altLang="zh-CN" sz="36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a:p>
            <a:pPr marL="0" indent="0" algn="ctr" eaLnBrk="0" latinLnBrk="0" hangingPunct="0">
              <a:lnSpc>
                <a:spcPct val="100000"/>
              </a:lnSpc>
              <a:buClr>
                <a:srgbClr val="FFFFFF"/>
              </a:buClr>
              <a:buSzPct val="80000"/>
              <a:defRPr/>
            </a:pPr>
            <a:r>
              <a:rPr kumimoji="1" lang="en-US" altLang="zh-CN" sz="36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19</a:t>
            </a:r>
            <a:r>
              <a:rPr kumimoji="1" lang="zh-CN" altLang="en-US" sz="36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个专业大类</a:t>
            </a:r>
            <a:endParaRPr kumimoji="1" lang="zh-CN" altLang="en-US" sz="36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a:p>
            <a:pPr marL="0" indent="0" algn="ctr" eaLnBrk="0" latinLnBrk="0" hangingPunct="0">
              <a:lnSpc>
                <a:spcPct val="100000"/>
              </a:lnSpc>
              <a:buClr>
                <a:srgbClr val="FFFFFF"/>
              </a:buClr>
              <a:buSzPct val="80000"/>
              <a:defRPr/>
            </a:pPr>
            <a:r>
              <a:rPr kumimoji="1" lang="en-US" altLang="zh-CN" sz="36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99</a:t>
            </a:r>
            <a:r>
              <a:rPr kumimoji="1" lang="zh-CN" altLang="en-US" sz="36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个专业类</a:t>
            </a:r>
            <a:endParaRPr kumimoji="1" lang="zh-CN" altLang="en-US" sz="36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p:txBody>
      </p:sp>
      <p:sp>
        <p:nvSpPr>
          <p:cNvPr id="35" name="Rectangle 3"/>
          <p:cNvSpPr txBox="1">
            <a:spLocks noChangeArrowheads="1"/>
          </p:cNvSpPr>
          <p:nvPr/>
        </p:nvSpPr>
        <p:spPr bwMode="auto">
          <a:xfrm>
            <a:off x="7590155" y="4733290"/>
            <a:ext cx="2977515" cy="1823085"/>
          </a:xfrm>
          <a:prstGeom prst="rect">
            <a:avLst/>
          </a:prstGeom>
          <a:noFill/>
          <a:ln w="28575" cap="sq" cmpd="dbl">
            <a:solidFill>
              <a:srgbClr val="FFC000"/>
            </a:solidFill>
            <a:prstDash val="sysDot"/>
            <a:miter lim="800000"/>
            <a:headEnd type="none" w="sm" len="sm"/>
            <a:tailEnd type="none" w="sm" len="sm"/>
          </a:ln>
        </p:spPr>
        <p:txBody>
          <a:bodyPr vert="horz" wrap="square" lIns="91440" tIns="45720" rIns="91440" bIns="45720" numCol="1" anchor="t" anchorCtr="0" compatLnSpc="1"/>
          <a:lstStyle/>
          <a:p>
            <a:pPr marL="0" indent="0" algn="ctr" eaLnBrk="0" latinLnBrk="0" hangingPunct="0">
              <a:lnSpc>
                <a:spcPct val="100000"/>
              </a:lnSpc>
              <a:buClr>
                <a:srgbClr val="FFFFFF"/>
              </a:buClr>
              <a:buSzPct val="80000"/>
              <a:defRPr/>
            </a:pPr>
            <a:r>
              <a:rPr kumimoji="1" lang="en-US" altLang="zh-CN" sz="36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 </a:t>
            </a:r>
            <a:r>
              <a:rPr kumimoji="1" lang="zh-CN" altLang="en-US" sz="3600" b="1"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新</a:t>
            </a:r>
            <a:r>
              <a:rPr kumimoji="1" lang="zh-CN" altLang="zh-CN" sz="3600" b="1"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目录</a:t>
            </a:r>
            <a:endParaRPr kumimoji="1" lang="zh-CN" altLang="zh-CN" sz="3600" b="1"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endParaRPr>
          </a:p>
          <a:p>
            <a:pPr marL="0" indent="0" algn="ctr" eaLnBrk="0" latinLnBrk="0" hangingPunct="0">
              <a:lnSpc>
                <a:spcPct val="100000"/>
              </a:lnSpc>
              <a:buClr>
                <a:srgbClr val="FFFFFF"/>
              </a:buClr>
              <a:buSzPct val="80000"/>
              <a:defRPr/>
            </a:pPr>
            <a:r>
              <a:rPr kumimoji="1" lang="en-US" altLang="zh-CN" sz="3600" b="1"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19</a:t>
            </a:r>
            <a:r>
              <a:rPr kumimoji="1" lang="zh-CN" altLang="en-US" sz="3600" b="1"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个专业大类</a:t>
            </a:r>
            <a:endParaRPr kumimoji="1" lang="zh-CN" altLang="en-US" sz="3600" b="1"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endParaRPr>
          </a:p>
          <a:p>
            <a:pPr marL="0" indent="0" algn="ctr" eaLnBrk="0" latinLnBrk="0" hangingPunct="0">
              <a:lnSpc>
                <a:spcPct val="100000"/>
              </a:lnSpc>
              <a:buClr>
                <a:srgbClr val="FFFFFF"/>
              </a:buClr>
              <a:buSzPct val="80000"/>
              <a:defRPr/>
            </a:pPr>
            <a:r>
              <a:rPr kumimoji="1" lang="en-US" altLang="zh-CN" sz="3600" b="1"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97</a:t>
            </a:r>
            <a:r>
              <a:rPr kumimoji="1" lang="zh-CN" altLang="en-US" sz="3600" b="1"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个专业类</a:t>
            </a:r>
            <a:endParaRPr kumimoji="1" lang="zh-CN" altLang="en-US" sz="3600" b="1"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endParaRPr>
          </a:p>
        </p:txBody>
      </p:sp>
      <p:sp>
        <p:nvSpPr>
          <p:cNvPr id="36" name="下箭头 35"/>
          <p:cNvSpPr/>
          <p:nvPr/>
        </p:nvSpPr>
        <p:spPr>
          <a:xfrm>
            <a:off x="8905240" y="4004945"/>
            <a:ext cx="360045" cy="720090"/>
          </a:xfrm>
          <a:prstGeom prst="downArrow">
            <a:avLst/>
          </a:prstGeom>
          <a:solidFill>
            <a:srgbClr val="FFC000">
              <a:alpha val="56000"/>
            </a:srgbClr>
          </a:solidFill>
          <a:ln w="28575" cap="sq" cmpd="sng" algn="ctr">
            <a:solidFill>
              <a:schemeClr val="accent1">
                <a:shade val="50000"/>
              </a:schemeClr>
            </a:solidFill>
            <a:prstDash val="sysDash"/>
            <a:round/>
            <a:headEnd type="none" w="sm" len="sm"/>
            <a:tailEnd type="none" w="sm" len="sm"/>
          </a:ln>
        </p:spPr>
        <p:txBody>
          <a:bodyPr vert="horz" wrap="none" lIns="91440" tIns="45720" rIns="91440" bIns="45720" numCol="1" anchor="t" anchorCtr="0" compatLnSpc="1"/>
          <a:lstStyle/>
          <a:p>
            <a:pPr marL="0" marR="0" indent="0" algn="l" defTabSz="914400" rtl="0" eaLnBrk="1" fontAlgn="base" latinLnBrk="0" hangingPunct="1">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
        <p:nvSpPr>
          <p:cNvPr id="48" name="箭头: 右弧形 47"/>
          <p:cNvSpPr/>
          <p:nvPr/>
        </p:nvSpPr>
        <p:spPr>
          <a:xfrm rot="17640000">
            <a:off x="4876165" y="2513330"/>
            <a:ext cx="427990" cy="1430655"/>
          </a:xfrm>
          <a:prstGeom prst="curvedLeftArrow">
            <a:avLst>
              <a:gd name="adj1" fmla="val 25000"/>
              <a:gd name="adj2" fmla="val 50000"/>
              <a:gd name="adj3" fmla="val 26424"/>
            </a:avLst>
          </a:prstGeom>
          <a:solidFill>
            <a:srgbClr val="FFC000"/>
          </a:solidFill>
          <a:ln w="63500">
            <a:solidFill>
              <a:srgbClr val="FFC000"/>
            </a:solid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zh-CN" altLang="en-US">
              <a:solidFill>
                <a:schemeClr val="tx1"/>
              </a:solidFill>
            </a:endParaRPr>
          </a:p>
        </p:txBody>
      </p:sp>
    </p:spTree>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（三）</a:t>
            </a:r>
            <a:r>
              <a:rPr kumimoji="0" lang="en-US" altLang="zh-CN" sz="3200" b="1" dirty="0" smtClean="0">
                <a:solidFill>
                  <a:srgbClr val="EAEAEA"/>
                </a:solidFill>
                <a:latin typeface="隶书" panose="02010509060101010101" pitchFamily="49" charset="-122"/>
                <a:ea typeface="隶书" panose="02010509060101010101" pitchFamily="49" charset="-122"/>
              </a:rPr>
              <a:t> </a:t>
            </a:r>
            <a:r>
              <a:rPr kumimoji="0" lang="zh-CN" altLang="en-US" sz="3200" b="1" dirty="0" smtClean="0">
                <a:solidFill>
                  <a:srgbClr val="EAEAEA"/>
                </a:solidFill>
                <a:latin typeface="隶书" panose="02010509060101010101" pitchFamily="49" charset="-122"/>
                <a:ea typeface="隶书" panose="02010509060101010101" pitchFamily="49" charset="-122"/>
              </a:rPr>
              <a:t>专业设置坚持</a:t>
            </a:r>
            <a:r>
              <a:rPr kumimoji="0" lang="zh-CN" altLang="en-US" sz="3200" b="1" dirty="0">
                <a:solidFill>
                  <a:srgbClr val="EAEAEA"/>
                </a:solidFill>
                <a:latin typeface="隶书" panose="02010509060101010101" pitchFamily="49" charset="-122"/>
                <a:ea typeface="隶书" panose="02010509060101010101" pitchFamily="49" charset="-122"/>
              </a:rPr>
              <a:t>“三高”原则</a:t>
            </a:r>
            <a:endParaRPr kumimoji="0" lang="zh-CN" altLang="en-US" sz="3200" b="1" dirty="0">
              <a:solidFill>
                <a:srgbClr val="EAEAEA"/>
              </a:solidFill>
              <a:latin typeface="隶书" panose="02010509060101010101" pitchFamily="49" charset="-122"/>
              <a:ea typeface="隶书" panose="02010509060101010101" pitchFamily="49" charset="-122"/>
            </a:endParaRPr>
          </a:p>
        </p:txBody>
      </p:sp>
      <p:sp>
        <p:nvSpPr>
          <p:cNvPr id="4101" name="Rectangle 3"/>
          <p:cNvSpPr>
            <a:spLocks noChangeArrowheads="1"/>
          </p:cNvSpPr>
          <p:nvPr/>
        </p:nvSpPr>
        <p:spPr bwMode="auto">
          <a:xfrm>
            <a:off x="2135537" y="2637155"/>
            <a:ext cx="8569325" cy="3294460"/>
          </a:xfrm>
          <a:prstGeom prst="rect">
            <a:avLst/>
          </a:prstGeom>
          <a:noFill/>
          <a:ln w="12700" cap="sq">
            <a:noFill/>
            <a:miter lim="800000"/>
            <a:headEnd type="none" w="sm" len="sm"/>
            <a:tailEnd type="none" w="sm" len="sm"/>
          </a:ln>
        </p:spPr>
        <p:txBody>
          <a:bodyPr/>
          <a:lstStyle/>
          <a:p>
            <a:pPr marL="609600" indent="-609600" eaLnBrk="0" hangingPunct="0">
              <a:lnSpc>
                <a:spcPct val="150000"/>
              </a:lnSpc>
              <a:spcBef>
                <a:spcPts val="2400"/>
              </a:spcBef>
              <a:buClr>
                <a:srgbClr val="FFFFFF"/>
              </a:buClr>
              <a:buSzPct val="80000"/>
              <a:buFont typeface="Wingdings" panose="05000000000000000000" pitchFamily="2" charset="2"/>
              <a:buNone/>
            </a:pPr>
            <a:endParaRPr lang="zh-CN" altLang="en-US" sz="2800" b="1" dirty="0">
              <a:solidFill>
                <a:srgbClr val="FFFFFF"/>
              </a:solidFill>
              <a:ea typeface="楷体_GB2312" panose="02010609030101010101" pitchFamily="49" charset="-122"/>
            </a:endParaRPr>
          </a:p>
          <a:p>
            <a:pPr marL="609600" indent="-609600" eaLnBrk="0" hangingPunct="0">
              <a:lnSpc>
                <a:spcPct val="150000"/>
              </a:lnSpc>
              <a:buClr>
                <a:srgbClr val="FFFFFF"/>
              </a:buClr>
              <a:buSzPct val="80000"/>
            </a:pPr>
            <a:endParaRPr lang="en-US" altLang="zh-CN" dirty="0">
              <a:solidFill>
                <a:srgbClr val="FFFFFF"/>
              </a:solidFill>
              <a:ea typeface="楷体_GB2312" panose="02010609030101010101" pitchFamily="49" charset="-122"/>
            </a:endParaRPr>
          </a:p>
        </p:txBody>
      </p:sp>
      <p:sp>
        <p:nvSpPr>
          <p:cNvPr id="7" name="Rectangle 3"/>
          <p:cNvSpPr>
            <a:spLocks noChangeArrowheads="1"/>
          </p:cNvSpPr>
          <p:nvPr/>
        </p:nvSpPr>
        <p:spPr bwMode="auto">
          <a:xfrm>
            <a:off x="1812290" y="694690"/>
            <a:ext cx="8657590" cy="3921760"/>
          </a:xfrm>
          <a:prstGeom prst="rect">
            <a:avLst/>
          </a:prstGeom>
          <a:noFill/>
          <a:ln w="12700" cap="sq">
            <a:noFill/>
            <a:miter lim="800000"/>
            <a:headEnd type="none" w="sm" len="sm"/>
            <a:tailEnd type="none" w="sm" len="sm"/>
          </a:ln>
        </p:spPr>
        <p:txBody>
          <a:bodyPr/>
          <a:lstStyle/>
          <a:p>
            <a:pPr marL="609600" lvl="1" indent="-609600" algn="ctr" eaLnBrk="0" hangingPunct="0">
              <a:lnSpc>
                <a:spcPct val="120000"/>
              </a:lnSpc>
              <a:spcBef>
                <a:spcPts val="0"/>
              </a:spcBef>
              <a:buClr>
                <a:srgbClr val="FFFFFF"/>
              </a:buClr>
              <a:buSzPct val="80000"/>
            </a:pPr>
            <a:r>
              <a:rPr lang="zh-CN" altLang="en-US" sz="3200" dirty="0" smtClean="0">
                <a:solidFill>
                  <a:srgbClr val="FFC000"/>
                </a:solidFill>
                <a:latin typeface="隶书" panose="02010509060101010101" pitchFamily="49" charset="-122"/>
                <a:ea typeface="隶书" panose="02010509060101010101" pitchFamily="49" charset="-122"/>
              </a:rPr>
              <a:t>“三高”：高起点，高层次，高要求</a:t>
            </a:r>
            <a:endParaRPr lang="en-US" altLang="zh-CN" sz="3200" dirty="0" smtClean="0">
              <a:solidFill>
                <a:srgbClr val="FFC000"/>
              </a:solidFill>
              <a:latin typeface="隶书" panose="02010509060101010101" pitchFamily="49" charset="-122"/>
              <a:ea typeface="隶书" panose="02010509060101010101" pitchFamily="49" charset="-122"/>
            </a:endParaRPr>
          </a:p>
          <a:p>
            <a:pPr marL="609600" lvl="1" indent="-609600" eaLnBrk="0" hangingPunct="0">
              <a:lnSpc>
                <a:spcPct val="120000"/>
              </a:lnSpc>
              <a:spcBef>
                <a:spcPts val="0"/>
              </a:spcBef>
              <a:buClr>
                <a:srgbClr val="FFFFFF"/>
              </a:buClr>
              <a:buSzPct val="80000"/>
            </a:pPr>
            <a:r>
              <a:rPr lang="en-US" altLang="zh-CN" sz="2800" dirty="0" smtClean="0">
                <a:solidFill>
                  <a:srgbClr val="F9FBFA"/>
                </a:solidFill>
                <a:latin typeface="隶书" panose="02010509060101010101" pitchFamily="49" charset="-122"/>
                <a:ea typeface="隶书" panose="02010509060101010101" pitchFamily="49" charset="-122"/>
              </a:rPr>
              <a:t>1.高起点</a:t>
            </a:r>
            <a:endParaRPr lang="en-US" altLang="zh-CN" sz="2800" dirty="0" smtClean="0">
              <a:solidFill>
                <a:srgbClr val="F9FBFA"/>
              </a:solidFill>
              <a:latin typeface="隶书" panose="02010509060101010101" pitchFamily="49" charset="-122"/>
              <a:ea typeface="隶书" panose="02010509060101010101" pitchFamily="49" charset="-122"/>
            </a:endParaRPr>
          </a:p>
          <a:p>
            <a:pPr marL="0" lvl="1" indent="0" algn="l" eaLnBrk="0" latinLnBrk="0" hangingPunct="0">
              <a:lnSpc>
                <a:spcPct val="120000"/>
              </a:lnSpc>
              <a:spcBef>
                <a:spcPts val="1200"/>
              </a:spcBef>
              <a:buClr>
                <a:srgbClr val="FFFFFF"/>
              </a:buClr>
              <a:buSzPct val="80000"/>
              <a:buFontTx/>
            </a:pPr>
            <a:r>
              <a:rPr lang="en-US" altLang="zh-CN" sz="2800" dirty="0" smtClean="0">
                <a:solidFill>
                  <a:srgbClr val="EAEAEA"/>
                </a:solidFill>
                <a:latin typeface="隶书" panose="02010509060101010101" pitchFamily="49" charset="-122"/>
                <a:ea typeface="隶书" panose="02010509060101010101" pitchFamily="49" charset="-122"/>
                <a:sym typeface="+mn-ea"/>
              </a:rPr>
              <a:t>√</a:t>
            </a:r>
            <a:r>
              <a:rPr lang="zh-CN" altLang="en-US" sz="2800" dirty="0" smtClean="0">
                <a:solidFill>
                  <a:srgbClr val="FFC000"/>
                </a:solidFill>
                <a:latin typeface="隶书" panose="02010509060101010101" pitchFamily="49" charset="-122"/>
                <a:ea typeface="隶书" panose="02010509060101010101" pitchFamily="49" charset="-122"/>
                <a:sym typeface="+mn-ea"/>
              </a:rPr>
              <a:t>对基本办学条件要求高</a:t>
            </a:r>
            <a:endParaRPr lang="zh-CN" altLang="en-US" sz="2800" dirty="0" smtClean="0">
              <a:solidFill>
                <a:srgbClr val="EAEAEA"/>
              </a:solidFill>
              <a:latin typeface="隶书" panose="02010509060101010101" pitchFamily="49" charset="-122"/>
              <a:ea typeface="隶书" panose="02010509060101010101" pitchFamily="49" charset="-122"/>
              <a:sym typeface="+mn-ea"/>
            </a:endParaRPr>
          </a:p>
          <a:p>
            <a:pPr marL="0" lvl="1" indent="711200" algn="l" eaLnBrk="0" latinLnBrk="0" hangingPunct="0">
              <a:lnSpc>
                <a:spcPct val="120000"/>
              </a:lnSpc>
              <a:spcBef>
                <a:spcPts val="600"/>
              </a:spcBef>
              <a:buClr>
                <a:srgbClr val="FFFFFF"/>
              </a:buClr>
              <a:buSzPct val="80000"/>
              <a:buFontTx/>
              <a:extLst>
                <a:ext uri="{35155182-B16C-46BC-9424-99874614C6A1}">
                  <wpsdc:indentchars xmlns:wpsdc="http://www.wps.cn/officeDocument/2017/drawingmlCustomData" val="200" checksum="3773799597"/>
                </a:ext>
              </a:extLst>
            </a:pPr>
            <a:r>
              <a:rPr sz="2800" dirty="0" smtClean="0">
                <a:latin typeface="隶书" panose="02010509060101010101" pitchFamily="49" charset="-122"/>
                <a:ea typeface="隶书" panose="02010509060101010101" pitchFamily="49" charset="-122"/>
                <a:sym typeface="+mn-ea"/>
              </a:rPr>
              <a:t>对经费、校舍、实训场所</a:t>
            </a:r>
            <a:r>
              <a:rPr lang="zh-CN" sz="2800" dirty="0" smtClean="0">
                <a:latin typeface="隶书" panose="02010509060101010101" pitchFamily="49" charset="-122"/>
                <a:ea typeface="隶书" panose="02010509060101010101" pitchFamily="49" charset="-122"/>
                <a:sym typeface="+mn-ea"/>
              </a:rPr>
              <a:t>等基本办学条件</a:t>
            </a:r>
            <a:r>
              <a:rPr sz="2800" dirty="0" smtClean="0">
                <a:latin typeface="隶书" panose="02010509060101010101" pitchFamily="49" charset="-122"/>
                <a:ea typeface="隶书" panose="02010509060101010101" pitchFamily="49" charset="-122"/>
                <a:sym typeface="+mn-ea"/>
              </a:rPr>
              <a:t>提出具体要求</a:t>
            </a:r>
            <a:r>
              <a:rPr lang="zh-CN" sz="2800" dirty="0" smtClean="0">
                <a:latin typeface="隶书" panose="02010509060101010101" pitchFamily="49" charset="-122"/>
                <a:ea typeface="隶书" panose="02010509060101010101" pitchFamily="49" charset="-122"/>
                <a:sym typeface="+mn-ea"/>
              </a:rPr>
              <a:t>。</a:t>
            </a:r>
            <a:endParaRPr sz="2800" dirty="0" smtClean="0">
              <a:latin typeface="隶书" panose="02010509060101010101" pitchFamily="49" charset="-122"/>
              <a:ea typeface="隶书" panose="02010509060101010101" pitchFamily="49" charset="-122"/>
              <a:sym typeface="+mn-ea"/>
            </a:endParaRPr>
          </a:p>
          <a:p>
            <a:pPr marL="0" lvl="1" indent="711200" algn="l" eaLnBrk="0" latinLnBrk="0" hangingPunct="0">
              <a:lnSpc>
                <a:spcPct val="120000"/>
              </a:lnSpc>
              <a:spcBef>
                <a:spcPts val="600"/>
              </a:spcBef>
              <a:buClr>
                <a:srgbClr val="FFFFFF"/>
              </a:buClr>
              <a:buSzPct val="80000"/>
              <a:buFontTx/>
              <a:extLst>
                <a:ext uri="{35155182-B16C-46BC-9424-99874614C6A1}">
                  <wpsdc:indentchars xmlns:wpsdc="http://www.wps.cn/officeDocument/2017/drawingmlCustomData" val="200" checksum="3773799597"/>
                </a:ext>
              </a:extLst>
            </a:pPr>
            <a:r>
              <a:rPr lang="en-US" altLang="zh-CN" sz="2800" dirty="0" err="1" smtClean="0">
                <a:solidFill>
                  <a:srgbClr val="EAEAEA"/>
                </a:solidFill>
                <a:latin typeface="隶书" panose="02010509060101010101" pitchFamily="49" charset="-122"/>
                <a:ea typeface="隶书" panose="02010509060101010101" pitchFamily="49" charset="-122"/>
                <a:sym typeface="+mn-ea"/>
              </a:rPr>
              <a:t>例，生均教学科研仪器设备值</a:t>
            </a:r>
            <a:r>
              <a:rPr lang="zh-CN" altLang="en-US" sz="2800" dirty="0" smtClean="0">
                <a:solidFill>
                  <a:srgbClr val="EAEAEA"/>
                </a:solidFill>
                <a:latin typeface="隶书" panose="02010509060101010101" pitchFamily="49" charset="-122"/>
                <a:ea typeface="隶书" panose="02010509060101010101" pitchFamily="49" charset="-122"/>
                <a:sym typeface="+mn-ea"/>
              </a:rPr>
              <a:t>不低于</a:t>
            </a:r>
            <a:r>
              <a:rPr lang="en-US" altLang="zh-CN" sz="2800" dirty="0" smtClean="0">
                <a:solidFill>
                  <a:srgbClr val="EAEAEA"/>
                </a:solidFill>
                <a:latin typeface="隶书" panose="02010509060101010101" pitchFamily="49" charset="-122"/>
                <a:ea typeface="隶书" panose="02010509060101010101" pitchFamily="49" charset="-122"/>
                <a:sym typeface="+mn-ea"/>
              </a:rPr>
              <a:t>1</a:t>
            </a:r>
            <a:r>
              <a:rPr lang="zh-CN" altLang="en-US" sz="2800" dirty="0" smtClean="0">
                <a:solidFill>
                  <a:srgbClr val="EAEAEA"/>
                </a:solidFill>
                <a:latin typeface="隶书" panose="02010509060101010101" pitchFamily="49" charset="-122"/>
                <a:ea typeface="隶书" panose="02010509060101010101" pitchFamily="49" charset="-122"/>
                <a:sym typeface="+mn-ea"/>
              </a:rPr>
              <a:t>万</a:t>
            </a:r>
            <a:r>
              <a:rPr lang="en-US" altLang="zh-CN" sz="2800" dirty="0" err="1" smtClean="0">
                <a:solidFill>
                  <a:srgbClr val="EAEAEA"/>
                </a:solidFill>
                <a:latin typeface="隶书" panose="02010509060101010101" pitchFamily="49" charset="-122"/>
                <a:ea typeface="隶书" panose="02010509060101010101" pitchFamily="49" charset="-122"/>
                <a:sym typeface="+mn-ea"/>
              </a:rPr>
              <a:t>元，有稳定的数量够用的实训基地。而普通本科专业设置没有这样明确的条件要求</a:t>
            </a:r>
            <a:r>
              <a:rPr lang="zh-CN" altLang="en-US" sz="2800" dirty="0" smtClean="0">
                <a:solidFill>
                  <a:srgbClr val="EAEAEA"/>
                </a:solidFill>
                <a:latin typeface="隶书" panose="02010509060101010101" pitchFamily="49" charset="-122"/>
                <a:ea typeface="隶书" panose="02010509060101010101" pitchFamily="49" charset="-122"/>
                <a:sym typeface="+mn-ea"/>
              </a:rPr>
              <a:t>（具备开办专业所必需的经费、教学用房、仪器设备、实习基地等办学条件）。</a:t>
            </a:r>
            <a:endParaRPr lang="zh-CN" altLang="en-US" sz="2800" dirty="0" smtClean="0">
              <a:solidFill>
                <a:srgbClr val="EAEAEA"/>
              </a:solidFill>
              <a:latin typeface="隶书" panose="02010509060101010101" pitchFamily="49" charset="-122"/>
              <a:ea typeface="隶书" panose="02010509060101010101" pitchFamily="49" charset="-122"/>
              <a:sym typeface="+mn-ea"/>
            </a:endParaRPr>
          </a:p>
          <a:p>
            <a:pPr marL="0" lvl="1" indent="711200" algn="l" eaLnBrk="0" latinLnBrk="0" hangingPunct="0">
              <a:lnSpc>
                <a:spcPct val="120000"/>
              </a:lnSpc>
              <a:spcBef>
                <a:spcPts val="600"/>
              </a:spcBef>
              <a:buClr>
                <a:srgbClr val="FFFFFF"/>
              </a:buClr>
              <a:buSzPct val="80000"/>
              <a:buFontTx/>
              <a:extLst>
                <a:ext uri="{35155182-B16C-46BC-9424-99874614C6A1}">
                  <wpsdc:indentchars xmlns:wpsdc="http://www.wps.cn/officeDocument/2017/drawingmlCustomData" val="200" checksum="3773799597"/>
                </a:ext>
              </a:extLst>
            </a:pPr>
            <a:endParaRPr lang="zh-CN" altLang="en-US" sz="2800" dirty="0" smtClean="0">
              <a:solidFill>
                <a:srgbClr val="EAEAEA"/>
              </a:solidFill>
              <a:latin typeface="隶书" panose="02010509060101010101" pitchFamily="49" charset="-122"/>
              <a:ea typeface="隶书" panose="02010509060101010101" pitchFamily="49" charset="-122"/>
              <a:sym typeface="+mn-ea"/>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Tree>
  </p:cSld>
  <p:clrMapOvr>
    <a:masterClrMapping/>
  </p:clrMapOvr>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（三）</a:t>
            </a:r>
            <a:r>
              <a:rPr kumimoji="0" lang="en-US" altLang="zh-CN" sz="3200" b="1" dirty="0" smtClean="0">
                <a:solidFill>
                  <a:srgbClr val="EAEAEA"/>
                </a:solidFill>
                <a:latin typeface="隶书" panose="02010509060101010101" pitchFamily="49" charset="-122"/>
                <a:ea typeface="隶书" panose="02010509060101010101" pitchFamily="49" charset="-122"/>
              </a:rPr>
              <a:t> </a:t>
            </a:r>
            <a:r>
              <a:rPr kumimoji="0" lang="zh-CN" altLang="en-US" sz="3200" b="1" dirty="0" smtClean="0">
                <a:solidFill>
                  <a:srgbClr val="EAEAEA"/>
                </a:solidFill>
                <a:latin typeface="隶书" panose="02010509060101010101" pitchFamily="49" charset="-122"/>
                <a:ea typeface="隶书" panose="02010509060101010101" pitchFamily="49" charset="-122"/>
              </a:rPr>
              <a:t>专业设置坚持</a:t>
            </a:r>
            <a:r>
              <a:rPr kumimoji="0" lang="zh-CN" altLang="en-US" sz="3200" b="1" dirty="0">
                <a:solidFill>
                  <a:srgbClr val="EAEAEA"/>
                </a:solidFill>
                <a:latin typeface="隶书" panose="02010509060101010101" pitchFamily="49" charset="-122"/>
                <a:ea typeface="隶书" panose="02010509060101010101" pitchFamily="49" charset="-122"/>
              </a:rPr>
              <a:t>“三高”原则</a:t>
            </a:r>
            <a:endParaRPr kumimoji="0" lang="zh-CN" altLang="en-US" sz="3200" b="1" dirty="0">
              <a:solidFill>
                <a:srgbClr val="EAEAEA"/>
              </a:solidFill>
              <a:latin typeface="隶书" panose="02010509060101010101" pitchFamily="49" charset="-122"/>
              <a:ea typeface="隶书" panose="02010509060101010101" pitchFamily="49" charset="-122"/>
            </a:endParaRPr>
          </a:p>
        </p:txBody>
      </p:sp>
      <p:sp>
        <p:nvSpPr>
          <p:cNvPr id="4101" name="Rectangle 3"/>
          <p:cNvSpPr>
            <a:spLocks noChangeArrowheads="1"/>
          </p:cNvSpPr>
          <p:nvPr/>
        </p:nvSpPr>
        <p:spPr bwMode="auto">
          <a:xfrm>
            <a:off x="2098707" y="2619375"/>
            <a:ext cx="8569325" cy="3294460"/>
          </a:xfrm>
          <a:prstGeom prst="rect">
            <a:avLst/>
          </a:prstGeom>
          <a:noFill/>
          <a:ln w="12700" cap="sq">
            <a:noFill/>
            <a:miter lim="800000"/>
            <a:headEnd type="none" w="sm" len="sm"/>
            <a:tailEnd type="none" w="sm" len="sm"/>
          </a:ln>
        </p:spPr>
        <p:txBody>
          <a:bodyPr/>
          <a:lstStyle/>
          <a:p>
            <a:pPr marL="609600" indent="-609600" eaLnBrk="0" hangingPunct="0">
              <a:lnSpc>
                <a:spcPct val="150000"/>
              </a:lnSpc>
              <a:spcBef>
                <a:spcPts val="2400"/>
              </a:spcBef>
              <a:buClr>
                <a:srgbClr val="FFFFFF"/>
              </a:buClr>
              <a:buSzPct val="80000"/>
              <a:buFont typeface="Wingdings" panose="05000000000000000000" pitchFamily="2" charset="2"/>
              <a:buNone/>
            </a:pPr>
            <a:endParaRPr lang="zh-CN" altLang="en-US" sz="2800" b="1" dirty="0">
              <a:solidFill>
                <a:srgbClr val="FFFFFF"/>
              </a:solidFill>
              <a:ea typeface="楷体_GB2312" panose="02010609030101010101" pitchFamily="49" charset="-122"/>
            </a:endParaRPr>
          </a:p>
          <a:p>
            <a:pPr marL="609600" indent="-609600" eaLnBrk="0" hangingPunct="0">
              <a:lnSpc>
                <a:spcPct val="150000"/>
              </a:lnSpc>
              <a:buClr>
                <a:srgbClr val="FFFFFF"/>
              </a:buClr>
              <a:buSzPct val="80000"/>
            </a:pPr>
            <a:endParaRPr lang="en-US" altLang="zh-CN" dirty="0">
              <a:solidFill>
                <a:srgbClr val="FFFFFF"/>
              </a:solidFill>
              <a:ea typeface="楷体_GB2312" panose="02010609030101010101" pitchFamily="49" charset="-122"/>
            </a:endParaRPr>
          </a:p>
        </p:txBody>
      </p:sp>
      <p:sp>
        <p:nvSpPr>
          <p:cNvPr id="7" name="Rectangle 3"/>
          <p:cNvSpPr>
            <a:spLocks noChangeArrowheads="1"/>
          </p:cNvSpPr>
          <p:nvPr/>
        </p:nvSpPr>
        <p:spPr bwMode="auto">
          <a:xfrm>
            <a:off x="1812290" y="694690"/>
            <a:ext cx="8798560" cy="3921760"/>
          </a:xfrm>
          <a:prstGeom prst="rect">
            <a:avLst/>
          </a:prstGeom>
          <a:noFill/>
          <a:ln w="12700" cap="sq">
            <a:noFill/>
            <a:miter lim="800000"/>
            <a:headEnd type="none" w="sm" len="sm"/>
            <a:tailEnd type="none" w="sm" len="sm"/>
          </a:ln>
        </p:spPr>
        <p:txBody>
          <a:bodyPr/>
          <a:lstStyle/>
          <a:p>
            <a:pPr marL="609600" lvl="1" indent="-609600" eaLnBrk="0" hangingPunct="0">
              <a:lnSpc>
                <a:spcPct val="120000"/>
              </a:lnSpc>
              <a:spcBef>
                <a:spcPts val="0"/>
              </a:spcBef>
              <a:buClr>
                <a:srgbClr val="FFFFFF"/>
              </a:buClr>
              <a:buSzPct val="80000"/>
            </a:pPr>
            <a:r>
              <a:rPr lang="en-US" altLang="zh-CN" sz="2800" dirty="0" smtClean="0">
                <a:solidFill>
                  <a:srgbClr val="FFFFFF"/>
                </a:solidFill>
                <a:latin typeface="隶书" panose="02010509060101010101" pitchFamily="49" charset="-122"/>
                <a:ea typeface="隶书" panose="02010509060101010101" pitchFamily="49" charset="-122"/>
              </a:rPr>
              <a:t>1.高起点</a:t>
            </a:r>
            <a:endParaRPr lang="en-US" altLang="zh-CN" sz="2800" dirty="0" smtClean="0">
              <a:solidFill>
                <a:srgbClr val="FFFFFF"/>
              </a:solidFill>
              <a:latin typeface="隶书" panose="02010509060101010101" pitchFamily="49" charset="-122"/>
              <a:ea typeface="隶书" panose="02010509060101010101" pitchFamily="49" charset="-122"/>
            </a:endParaRPr>
          </a:p>
          <a:p>
            <a:pPr marL="0" lvl="1" indent="0" eaLnBrk="0" latinLnBrk="0" hangingPunct="0">
              <a:lnSpc>
                <a:spcPct val="120000"/>
              </a:lnSpc>
              <a:spcBef>
                <a:spcPts val="0"/>
              </a:spcBef>
              <a:buClr>
                <a:srgbClr val="FFFFFF"/>
              </a:buClr>
              <a:buSzPct val="80000"/>
            </a:pPr>
            <a:r>
              <a:rPr lang="en-US" altLang="zh-CN" sz="2800" dirty="0" smtClean="0">
                <a:solidFill>
                  <a:srgbClr val="EAEAEA"/>
                </a:solidFill>
                <a:latin typeface="隶书" panose="02010509060101010101" pitchFamily="49" charset="-122"/>
                <a:ea typeface="隶书" panose="02010509060101010101" pitchFamily="49" charset="-122"/>
              </a:rPr>
              <a:t>√</a:t>
            </a:r>
            <a:r>
              <a:rPr lang="zh-CN" altLang="en-US" sz="2800" dirty="0" smtClean="0">
                <a:solidFill>
                  <a:srgbClr val="FFC000"/>
                </a:solidFill>
                <a:latin typeface="隶书" panose="02010509060101010101" pitchFamily="49" charset="-122"/>
                <a:ea typeface="隶书" panose="02010509060101010101" pitchFamily="49" charset="-122"/>
              </a:rPr>
              <a:t>对教师数量和职称、学历要求</a:t>
            </a:r>
            <a:r>
              <a:rPr lang="en-US" altLang="zh-CN" sz="2800" dirty="0" smtClean="0">
                <a:solidFill>
                  <a:srgbClr val="FFC000"/>
                </a:solidFill>
                <a:latin typeface="隶书" panose="02010509060101010101" pitchFamily="49" charset="-122"/>
                <a:ea typeface="隶书" panose="02010509060101010101" pitchFamily="49" charset="-122"/>
              </a:rPr>
              <a:t>高</a:t>
            </a:r>
            <a:endParaRPr lang="en-US" altLang="zh-CN" sz="2800" dirty="0" smtClean="0">
              <a:solidFill>
                <a:srgbClr val="FFC000"/>
              </a:solidFill>
              <a:latin typeface="隶书" panose="02010509060101010101" pitchFamily="49" charset="-122"/>
              <a:ea typeface="隶书" panose="02010509060101010101" pitchFamily="49" charset="-122"/>
            </a:endParaRPr>
          </a:p>
          <a:p>
            <a:pPr marL="0" lvl="1" indent="711200" eaLnBrk="0" latinLnBrk="0" hangingPunct="0">
              <a:lnSpc>
                <a:spcPct val="120000"/>
              </a:lnSpc>
              <a:spcBef>
                <a:spcPts val="0"/>
              </a:spcBef>
              <a:buClr>
                <a:srgbClr val="FFFFFF"/>
              </a:buClr>
              <a:buSzPct val="80000"/>
              <a:extLst>
                <a:ext uri="{35155182-B16C-46BC-9424-99874614C6A1}">
                  <wpsdc:indentchars xmlns:wpsdc="http://www.wps.cn/officeDocument/2017/drawingmlCustomData" val="200" checksum="3773799597"/>
                </a:ext>
              </a:extLst>
            </a:pPr>
            <a:r>
              <a:rPr lang="en-US" altLang="zh-CN" sz="2800" dirty="0" err="1" smtClean="0">
                <a:solidFill>
                  <a:srgbClr val="EAEAEA"/>
                </a:solidFill>
                <a:latin typeface="隶书" panose="02010509060101010101" pitchFamily="49" charset="-122"/>
                <a:ea typeface="隶书" panose="02010509060101010101" pitchFamily="49" charset="-122"/>
              </a:rPr>
              <a:t>例，全校生师比</a:t>
            </a:r>
            <a:r>
              <a:rPr lang="zh-CN" altLang="en-US" sz="2800" dirty="0" smtClean="0">
                <a:solidFill>
                  <a:srgbClr val="EAEAEA"/>
                </a:solidFill>
                <a:latin typeface="隶书" panose="02010509060101010101" pitchFamily="49" charset="-122"/>
                <a:ea typeface="隶书" panose="02010509060101010101" pitchFamily="49" charset="-122"/>
              </a:rPr>
              <a:t>不低于</a:t>
            </a:r>
            <a:r>
              <a:rPr lang="en-US" altLang="zh-CN" sz="2800" dirty="0" smtClean="0">
                <a:solidFill>
                  <a:srgbClr val="EAEAEA"/>
                </a:solidFill>
                <a:latin typeface="隶书" panose="02010509060101010101" pitchFamily="49" charset="-122"/>
                <a:ea typeface="隶书" panose="02010509060101010101" pitchFamily="49" charset="-122"/>
              </a:rPr>
              <a:t>1：18</a:t>
            </a:r>
            <a:r>
              <a:rPr lang="zh-CN" altLang="en-US" sz="2800" dirty="0" smtClean="0">
                <a:solidFill>
                  <a:srgbClr val="EAEAEA"/>
                </a:solidFill>
                <a:latin typeface="隶书" panose="02010509060101010101" pitchFamily="49" charset="-122"/>
                <a:ea typeface="隶书" panose="02010509060101010101" pitchFamily="49" charset="-122"/>
              </a:rPr>
              <a:t>，</a:t>
            </a:r>
            <a:r>
              <a:rPr lang="en-US" altLang="zh-CN" sz="2800" dirty="0" err="1" smtClean="0">
                <a:solidFill>
                  <a:srgbClr val="EAEAEA"/>
                </a:solidFill>
                <a:latin typeface="隶书" panose="02010509060101010101" pitchFamily="49" charset="-122"/>
                <a:ea typeface="隶书" panose="02010509060101010101" pitchFamily="49" charset="-122"/>
              </a:rPr>
              <a:t>专业生师比</a:t>
            </a:r>
            <a:r>
              <a:rPr lang="zh-CN" altLang="en-US" sz="2800" dirty="0">
                <a:solidFill>
                  <a:srgbClr val="EAEAEA"/>
                </a:solidFill>
                <a:latin typeface="隶书" panose="02010509060101010101" pitchFamily="49" charset="-122"/>
                <a:ea typeface="隶书" panose="02010509060101010101" pitchFamily="49" charset="-122"/>
                <a:sym typeface="+mn-ea"/>
              </a:rPr>
              <a:t>不低于</a:t>
            </a:r>
            <a:r>
              <a:rPr lang="en-US" altLang="zh-CN" sz="2800" dirty="0" smtClean="0">
                <a:solidFill>
                  <a:srgbClr val="EAEAEA"/>
                </a:solidFill>
                <a:latin typeface="隶书" panose="02010509060101010101" pitchFamily="49" charset="-122"/>
                <a:ea typeface="隶书" panose="02010509060101010101" pitchFamily="49" charset="-122"/>
              </a:rPr>
              <a:t>1:20；高职称教师比</a:t>
            </a:r>
            <a:r>
              <a:rPr lang="zh-CN" altLang="en-US" sz="2800" dirty="0">
                <a:solidFill>
                  <a:srgbClr val="EAEAEA"/>
                </a:solidFill>
                <a:latin typeface="隶书" panose="02010509060101010101" pitchFamily="49" charset="-122"/>
                <a:ea typeface="隶书" panose="02010509060101010101" pitchFamily="49" charset="-122"/>
                <a:sym typeface="+mn-ea"/>
              </a:rPr>
              <a:t>不低于</a:t>
            </a:r>
            <a:r>
              <a:rPr lang="en-US" altLang="zh-CN" sz="2800" dirty="0" smtClean="0">
                <a:solidFill>
                  <a:srgbClr val="EAEAEA"/>
                </a:solidFill>
                <a:latin typeface="隶书" panose="02010509060101010101" pitchFamily="49" charset="-122"/>
                <a:ea typeface="隶书" panose="02010509060101010101" pitchFamily="49" charset="-122"/>
              </a:rPr>
              <a:t>30%</a:t>
            </a:r>
            <a:r>
              <a:rPr lang="zh-CN" altLang="en-US" sz="2800" dirty="0" smtClean="0">
                <a:solidFill>
                  <a:srgbClr val="EAEAEA"/>
                </a:solidFill>
                <a:latin typeface="隶书" panose="02010509060101010101" pitchFamily="49" charset="-122"/>
                <a:ea typeface="隶书" panose="02010509060101010101" pitchFamily="49" charset="-122"/>
              </a:rPr>
              <a:t>；</a:t>
            </a:r>
            <a:r>
              <a:rPr lang="en-US" altLang="zh-CN" sz="2800" dirty="0" err="1" smtClean="0">
                <a:solidFill>
                  <a:srgbClr val="EAEAEA"/>
                </a:solidFill>
                <a:latin typeface="隶书" panose="02010509060101010101" pitchFamily="49" charset="-122"/>
                <a:ea typeface="隶书" panose="02010509060101010101" pitchFamily="49" charset="-122"/>
              </a:rPr>
              <a:t>硕士研究生教师比</a:t>
            </a:r>
            <a:r>
              <a:rPr lang="zh-CN" altLang="en-US" sz="2800" dirty="0">
                <a:solidFill>
                  <a:srgbClr val="EAEAEA"/>
                </a:solidFill>
                <a:latin typeface="隶书" panose="02010509060101010101" pitchFamily="49" charset="-122"/>
                <a:ea typeface="隶书" panose="02010509060101010101" pitchFamily="49" charset="-122"/>
                <a:sym typeface="+mn-ea"/>
              </a:rPr>
              <a:t>不低于</a:t>
            </a:r>
            <a:r>
              <a:rPr lang="en-US" altLang="zh-CN" sz="2800" dirty="0" smtClean="0">
                <a:solidFill>
                  <a:srgbClr val="EAEAEA"/>
                </a:solidFill>
                <a:latin typeface="隶书" panose="02010509060101010101" pitchFamily="49" charset="-122"/>
                <a:ea typeface="隶书" panose="02010509060101010101" pitchFamily="49" charset="-122"/>
              </a:rPr>
              <a:t>50%</a:t>
            </a:r>
            <a:r>
              <a:rPr lang="zh-CN" altLang="en-US" sz="2800" dirty="0" smtClean="0">
                <a:solidFill>
                  <a:srgbClr val="EAEAEA"/>
                </a:solidFill>
                <a:latin typeface="隶书" panose="02010509060101010101" pitchFamily="49" charset="-122"/>
                <a:ea typeface="隶书" panose="02010509060101010101" pitchFamily="49" charset="-122"/>
              </a:rPr>
              <a:t>，</a:t>
            </a:r>
            <a:r>
              <a:rPr lang="en-US" altLang="zh-CN" sz="2800" dirty="0" err="1" smtClean="0">
                <a:solidFill>
                  <a:srgbClr val="EAEAEA"/>
                </a:solidFill>
                <a:latin typeface="隶书" panose="02010509060101010101" pitchFamily="49" charset="-122"/>
                <a:ea typeface="隶书" panose="02010509060101010101" pitchFamily="49" charset="-122"/>
              </a:rPr>
              <a:t>博士研究生教师比</a:t>
            </a:r>
            <a:r>
              <a:rPr lang="zh-CN" altLang="en-US" sz="2800" dirty="0">
                <a:solidFill>
                  <a:srgbClr val="EAEAEA"/>
                </a:solidFill>
                <a:latin typeface="隶书" panose="02010509060101010101" pitchFamily="49" charset="-122"/>
                <a:ea typeface="隶书" panose="02010509060101010101" pitchFamily="49" charset="-122"/>
                <a:sym typeface="+mn-ea"/>
              </a:rPr>
              <a:t>不低于</a:t>
            </a:r>
            <a:r>
              <a:rPr lang="en-US" altLang="zh-CN" sz="2800" dirty="0" smtClean="0">
                <a:solidFill>
                  <a:srgbClr val="EAEAEA"/>
                </a:solidFill>
                <a:latin typeface="隶书" panose="02010509060101010101" pitchFamily="49" charset="-122"/>
                <a:ea typeface="隶书" panose="02010509060101010101" pitchFamily="49" charset="-122"/>
              </a:rPr>
              <a:t>15%</a:t>
            </a:r>
            <a:r>
              <a:rPr lang="zh-CN" altLang="en-US" sz="2800" dirty="0" smtClean="0">
                <a:solidFill>
                  <a:srgbClr val="EAEAEA"/>
                </a:solidFill>
                <a:latin typeface="隶书" panose="02010509060101010101" pitchFamily="49" charset="-122"/>
                <a:ea typeface="隶书" panose="02010509060101010101" pitchFamily="49" charset="-122"/>
              </a:rPr>
              <a:t>。</a:t>
            </a:r>
            <a:endParaRPr lang="zh-CN" altLang="en-US" sz="2800" dirty="0" smtClean="0">
              <a:solidFill>
                <a:srgbClr val="EAEAEA"/>
              </a:solidFill>
              <a:latin typeface="隶书" panose="02010509060101010101" pitchFamily="49" charset="-122"/>
              <a:ea typeface="隶书" panose="02010509060101010101" pitchFamily="49" charset="-122"/>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solidFill>
                  <a:srgbClr val="FFC000"/>
                </a:solidFill>
                <a:latin typeface="隶书" panose="02010509060101010101" pitchFamily="49" charset="-122"/>
                <a:ea typeface="隶书" panose="02010509060101010101" pitchFamily="49" charset="-122"/>
                <a:sym typeface="+mn-ea"/>
              </a:rPr>
              <a:t>第一次</a:t>
            </a:r>
            <a:r>
              <a:rPr lang="en-US" altLang="zh-CN" sz="2800" dirty="0" smtClean="0">
                <a:solidFill>
                  <a:srgbClr val="FFC000"/>
                </a:solidFill>
                <a:latin typeface="隶书" panose="02010509060101010101" pitchFamily="49" charset="-122"/>
                <a:ea typeface="隶书" panose="02010509060101010101" pitchFamily="49" charset="-122"/>
                <a:sym typeface="+mn-ea"/>
              </a:rPr>
              <a:t>在职教文件中对教师学历层次提出要求</a:t>
            </a:r>
            <a:r>
              <a:rPr lang="en-US" altLang="zh-CN" sz="2800" dirty="0" smtClean="0">
                <a:solidFill>
                  <a:srgbClr val="EAEAEA"/>
                </a:solidFill>
                <a:latin typeface="隶书" panose="02010509060101010101" pitchFamily="49" charset="-122"/>
                <a:ea typeface="隶书" panose="02010509060101010101" pitchFamily="49" charset="-122"/>
                <a:sym typeface="+mn-ea"/>
              </a:rPr>
              <a:t>。</a:t>
            </a:r>
            <a:endParaRPr lang="en-US" altLang="zh-CN" sz="2800" dirty="0" smtClean="0">
              <a:solidFill>
                <a:srgbClr val="EAEAEA"/>
              </a:solidFill>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solidFill>
                  <a:srgbClr val="EAEAEA"/>
                </a:solidFill>
                <a:latin typeface="隶书" panose="02010509060101010101" pitchFamily="49" charset="-122"/>
                <a:ea typeface="隶书" panose="02010509060101010101" pitchFamily="49" charset="-122"/>
              </a:rPr>
              <a:t>既高于</a:t>
            </a:r>
            <a:r>
              <a:rPr lang="en-US" altLang="zh-CN" sz="2800" dirty="0" err="1" smtClean="0">
                <a:solidFill>
                  <a:srgbClr val="EAEAEA"/>
                </a:solidFill>
                <a:latin typeface="隶书" panose="02010509060101010101" pitchFamily="49" charset="-122"/>
                <a:ea typeface="隶书" panose="02010509060101010101" pitchFamily="49" charset="-122"/>
              </a:rPr>
              <a:t>普本</a:t>
            </a:r>
            <a:r>
              <a:rPr lang="zh-CN" altLang="en-US" sz="2800" dirty="0" smtClean="0">
                <a:solidFill>
                  <a:srgbClr val="EAEAEA"/>
                </a:solidFill>
                <a:latin typeface="隶书" panose="02010509060101010101" pitchFamily="49" charset="-122"/>
                <a:ea typeface="隶书" panose="02010509060101010101" pitchFamily="49" charset="-122"/>
              </a:rPr>
              <a:t>（有完成人才培养方案所必需的专职教师队伍及教辅人员），也高于</a:t>
            </a:r>
            <a:r>
              <a:rPr lang="en-US" altLang="zh-CN" sz="2800" dirty="0" smtClean="0">
                <a:solidFill>
                  <a:srgbClr val="EAEAEA"/>
                </a:solidFill>
                <a:latin typeface="隶书" panose="02010509060101010101" pitchFamily="49" charset="-122"/>
                <a:ea typeface="隶书" panose="02010509060101010101" pitchFamily="49" charset="-122"/>
              </a:rPr>
              <a:t>高职专业设置</a:t>
            </a:r>
            <a:r>
              <a:rPr lang="zh-CN" altLang="en-US" sz="2800" dirty="0" smtClean="0">
                <a:solidFill>
                  <a:srgbClr val="EAEAEA"/>
                </a:solidFill>
                <a:latin typeface="隶书" panose="02010509060101010101" pitchFamily="49" charset="-122"/>
                <a:ea typeface="隶书" panose="02010509060101010101" pitchFamily="49" charset="-122"/>
              </a:rPr>
              <a:t>要求。</a:t>
            </a:r>
            <a:endParaRPr lang="zh-CN" altLang="en-US" sz="2800" dirty="0" smtClean="0">
              <a:solidFill>
                <a:srgbClr val="EAEAEA"/>
              </a:solidFill>
              <a:latin typeface="隶书" panose="02010509060101010101" pitchFamily="49" charset="-122"/>
              <a:ea typeface="隶书" panose="02010509060101010101" pitchFamily="49" charset="-122"/>
            </a:endParaRPr>
          </a:p>
          <a:p>
            <a:pPr marL="0" lvl="1" indent="711200" algn="l" eaLnBrk="0" latinLnBrk="0" hangingPunct="0">
              <a:lnSpc>
                <a:spcPct val="120000"/>
              </a:lnSpc>
              <a:spcBef>
                <a:spcPts val="600"/>
              </a:spcBef>
              <a:buClr>
                <a:srgbClr val="FFFFFF"/>
              </a:buClr>
              <a:buSzPct val="80000"/>
              <a:buFontTx/>
              <a:extLst>
                <a:ext uri="{35155182-B16C-46BC-9424-99874614C6A1}">
                  <wpsdc:indentchars xmlns:wpsdc="http://www.wps.cn/officeDocument/2017/drawingmlCustomData" val="200" checksum="3773799597"/>
                </a:ext>
              </a:extLst>
            </a:pPr>
            <a:r>
              <a:rPr lang="en-US" altLang="zh-CN" sz="2800" dirty="0" smtClean="0">
                <a:solidFill>
                  <a:srgbClr val="EAEAEA"/>
                </a:solidFill>
                <a:latin typeface="隶书" panose="02010509060101010101" pitchFamily="49" charset="-122"/>
                <a:ea typeface="隶书" panose="02010509060101010101" pitchFamily="49" charset="-122"/>
                <a:sym typeface="+mn-ea"/>
              </a:rPr>
              <a:t>为本科层次职业教育今后在科学研究、技术服务、咨询服务等方面奠定了发展基础</a:t>
            </a:r>
            <a:r>
              <a:rPr lang="zh-CN" altLang="en-US" sz="2800" dirty="0" smtClean="0">
                <a:solidFill>
                  <a:srgbClr val="EAEAEA"/>
                </a:solidFill>
                <a:latin typeface="隶书" panose="02010509060101010101" pitchFamily="49" charset="-122"/>
                <a:ea typeface="隶书" panose="02010509060101010101" pitchFamily="49" charset="-122"/>
                <a:sym typeface="+mn-ea"/>
              </a:rPr>
              <a:t>。</a:t>
            </a:r>
            <a:endParaRPr lang="zh-CN" altLang="en-US" sz="2800" dirty="0" smtClean="0">
              <a:solidFill>
                <a:srgbClr val="EAEAEA"/>
              </a:solidFill>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0"/>
              </a:spcBef>
              <a:buClr>
                <a:srgbClr val="FFFFFF"/>
              </a:buClr>
              <a:buSzPct val="80000"/>
              <a:extLst>
                <a:ext uri="{35155182-B16C-46BC-9424-99874614C6A1}">
                  <wpsdc:indentchars xmlns:wpsdc="http://www.wps.cn/officeDocument/2017/drawingmlCustomData" val="200" checksum="3773799597"/>
                </a:ext>
              </a:extLst>
            </a:pPr>
            <a:endParaRPr lang="en-US" altLang="zh-CN" sz="2800" dirty="0" smtClean="0">
              <a:solidFill>
                <a:srgbClr val="EAEAEA"/>
              </a:solidFill>
              <a:latin typeface="隶书" panose="02010509060101010101" pitchFamily="49" charset="-122"/>
              <a:ea typeface="隶书" panose="02010509060101010101" pitchFamily="49" charset="-122"/>
            </a:endParaRPr>
          </a:p>
          <a:p>
            <a:pPr marL="0" lvl="1" indent="0" algn="l" eaLnBrk="0" latinLnBrk="0" hangingPunct="0">
              <a:lnSpc>
                <a:spcPct val="120000"/>
              </a:lnSpc>
              <a:spcBef>
                <a:spcPts val="1200"/>
              </a:spcBef>
              <a:buClr>
                <a:srgbClr val="FFFFFF"/>
              </a:buClr>
              <a:buSzPct val="80000"/>
              <a:buFontTx/>
            </a:pPr>
            <a:endParaRPr lang="zh-CN" altLang="en-US" sz="2800" dirty="0" smtClean="0">
              <a:solidFill>
                <a:srgbClr val="EAEAEA"/>
              </a:solidFill>
              <a:latin typeface="隶书" panose="02010509060101010101" pitchFamily="49" charset="-122"/>
              <a:ea typeface="隶书" panose="02010509060101010101" pitchFamily="49" charset="-122"/>
              <a:sym typeface="+mn-ea"/>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Tree>
  </p:cSld>
  <p:clrMapOvr>
    <a:masterClrMapping/>
  </p:clrMapOv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（三）</a:t>
            </a:r>
            <a:r>
              <a:rPr kumimoji="0" lang="en-US" altLang="zh-CN" sz="3200" b="1" dirty="0" smtClean="0">
                <a:solidFill>
                  <a:srgbClr val="EAEAEA"/>
                </a:solidFill>
                <a:latin typeface="隶书" panose="02010509060101010101" pitchFamily="49" charset="-122"/>
                <a:ea typeface="隶书" panose="02010509060101010101" pitchFamily="49" charset="-122"/>
              </a:rPr>
              <a:t> </a:t>
            </a:r>
            <a:r>
              <a:rPr kumimoji="0" lang="zh-CN" altLang="en-US" sz="3200" b="1" dirty="0" smtClean="0">
                <a:solidFill>
                  <a:srgbClr val="EAEAEA"/>
                </a:solidFill>
                <a:latin typeface="隶书" panose="02010509060101010101" pitchFamily="49" charset="-122"/>
                <a:ea typeface="隶书" panose="02010509060101010101" pitchFamily="49" charset="-122"/>
              </a:rPr>
              <a:t>专业设置坚持</a:t>
            </a:r>
            <a:r>
              <a:rPr kumimoji="0" lang="zh-CN" altLang="en-US" sz="3200" b="1" dirty="0">
                <a:solidFill>
                  <a:srgbClr val="EAEAEA"/>
                </a:solidFill>
                <a:latin typeface="隶书" panose="02010509060101010101" pitchFamily="49" charset="-122"/>
                <a:ea typeface="隶书" panose="02010509060101010101" pitchFamily="49" charset="-122"/>
              </a:rPr>
              <a:t>“三高”原则</a:t>
            </a:r>
            <a:endParaRPr kumimoji="0" lang="zh-CN" altLang="en-US" sz="3200" b="1" dirty="0">
              <a:solidFill>
                <a:srgbClr val="EAEAEA"/>
              </a:solidFill>
              <a:latin typeface="隶书" panose="02010509060101010101" pitchFamily="49" charset="-122"/>
              <a:ea typeface="隶书" panose="02010509060101010101" pitchFamily="49" charset="-122"/>
            </a:endParaRPr>
          </a:p>
        </p:txBody>
      </p:sp>
      <p:sp>
        <p:nvSpPr>
          <p:cNvPr id="4101" name="Rectangle 3"/>
          <p:cNvSpPr>
            <a:spLocks noChangeArrowheads="1"/>
          </p:cNvSpPr>
          <p:nvPr/>
        </p:nvSpPr>
        <p:spPr bwMode="auto">
          <a:xfrm>
            <a:off x="2135537" y="2637155"/>
            <a:ext cx="8569325" cy="3294460"/>
          </a:xfrm>
          <a:prstGeom prst="rect">
            <a:avLst/>
          </a:prstGeom>
          <a:noFill/>
          <a:ln w="12700" cap="sq">
            <a:noFill/>
            <a:miter lim="800000"/>
            <a:headEnd type="none" w="sm" len="sm"/>
            <a:tailEnd type="none" w="sm" len="sm"/>
          </a:ln>
        </p:spPr>
        <p:txBody>
          <a:bodyPr/>
          <a:lstStyle/>
          <a:p>
            <a:pPr marL="609600" indent="-609600" eaLnBrk="0" hangingPunct="0">
              <a:lnSpc>
                <a:spcPct val="150000"/>
              </a:lnSpc>
              <a:spcBef>
                <a:spcPts val="2400"/>
              </a:spcBef>
              <a:buClr>
                <a:srgbClr val="FFFFFF"/>
              </a:buClr>
              <a:buSzPct val="80000"/>
              <a:buFont typeface="Wingdings" panose="05000000000000000000" pitchFamily="2" charset="2"/>
              <a:buNone/>
            </a:pPr>
            <a:endParaRPr lang="zh-CN" altLang="en-US" sz="2800" b="1" dirty="0">
              <a:solidFill>
                <a:srgbClr val="FFFFFF"/>
              </a:solidFill>
              <a:ea typeface="楷体_GB2312" panose="02010609030101010101" pitchFamily="49" charset="-122"/>
            </a:endParaRPr>
          </a:p>
          <a:p>
            <a:pPr marL="609600" indent="-609600" eaLnBrk="0" hangingPunct="0">
              <a:lnSpc>
                <a:spcPct val="150000"/>
              </a:lnSpc>
              <a:buClr>
                <a:srgbClr val="FFFFFF"/>
              </a:buClr>
              <a:buSzPct val="80000"/>
            </a:pPr>
            <a:endParaRPr lang="en-US" altLang="zh-CN" dirty="0">
              <a:solidFill>
                <a:srgbClr val="FFFFFF"/>
              </a:solidFill>
              <a:ea typeface="楷体_GB2312" panose="02010609030101010101" pitchFamily="49" charset="-122"/>
            </a:endParaRPr>
          </a:p>
        </p:txBody>
      </p:sp>
      <p:sp>
        <p:nvSpPr>
          <p:cNvPr id="7" name="Rectangle 3"/>
          <p:cNvSpPr>
            <a:spLocks noChangeArrowheads="1"/>
          </p:cNvSpPr>
          <p:nvPr/>
        </p:nvSpPr>
        <p:spPr bwMode="auto">
          <a:xfrm>
            <a:off x="1812290" y="694690"/>
            <a:ext cx="8657590" cy="3921760"/>
          </a:xfrm>
          <a:prstGeom prst="rect">
            <a:avLst/>
          </a:prstGeom>
          <a:noFill/>
          <a:ln w="12700" cap="sq">
            <a:noFill/>
            <a:miter lim="800000"/>
            <a:headEnd type="none" w="sm" len="sm"/>
            <a:tailEnd type="none" w="sm" len="sm"/>
          </a:ln>
        </p:spPr>
        <p:txBody>
          <a:bodyPr/>
          <a:lstStyle/>
          <a:p>
            <a:pPr marL="609600" lvl="1" indent="-609600" eaLnBrk="0" hangingPunct="0">
              <a:lnSpc>
                <a:spcPct val="120000"/>
              </a:lnSpc>
              <a:spcBef>
                <a:spcPts val="0"/>
              </a:spcBef>
              <a:buClr>
                <a:srgbClr val="FFFFFF"/>
              </a:buClr>
              <a:buSzPct val="80000"/>
            </a:pPr>
            <a:r>
              <a:rPr lang="en-US" altLang="zh-CN" sz="2800" dirty="0" smtClean="0">
                <a:solidFill>
                  <a:srgbClr val="FFFFFF"/>
                </a:solidFill>
                <a:latin typeface="隶书" panose="02010509060101010101" pitchFamily="49" charset="-122"/>
                <a:ea typeface="隶书" panose="02010509060101010101" pitchFamily="49" charset="-122"/>
              </a:rPr>
              <a:t>1.高起点</a:t>
            </a:r>
            <a:endParaRPr lang="en-US" altLang="zh-CN" sz="2800" dirty="0" smtClean="0">
              <a:solidFill>
                <a:srgbClr val="FFFFFF"/>
              </a:solidFill>
              <a:latin typeface="隶书" panose="02010509060101010101" pitchFamily="49" charset="-122"/>
              <a:ea typeface="隶书" panose="02010509060101010101" pitchFamily="49" charset="-122"/>
            </a:endParaRPr>
          </a:p>
          <a:p>
            <a:pPr marL="0" lvl="1" algn="l" eaLnBrk="0" latinLnBrk="0" hangingPunct="0">
              <a:lnSpc>
                <a:spcPct val="100000"/>
              </a:lnSpc>
              <a:spcBef>
                <a:spcPts val="1200"/>
              </a:spcBef>
              <a:buClr>
                <a:srgbClr val="FFFFFF"/>
              </a:buClr>
              <a:buSzPct val="80000"/>
              <a:buFontTx/>
            </a:pPr>
            <a:r>
              <a:rPr lang="en-US" altLang="zh-CN" sz="2800" dirty="0" smtClean="0">
                <a:solidFill>
                  <a:srgbClr val="EAEAEA"/>
                </a:solidFill>
                <a:latin typeface="隶书" panose="02010509060101010101" pitchFamily="49" charset="-122"/>
                <a:ea typeface="隶书" panose="02010509060101010101" pitchFamily="49" charset="-122"/>
                <a:sym typeface="+mn-ea"/>
              </a:rPr>
              <a:t>√</a:t>
            </a:r>
            <a:r>
              <a:rPr sz="2800" dirty="0" err="1" smtClean="0">
                <a:solidFill>
                  <a:srgbClr val="FFC000"/>
                </a:solidFill>
                <a:latin typeface="隶书" panose="02010509060101010101" pitchFamily="49" charset="-122"/>
                <a:ea typeface="隶书" panose="02010509060101010101" pitchFamily="49" charset="-122"/>
                <a:sym typeface="+mn-ea"/>
              </a:rPr>
              <a:t>对专业负责人要求高</a:t>
            </a:r>
            <a:endParaRPr lang="en-US" sz="2800" dirty="0" smtClean="0">
              <a:solidFill>
                <a:srgbClr val="FFC000"/>
              </a:solidFill>
              <a:latin typeface="隶书" panose="02010509060101010101" pitchFamily="49" charset="-122"/>
              <a:ea typeface="隶书" panose="02010509060101010101" pitchFamily="49" charset="-122"/>
              <a:sym typeface="+mn-ea"/>
            </a:endParaRPr>
          </a:p>
          <a:p>
            <a:pPr marL="0" lvl="1" algn="l" eaLnBrk="0" latinLnBrk="0" hangingPunct="0">
              <a:lnSpc>
                <a:spcPct val="100000"/>
              </a:lnSpc>
              <a:spcBef>
                <a:spcPts val="1200"/>
              </a:spcBef>
              <a:buClr>
                <a:srgbClr val="FFFFFF"/>
              </a:buClr>
              <a:buSzPct val="80000"/>
              <a:buFontTx/>
            </a:pPr>
            <a:r>
              <a:rPr lang="en-US" sz="2800" dirty="0">
                <a:solidFill>
                  <a:srgbClr val="FFC000"/>
                </a:solidFill>
                <a:latin typeface="隶书" panose="02010509060101010101" pitchFamily="49" charset="-122"/>
                <a:ea typeface="隶书" panose="02010509060101010101" pitchFamily="49" charset="-122"/>
                <a:sym typeface="+mn-ea"/>
              </a:rPr>
              <a:t> </a:t>
            </a:r>
            <a:r>
              <a:rPr lang="en-US" sz="2800" dirty="0" smtClean="0">
                <a:solidFill>
                  <a:srgbClr val="FFC000"/>
                </a:solidFill>
                <a:latin typeface="隶书" panose="02010509060101010101" pitchFamily="49" charset="-122"/>
                <a:ea typeface="隶书" panose="02010509060101010101" pitchFamily="49" charset="-122"/>
                <a:sym typeface="+mn-ea"/>
              </a:rPr>
              <a:t>   </a:t>
            </a:r>
            <a:r>
              <a:rPr lang="zh-CN" altLang="en-US" sz="2800" dirty="0" smtClean="0">
                <a:solidFill>
                  <a:srgbClr val="EAEAEA"/>
                </a:solidFill>
                <a:latin typeface="隶书" panose="02010509060101010101" pitchFamily="49" charset="-122"/>
                <a:ea typeface="隶书" panose="02010509060101010101" pitchFamily="49" charset="-122"/>
                <a:sym typeface="+mn-ea"/>
              </a:rPr>
              <a:t>适</a:t>
            </a:r>
            <a:r>
              <a:rPr sz="2800" dirty="0" smtClean="0">
                <a:solidFill>
                  <a:srgbClr val="EAEAEA"/>
                </a:solidFill>
                <a:latin typeface="隶书" panose="02010509060101010101" pitchFamily="49" charset="-122"/>
                <a:ea typeface="隶书" panose="02010509060101010101" pitchFamily="49" charset="-122"/>
                <a:sym typeface="+mn-ea"/>
              </a:rPr>
              <a:t>应</a:t>
            </a:r>
            <a:r>
              <a:rPr lang="zh-CN" sz="2800" dirty="0" smtClean="0">
                <a:solidFill>
                  <a:srgbClr val="EAEAEA"/>
                </a:solidFill>
                <a:latin typeface="隶书" panose="02010509060101010101" pitchFamily="49" charset="-122"/>
                <a:ea typeface="隶书" panose="02010509060101010101" pitchFamily="49" charset="-122"/>
                <a:sym typeface="+mn-ea"/>
              </a:rPr>
              <a:t>职业教育</a:t>
            </a:r>
            <a:r>
              <a:rPr lang="en-US" altLang="zh-CN" sz="2800" dirty="0" smtClean="0">
                <a:solidFill>
                  <a:srgbClr val="EAEAEA"/>
                </a:solidFill>
                <a:latin typeface="隶书" panose="02010509060101010101" pitchFamily="49" charset="-122"/>
                <a:ea typeface="隶书" panose="02010509060101010101" pitchFamily="49" charset="-122"/>
                <a:sym typeface="+mn-ea"/>
              </a:rPr>
              <a:t>“</a:t>
            </a:r>
            <a:r>
              <a:rPr sz="2800" dirty="0" err="1" smtClean="0">
                <a:solidFill>
                  <a:srgbClr val="EAEAEA"/>
                </a:solidFill>
                <a:latin typeface="隶书" panose="02010509060101010101" pitchFamily="49" charset="-122"/>
                <a:ea typeface="隶书" panose="02010509060101010101" pitchFamily="49" charset="-122"/>
                <a:sym typeface="+mn-ea"/>
              </a:rPr>
              <a:t>三教</a:t>
            </a:r>
            <a:r>
              <a:rPr lang="en-US" sz="2800" dirty="0" err="1" smtClean="0">
                <a:solidFill>
                  <a:srgbClr val="EAEAEA"/>
                </a:solidFill>
                <a:latin typeface="隶书" panose="02010509060101010101" pitchFamily="49" charset="-122"/>
                <a:ea typeface="隶书" panose="02010509060101010101" pitchFamily="49" charset="-122"/>
                <a:sym typeface="+mn-ea"/>
              </a:rPr>
              <a:t>”</a:t>
            </a:r>
            <a:r>
              <a:rPr sz="2800" dirty="0" err="1" smtClean="0">
                <a:solidFill>
                  <a:srgbClr val="EAEAEA"/>
                </a:solidFill>
                <a:latin typeface="隶书" panose="02010509060101010101" pitchFamily="49" charset="-122"/>
                <a:ea typeface="隶书" panose="02010509060101010101" pitchFamily="49" charset="-122"/>
                <a:sym typeface="+mn-ea"/>
              </a:rPr>
              <a:t>改革</a:t>
            </a:r>
            <a:r>
              <a:rPr lang="zh-CN" altLang="en-US" sz="2800" dirty="0" smtClean="0">
                <a:solidFill>
                  <a:srgbClr val="EAEAEA"/>
                </a:solidFill>
                <a:latin typeface="隶书" panose="02010509060101010101" pitchFamily="49" charset="-122"/>
                <a:ea typeface="隶书" panose="02010509060101010101" pitchFamily="49" charset="-122"/>
                <a:sym typeface="+mn-ea"/>
              </a:rPr>
              <a:t>的需要</a:t>
            </a:r>
            <a:endParaRPr lang="en-US" altLang="zh-CN" sz="2800" dirty="0" smtClean="0">
              <a:solidFill>
                <a:srgbClr val="EAEAEA"/>
              </a:solidFill>
              <a:latin typeface="隶书" panose="02010509060101010101" pitchFamily="49" charset="-122"/>
              <a:ea typeface="隶书" panose="02010509060101010101" pitchFamily="49" charset="-122"/>
              <a:sym typeface="+mn-ea"/>
            </a:endParaRPr>
          </a:p>
          <a:p>
            <a:pPr marL="0" lvl="1" indent="711200" algn="l" eaLnBrk="0" latinLnBrk="0" hangingPunct="0">
              <a:lnSpc>
                <a:spcPct val="120000"/>
              </a:lnSpc>
              <a:spcBef>
                <a:spcPts val="600"/>
              </a:spcBef>
              <a:buClr>
                <a:srgbClr val="FFFFFF"/>
              </a:buClr>
              <a:buSzPct val="80000"/>
              <a:buFontTx/>
              <a:extLst>
                <a:ext uri="{35155182-B16C-46BC-9424-99874614C6A1}">
                  <wpsdc:indentchars xmlns:wpsdc="http://www.wps.cn/officeDocument/2017/drawingmlCustomData" val="200" checksum="3773799597"/>
                </a:ext>
              </a:extLst>
            </a:pPr>
            <a:r>
              <a:rPr lang="en-US" altLang="zh-CN" sz="2800" dirty="0" smtClean="0">
                <a:solidFill>
                  <a:srgbClr val="EAEAEA"/>
                </a:solidFill>
                <a:latin typeface="隶书" panose="02010509060101010101" pitchFamily="49" charset="-122"/>
                <a:ea typeface="隶书" panose="02010509060101010101" pitchFamily="49" charset="-122"/>
                <a:sym typeface="+mn-ea"/>
              </a:rPr>
              <a:t>例，办法第十条规定：有省级及以上教育行政部门认定的高水平教师教学（科研）创新团队，或省级及以上教学名师、高层次人才担任专业带头人，或专业教师获省级及以上教学领域有关奖励两项以上</a:t>
            </a:r>
            <a:r>
              <a:rPr lang="zh-CN" altLang="en-US" sz="2800" dirty="0" smtClean="0">
                <a:solidFill>
                  <a:srgbClr val="EAEAEA"/>
                </a:solidFill>
                <a:latin typeface="隶书" panose="02010509060101010101" pitchFamily="49" charset="-122"/>
                <a:ea typeface="隶书" panose="02010509060101010101" pitchFamily="49" charset="-122"/>
                <a:sym typeface="+mn-ea"/>
              </a:rPr>
              <a:t>。</a:t>
            </a:r>
            <a:endParaRPr lang="zh-CN" altLang="en-US" sz="2800" dirty="0" smtClean="0">
              <a:solidFill>
                <a:srgbClr val="EAEAEA"/>
              </a:solidFill>
              <a:latin typeface="隶书" panose="02010509060101010101" pitchFamily="49" charset="-122"/>
              <a:ea typeface="隶书" panose="02010509060101010101" pitchFamily="49" charset="-122"/>
              <a:sym typeface="+mn-ea"/>
            </a:endParaRPr>
          </a:p>
          <a:p>
            <a:pPr marL="0" lvl="1" indent="0" algn="l" eaLnBrk="0" latinLnBrk="0" hangingPunct="0">
              <a:lnSpc>
                <a:spcPct val="120000"/>
              </a:lnSpc>
              <a:spcBef>
                <a:spcPts val="1200"/>
              </a:spcBef>
              <a:buClr>
                <a:srgbClr val="FFFFFF"/>
              </a:buClr>
              <a:buSzPct val="80000"/>
              <a:buFontTx/>
            </a:pPr>
            <a:endParaRPr lang="zh-CN" altLang="en-US" sz="2400" dirty="0" smtClean="0">
              <a:solidFill>
                <a:srgbClr val="EAEAEA"/>
              </a:solidFill>
              <a:latin typeface="隶书" panose="02010509060101010101" pitchFamily="49" charset="-122"/>
              <a:ea typeface="隶书" panose="02010509060101010101" pitchFamily="49" charset="-122"/>
              <a:sym typeface="+mn-ea"/>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Tree>
  </p:cSld>
  <p:clrMapOvr>
    <a:masterClrMapping/>
  </p:clrMapOvr>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（三）</a:t>
            </a:r>
            <a:r>
              <a:rPr kumimoji="0" lang="en-US" altLang="zh-CN" sz="3200" b="1" dirty="0" smtClean="0">
                <a:solidFill>
                  <a:srgbClr val="EAEAEA"/>
                </a:solidFill>
                <a:latin typeface="隶书" panose="02010509060101010101" pitchFamily="49" charset="-122"/>
                <a:ea typeface="隶书" panose="02010509060101010101" pitchFamily="49" charset="-122"/>
              </a:rPr>
              <a:t> </a:t>
            </a:r>
            <a:r>
              <a:rPr kumimoji="0" lang="zh-CN" altLang="en-US" sz="3200" b="1" dirty="0" smtClean="0">
                <a:solidFill>
                  <a:srgbClr val="EAEAEA"/>
                </a:solidFill>
                <a:latin typeface="隶书" panose="02010509060101010101" pitchFamily="49" charset="-122"/>
                <a:ea typeface="隶书" panose="02010509060101010101" pitchFamily="49" charset="-122"/>
              </a:rPr>
              <a:t>专业设置坚持</a:t>
            </a:r>
            <a:r>
              <a:rPr kumimoji="0" lang="zh-CN" altLang="en-US" sz="3200" b="1" dirty="0">
                <a:solidFill>
                  <a:srgbClr val="EAEAEA"/>
                </a:solidFill>
                <a:latin typeface="隶书" panose="02010509060101010101" pitchFamily="49" charset="-122"/>
                <a:ea typeface="隶书" panose="02010509060101010101" pitchFamily="49" charset="-122"/>
              </a:rPr>
              <a:t>“三高”原则</a:t>
            </a:r>
            <a:endParaRPr kumimoji="0" lang="zh-CN" altLang="en-US" sz="3200" b="1" dirty="0">
              <a:solidFill>
                <a:srgbClr val="EAEAEA"/>
              </a:solidFill>
              <a:latin typeface="隶书" panose="02010509060101010101" pitchFamily="49" charset="-122"/>
              <a:ea typeface="隶书" panose="02010509060101010101" pitchFamily="49" charset="-122"/>
            </a:endParaRPr>
          </a:p>
        </p:txBody>
      </p:sp>
      <p:sp>
        <p:nvSpPr>
          <p:cNvPr id="4101" name="Rectangle 3"/>
          <p:cNvSpPr>
            <a:spLocks noChangeArrowheads="1"/>
          </p:cNvSpPr>
          <p:nvPr/>
        </p:nvSpPr>
        <p:spPr bwMode="auto">
          <a:xfrm>
            <a:off x="2135537" y="2637155"/>
            <a:ext cx="8569325" cy="3294460"/>
          </a:xfrm>
          <a:prstGeom prst="rect">
            <a:avLst/>
          </a:prstGeom>
          <a:noFill/>
          <a:ln w="12700" cap="sq">
            <a:noFill/>
            <a:miter lim="800000"/>
            <a:headEnd type="none" w="sm" len="sm"/>
            <a:tailEnd type="none" w="sm" len="sm"/>
          </a:ln>
        </p:spPr>
        <p:txBody>
          <a:bodyPr/>
          <a:lstStyle/>
          <a:p>
            <a:pPr marL="609600" indent="-609600" eaLnBrk="0" hangingPunct="0">
              <a:lnSpc>
                <a:spcPct val="150000"/>
              </a:lnSpc>
              <a:spcBef>
                <a:spcPts val="2400"/>
              </a:spcBef>
              <a:buClr>
                <a:srgbClr val="FFFFFF"/>
              </a:buClr>
              <a:buSzPct val="80000"/>
              <a:buFont typeface="Wingdings" panose="05000000000000000000" pitchFamily="2" charset="2"/>
              <a:buNone/>
            </a:pPr>
            <a:endParaRPr lang="zh-CN" altLang="en-US" sz="2800" b="1" dirty="0">
              <a:solidFill>
                <a:srgbClr val="FFFFFF"/>
              </a:solidFill>
              <a:ea typeface="楷体_GB2312" panose="02010609030101010101" pitchFamily="49" charset="-122"/>
            </a:endParaRPr>
          </a:p>
          <a:p>
            <a:pPr marL="609600" indent="-609600" eaLnBrk="0" hangingPunct="0">
              <a:lnSpc>
                <a:spcPct val="150000"/>
              </a:lnSpc>
              <a:buClr>
                <a:srgbClr val="FFFFFF"/>
              </a:buClr>
              <a:buSzPct val="80000"/>
            </a:pPr>
            <a:endParaRPr lang="en-US" altLang="zh-CN" dirty="0">
              <a:solidFill>
                <a:srgbClr val="FFFFFF"/>
              </a:solidFill>
              <a:ea typeface="楷体_GB2312" panose="02010609030101010101" pitchFamily="49" charset="-122"/>
            </a:endParaRPr>
          </a:p>
        </p:txBody>
      </p:sp>
      <p:sp>
        <p:nvSpPr>
          <p:cNvPr id="7" name="Rectangle 3"/>
          <p:cNvSpPr>
            <a:spLocks noChangeArrowheads="1"/>
          </p:cNvSpPr>
          <p:nvPr/>
        </p:nvSpPr>
        <p:spPr bwMode="auto">
          <a:xfrm>
            <a:off x="1812290" y="694690"/>
            <a:ext cx="8657590" cy="3921760"/>
          </a:xfrm>
          <a:prstGeom prst="rect">
            <a:avLst/>
          </a:prstGeom>
          <a:noFill/>
          <a:ln w="12700" cap="sq">
            <a:noFill/>
            <a:miter lim="800000"/>
            <a:headEnd type="none" w="sm" len="sm"/>
            <a:tailEnd type="none" w="sm" len="sm"/>
          </a:ln>
        </p:spPr>
        <p:txBody>
          <a:bodyPr/>
          <a:lstStyle/>
          <a:p>
            <a:pPr marL="609600" lvl="1" indent="-609600" eaLnBrk="0" hangingPunct="0">
              <a:lnSpc>
                <a:spcPct val="120000"/>
              </a:lnSpc>
              <a:spcBef>
                <a:spcPts val="0"/>
              </a:spcBef>
              <a:buClr>
                <a:srgbClr val="FFFFFF"/>
              </a:buClr>
              <a:buSzPct val="80000"/>
            </a:pPr>
            <a:r>
              <a:rPr lang="en-US" altLang="zh-CN" sz="2800" dirty="0" smtClean="0">
                <a:solidFill>
                  <a:srgbClr val="FFFFFF"/>
                </a:solidFill>
                <a:latin typeface="隶书" panose="02010509060101010101" pitchFamily="49" charset="-122"/>
                <a:ea typeface="隶书" panose="02010509060101010101" pitchFamily="49" charset="-122"/>
              </a:rPr>
              <a:t>2.高</a:t>
            </a:r>
            <a:r>
              <a:rPr lang="zh-CN" altLang="en-US" sz="2800" dirty="0" smtClean="0">
                <a:solidFill>
                  <a:srgbClr val="FFFFFF"/>
                </a:solidFill>
                <a:latin typeface="隶书" panose="02010509060101010101" pitchFamily="49" charset="-122"/>
                <a:ea typeface="隶书" panose="02010509060101010101" pitchFamily="49" charset="-122"/>
              </a:rPr>
              <a:t>层次</a:t>
            </a:r>
            <a:endParaRPr lang="en-US" altLang="zh-CN" sz="2800" dirty="0" smtClean="0">
              <a:solidFill>
                <a:srgbClr val="FFFFFF"/>
              </a:solidFill>
              <a:latin typeface="隶书" panose="02010509060101010101" pitchFamily="49" charset="-122"/>
              <a:ea typeface="隶书" panose="02010509060101010101" pitchFamily="49" charset="-122"/>
            </a:endParaRPr>
          </a:p>
          <a:p>
            <a:pPr marL="0" lvl="1" algn="l" eaLnBrk="0" latinLnBrk="0" hangingPunct="0">
              <a:lnSpc>
                <a:spcPct val="120000"/>
              </a:lnSpc>
              <a:spcBef>
                <a:spcPts val="1200"/>
              </a:spcBef>
              <a:buClr>
                <a:srgbClr val="FFFFFF"/>
              </a:buClr>
              <a:buSzPct val="80000"/>
              <a:buFontTx/>
            </a:pPr>
            <a:r>
              <a:rPr lang="en-US" altLang="zh-CN" sz="2800" dirty="0" smtClean="0">
                <a:solidFill>
                  <a:srgbClr val="EAEAEA"/>
                </a:solidFill>
                <a:latin typeface="隶书" panose="02010509060101010101" pitchFamily="49" charset="-122"/>
                <a:ea typeface="隶书" panose="02010509060101010101" pitchFamily="49" charset="-122"/>
                <a:sym typeface="+mn-ea"/>
              </a:rPr>
              <a:t>√坚持技术技能人才的高层次定位，体现职业教育高端水平</a:t>
            </a:r>
            <a:r>
              <a:rPr lang="zh-CN" altLang="en-US" sz="2800" dirty="0" smtClean="0">
                <a:solidFill>
                  <a:srgbClr val="EAEAEA"/>
                </a:solidFill>
                <a:latin typeface="隶书" panose="02010509060101010101" pitchFamily="49" charset="-122"/>
                <a:ea typeface="隶书" panose="02010509060101010101" pitchFamily="49" charset="-122"/>
                <a:sym typeface="+mn-ea"/>
              </a:rPr>
              <a:t>；</a:t>
            </a:r>
            <a:endParaRPr lang="en-US" altLang="zh-CN" sz="2800" dirty="0" smtClean="0">
              <a:solidFill>
                <a:srgbClr val="EAEAEA"/>
              </a:solidFill>
              <a:latin typeface="隶书" panose="02010509060101010101" pitchFamily="49" charset="-122"/>
              <a:ea typeface="隶书" panose="02010509060101010101" pitchFamily="49" charset="-122"/>
              <a:sym typeface="+mn-ea"/>
            </a:endParaRPr>
          </a:p>
          <a:p>
            <a:pPr marL="0" lvl="1" algn="l" eaLnBrk="0" latinLnBrk="0" hangingPunct="0">
              <a:lnSpc>
                <a:spcPct val="120000"/>
              </a:lnSpc>
              <a:spcBef>
                <a:spcPts val="1200"/>
              </a:spcBef>
              <a:buClr>
                <a:srgbClr val="FFFFFF"/>
              </a:buClr>
              <a:buSzPct val="80000"/>
              <a:buFontTx/>
            </a:pPr>
            <a:r>
              <a:rPr lang="en-US" altLang="zh-CN" sz="2800" dirty="0" smtClean="0">
                <a:solidFill>
                  <a:srgbClr val="EAEAEA"/>
                </a:solidFill>
                <a:latin typeface="隶书" panose="02010509060101010101" pitchFamily="49" charset="-122"/>
                <a:ea typeface="隶书" panose="02010509060101010101" pitchFamily="49" charset="-122"/>
                <a:sym typeface="+mn-ea"/>
              </a:rPr>
              <a:t>√</a:t>
            </a:r>
            <a:r>
              <a:rPr lang="en-US" altLang="zh-CN" sz="2800" dirty="0" err="1" smtClean="0">
                <a:solidFill>
                  <a:srgbClr val="EAEAEA"/>
                </a:solidFill>
                <a:latin typeface="隶书" panose="02010509060101010101" pitchFamily="49" charset="-122"/>
                <a:ea typeface="隶书" panose="02010509060101010101" pitchFamily="49" charset="-122"/>
                <a:sym typeface="+mn-ea"/>
              </a:rPr>
              <a:t>服务产业链现代化，服务产业的高端发展</a:t>
            </a:r>
            <a:r>
              <a:rPr lang="zh-CN" altLang="en-US" sz="2800" dirty="0" smtClean="0">
                <a:solidFill>
                  <a:srgbClr val="EAEAEA"/>
                </a:solidFill>
                <a:latin typeface="隶书" panose="02010509060101010101" pitchFamily="49" charset="-122"/>
                <a:ea typeface="隶书" panose="02010509060101010101" pitchFamily="49" charset="-122"/>
                <a:sym typeface="+mn-ea"/>
              </a:rPr>
              <a:t>；</a:t>
            </a:r>
            <a:endParaRPr lang="zh-CN" altLang="en-US" sz="2800" dirty="0" smtClean="0">
              <a:solidFill>
                <a:srgbClr val="EAEAEA"/>
              </a:solidFill>
              <a:latin typeface="隶书" panose="02010509060101010101" pitchFamily="49" charset="-122"/>
              <a:ea typeface="隶书" panose="02010509060101010101" pitchFamily="49" charset="-122"/>
              <a:sym typeface="+mn-ea"/>
            </a:endParaRPr>
          </a:p>
          <a:p>
            <a:pPr marL="0" lvl="1" algn="l" eaLnBrk="0" latinLnBrk="0" hangingPunct="0">
              <a:lnSpc>
                <a:spcPct val="120000"/>
              </a:lnSpc>
              <a:spcBef>
                <a:spcPts val="1200"/>
              </a:spcBef>
              <a:buClr>
                <a:srgbClr val="FFFFFF"/>
              </a:buClr>
              <a:buSzPct val="80000"/>
              <a:buFontTx/>
            </a:pPr>
            <a:r>
              <a:rPr sz="2800" dirty="0" smtClean="0">
                <a:latin typeface="隶书" panose="02010509060101010101" pitchFamily="49" charset="-122"/>
                <a:ea typeface="隶书" panose="02010509060101010101" pitchFamily="49" charset="-122"/>
                <a:sym typeface="+mn-ea"/>
              </a:rPr>
              <a:t>√服务更高质量、更充分就业的需要，服务学生全面可持续发展的需要。</a:t>
            </a:r>
            <a:endParaRPr lang="zh-CN" sz="2400" dirty="0" smtClean="0">
              <a:solidFill>
                <a:srgbClr val="EAEAEA"/>
              </a:solidFill>
              <a:latin typeface="隶书" panose="02010509060101010101" pitchFamily="49" charset="-122"/>
              <a:ea typeface="隶书" panose="02010509060101010101" pitchFamily="49" charset="-122"/>
              <a:sym typeface="+mn-ea"/>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Tree>
  </p:cSld>
  <p:clrMapOvr>
    <a:masterClrMapping/>
  </p:clrMapOv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（三）</a:t>
            </a:r>
            <a:r>
              <a:rPr kumimoji="0" lang="en-US" altLang="zh-CN" sz="3200" b="1" dirty="0" smtClean="0">
                <a:solidFill>
                  <a:srgbClr val="EAEAEA"/>
                </a:solidFill>
                <a:latin typeface="隶书" panose="02010509060101010101" pitchFamily="49" charset="-122"/>
                <a:ea typeface="隶书" panose="02010509060101010101" pitchFamily="49" charset="-122"/>
              </a:rPr>
              <a:t> </a:t>
            </a:r>
            <a:r>
              <a:rPr kumimoji="0" lang="zh-CN" altLang="en-US" sz="3200" b="1" dirty="0" smtClean="0">
                <a:solidFill>
                  <a:srgbClr val="EAEAEA"/>
                </a:solidFill>
                <a:latin typeface="隶书" panose="02010509060101010101" pitchFamily="49" charset="-122"/>
                <a:ea typeface="隶书" panose="02010509060101010101" pitchFamily="49" charset="-122"/>
              </a:rPr>
              <a:t>专业设置坚持</a:t>
            </a:r>
            <a:r>
              <a:rPr kumimoji="0" lang="zh-CN" altLang="en-US" sz="3200" b="1" dirty="0">
                <a:solidFill>
                  <a:srgbClr val="EAEAEA"/>
                </a:solidFill>
                <a:latin typeface="隶书" panose="02010509060101010101" pitchFamily="49" charset="-122"/>
                <a:ea typeface="隶书" panose="02010509060101010101" pitchFamily="49" charset="-122"/>
              </a:rPr>
              <a:t>“三高”原则</a:t>
            </a:r>
            <a:endParaRPr kumimoji="0" lang="zh-CN" altLang="en-US" sz="3200" b="1" dirty="0">
              <a:solidFill>
                <a:srgbClr val="EAEAEA"/>
              </a:solidFill>
              <a:latin typeface="隶书" panose="02010509060101010101" pitchFamily="49" charset="-122"/>
              <a:ea typeface="隶书" panose="02010509060101010101" pitchFamily="49" charset="-122"/>
            </a:endParaRPr>
          </a:p>
        </p:txBody>
      </p:sp>
      <p:sp>
        <p:nvSpPr>
          <p:cNvPr id="4101" name="Rectangle 3"/>
          <p:cNvSpPr>
            <a:spLocks noChangeArrowheads="1"/>
          </p:cNvSpPr>
          <p:nvPr/>
        </p:nvSpPr>
        <p:spPr bwMode="auto">
          <a:xfrm>
            <a:off x="2135537" y="2637155"/>
            <a:ext cx="8569325" cy="3294460"/>
          </a:xfrm>
          <a:prstGeom prst="rect">
            <a:avLst/>
          </a:prstGeom>
          <a:noFill/>
          <a:ln w="12700" cap="sq">
            <a:noFill/>
            <a:miter lim="800000"/>
            <a:headEnd type="none" w="sm" len="sm"/>
            <a:tailEnd type="none" w="sm" len="sm"/>
          </a:ln>
        </p:spPr>
        <p:txBody>
          <a:bodyPr/>
          <a:lstStyle/>
          <a:p>
            <a:pPr marL="609600" indent="-609600" eaLnBrk="0" hangingPunct="0">
              <a:lnSpc>
                <a:spcPct val="150000"/>
              </a:lnSpc>
              <a:spcBef>
                <a:spcPts val="2400"/>
              </a:spcBef>
              <a:buClr>
                <a:srgbClr val="FFFFFF"/>
              </a:buClr>
              <a:buSzPct val="80000"/>
              <a:buFont typeface="Wingdings" panose="05000000000000000000" pitchFamily="2" charset="2"/>
              <a:buNone/>
            </a:pPr>
            <a:endParaRPr lang="zh-CN" altLang="en-US" sz="2800" b="1" dirty="0">
              <a:solidFill>
                <a:srgbClr val="FFFFFF"/>
              </a:solidFill>
              <a:ea typeface="楷体_GB2312" panose="02010609030101010101" pitchFamily="49" charset="-122"/>
            </a:endParaRPr>
          </a:p>
          <a:p>
            <a:pPr marL="609600" indent="-609600" eaLnBrk="0" hangingPunct="0">
              <a:lnSpc>
                <a:spcPct val="150000"/>
              </a:lnSpc>
              <a:buClr>
                <a:srgbClr val="FFFFFF"/>
              </a:buClr>
              <a:buSzPct val="80000"/>
            </a:pPr>
            <a:endParaRPr lang="en-US" altLang="zh-CN" dirty="0">
              <a:solidFill>
                <a:srgbClr val="FFFFFF"/>
              </a:solidFill>
              <a:ea typeface="楷体_GB2312" panose="02010609030101010101" pitchFamily="49" charset="-122"/>
            </a:endParaRPr>
          </a:p>
        </p:txBody>
      </p:sp>
      <p:sp>
        <p:nvSpPr>
          <p:cNvPr id="7" name="Rectangle 3"/>
          <p:cNvSpPr>
            <a:spLocks noChangeArrowheads="1"/>
          </p:cNvSpPr>
          <p:nvPr/>
        </p:nvSpPr>
        <p:spPr bwMode="auto">
          <a:xfrm>
            <a:off x="1812290" y="694690"/>
            <a:ext cx="8657590" cy="3921760"/>
          </a:xfrm>
          <a:prstGeom prst="rect">
            <a:avLst/>
          </a:prstGeom>
          <a:noFill/>
          <a:ln w="12700" cap="sq">
            <a:noFill/>
            <a:miter lim="800000"/>
            <a:headEnd type="none" w="sm" len="sm"/>
            <a:tailEnd type="none" w="sm" len="sm"/>
          </a:ln>
        </p:spPr>
        <p:txBody>
          <a:bodyPr/>
          <a:lstStyle/>
          <a:p>
            <a:pPr marL="609600" lvl="1" indent="-609600" eaLnBrk="0" hangingPunct="0">
              <a:lnSpc>
                <a:spcPct val="120000"/>
              </a:lnSpc>
              <a:spcBef>
                <a:spcPts val="0"/>
              </a:spcBef>
              <a:buClr>
                <a:srgbClr val="FFFFFF"/>
              </a:buClr>
              <a:buSzPct val="80000"/>
            </a:pPr>
            <a:r>
              <a:rPr lang="en-US" altLang="zh-CN" sz="2800" dirty="0" smtClean="0">
                <a:solidFill>
                  <a:srgbClr val="FFFFFF"/>
                </a:solidFill>
                <a:latin typeface="隶书" panose="02010509060101010101" pitchFamily="49" charset="-122"/>
                <a:ea typeface="隶书" panose="02010509060101010101" pitchFamily="49" charset="-122"/>
              </a:rPr>
              <a:t>3.高</a:t>
            </a:r>
            <a:r>
              <a:rPr lang="zh-CN" altLang="en-US" sz="2800" dirty="0" smtClean="0">
                <a:solidFill>
                  <a:srgbClr val="FFFFFF"/>
                </a:solidFill>
                <a:latin typeface="隶书" panose="02010509060101010101" pitchFamily="49" charset="-122"/>
                <a:ea typeface="隶书" panose="02010509060101010101" pitchFamily="49" charset="-122"/>
              </a:rPr>
              <a:t>要求</a:t>
            </a:r>
            <a:endParaRPr lang="en-US" altLang="zh-CN" sz="2800" dirty="0" smtClean="0">
              <a:solidFill>
                <a:srgbClr val="FFFFFF"/>
              </a:solidFill>
              <a:latin typeface="隶书" panose="02010509060101010101" pitchFamily="49" charset="-122"/>
              <a:ea typeface="隶书" panose="02010509060101010101" pitchFamily="49" charset="-122"/>
            </a:endParaRPr>
          </a:p>
          <a:p>
            <a:pPr marL="0" lvl="1" algn="l" eaLnBrk="0" latinLnBrk="0" hangingPunct="0">
              <a:lnSpc>
                <a:spcPct val="100000"/>
              </a:lnSpc>
              <a:spcBef>
                <a:spcPts val="1200"/>
              </a:spcBef>
              <a:buClr>
                <a:srgbClr val="FFFFFF"/>
              </a:buClr>
              <a:buSzPct val="80000"/>
              <a:buFontTx/>
            </a:pPr>
            <a:r>
              <a:rPr lang="en-US" altLang="zh-CN" sz="2800" dirty="0" smtClean="0">
                <a:solidFill>
                  <a:srgbClr val="EAEAEA"/>
                </a:solidFill>
                <a:latin typeface="隶书" panose="02010509060101010101" pitchFamily="49" charset="-122"/>
                <a:ea typeface="隶书" panose="02010509060101010101" pitchFamily="49" charset="-122"/>
                <a:sym typeface="+mn-ea"/>
              </a:rPr>
              <a:t>√</a:t>
            </a:r>
            <a:r>
              <a:rPr sz="2800" dirty="0" smtClean="0">
                <a:latin typeface="隶书" panose="02010509060101010101" pitchFamily="49" charset="-122"/>
                <a:ea typeface="隶书" panose="02010509060101010101" pitchFamily="49" charset="-122"/>
                <a:sym typeface="+mn-ea"/>
              </a:rPr>
              <a:t>试点工作强调加强管理、有序推进、循序渐进</a:t>
            </a:r>
            <a:endParaRPr lang="en-US" altLang="zh-CN" sz="2800" dirty="0" smtClean="0">
              <a:solidFill>
                <a:srgbClr val="EAEAEA"/>
              </a:solidFill>
              <a:latin typeface="隶书" panose="02010509060101010101" pitchFamily="49" charset="-122"/>
              <a:ea typeface="隶书" panose="02010509060101010101" pitchFamily="49" charset="-122"/>
              <a:sym typeface="+mn-ea"/>
            </a:endParaRPr>
          </a:p>
          <a:p>
            <a:pPr marL="0" lvl="1" indent="711200" algn="l" eaLnBrk="0" latinLnBrk="0" hangingPunct="0">
              <a:lnSpc>
                <a:spcPct val="100000"/>
              </a:lnSpc>
              <a:spcBef>
                <a:spcPts val="600"/>
              </a:spcBef>
              <a:buClr>
                <a:srgbClr val="FFFFFF"/>
              </a:buClr>
              <a:buSzPct val="80000"/>
              <a:buFontTx/>
              <a:extLst>
                <a:ext uri="{35155182-B16C-46BC-9424-99874614C6A1}">
                  <wpsdc:indentchars xmlns:wpsdc="http://www.wps.cn/officeDocument/2017/drawingmlCustomData" val="200" checksum="3773799597"/>
                </a:ext>
              </a:extLst>
            </a:pPr>
            <a:r>
              <a:rPr lang="en-US" altLang="zh-CN" sz="2800" dirty="0" err="1" smtClean="0">
                <a:solidFill>
                  <a:srgbClr val="EAEAEA"/>
                </a:solidFill>
                <a:latin typeface="隶书" panose="02010509060101010101" pitchFamily="49" charset="-122"/>
                <a:ea typeface="隶书" panose="02010509060101010101" pitchFamily="49" charset="-122"/>
                <a:sym typeface="+mn-ea"/>
              </a:rPr>
              <a:t>例，高职院校办职本专业</a:t>
            </a:r>
            <a:r>
              <a:rPr lang="zh-CN" altLang="en-US" sz="2800" dirty="0" smtClean="0">
                <a:solidFill>
                  <a:srgbClr val="EAEAEA"/>
                </a:solidFill>
                <a:latin typeface="隶书" panose="02010509060101010101" pitchFamily="49" charset="-122"/>
                <a:ea typeface="隶书" panose="02010509060101010101" pitchFamily="49" charset="-122"/>
                <a:sym typeface="+mn-ea"/>
              </a:rPr>
              <a:t>数</a:t>
            </a:r>
            <a:r>
              <a:rPr lang="zh-CN" altLang="en-US" sz="2800" dirty="0">
                <a:solidFill>
                  <a:srgbClr val="EAEAEA"/>
                </a:solidFill>
                <a:latin typeface="隶书" panose="02010509060101010101" pitchFamily="49" charset="-122"/>
                <a:ea typeface="隶书" panose="02010509060101010101" pitchFamily="49" charset="-122"/>
                <a:sym typeface="+mn-ea"/>
              </a:rPr>
              <a:t>不</a:t>
            </a:r>
            <a:r>
              <a:rPr lang="zh-CN" altLang="en-US" sz="2800" dirty="0" smtClean="0">
                <a:solidFill>
                  <a:srgbClr val="EAEAEA"/>
                </a:solidFill>
                <a:latin typeface="隶书" panose="02010509060101010101" pitchFamily="49" charset="-122"/>
                <a:ea typeface="隶书" panose="02010509060101010101" pitchFamily="49" charset="-122"/>
                <a:sym typeface="+mn-ea"/>
              </a:rPr>
              <a:t>超过学校专业总数</a:t>
            </a:r>
            <a:r>
              <a:rPr lang="en-US" altLang="zh-CN" sz="2800" dirty="0" smtClean="0">
                <a:solidFill>
                  <a:srgbClr val="EAEAEA"/>
                </a:solidFill>
                <a:latin typeface="隶书" panose="02010509060101010101" pitchFamily="49" charset="-122"/>
                <a:ea typeface="隶书" panose="02010509060101010101" pitchFamily="49" charset="-122"/>
                <a:sym typeface="+mn-ea"/>
              </a:rPr>
              <a:t>30%;</a:t>
            </a:r>
            <a:r>
              <a:rPr lang="zh-CN" altLang="en-US" sz="2800" dirty="0">
                <a:solidFill>
                  <a:srgbClr val="EAEAEA"/>
                </a:solidFill>
                <a:latin typeface="隶书" panose="02010509060101010101" pitchFamily="49" charset="-122"/>
                <a:ea typeface="隶书" panose="02010509060101010101" pitchFamily="49" charset="-122"/>
                <a:sym typeface="+mn-ea"/>
              </a:rPr>
              <a:t>职本</a:t>
            </a:r>
            <a:r>
              <a:rPr lang="en-US" altLang="zh-CN" sz="2800" dirty="0" err="1" smtClean="0">
                <a:solidFill>
                  <a:srgbClr val="EAEAEA"/>
                </a:solidFill>
                <a:latin typeface="隶书" panose="02010509060101010101" pitchFamily="49" charset="-122"/>
                <a:ea typeface="隶书" panose="02010509060101010101" pitchFamily="49" charset="-122"/>
                <a:sym typeface="+mn-ea"/>
              </a:rPr>
              <a:t>在校生</a:t>
            </a:r>
            <a:r>
              <a:rPr lang="zh-CN" altLang="en-US" sz="2800" dirty="0" smtClean="0">
                <a:solidFill>
                  <a:srgbClr val="EAEAEA"/>
                </a:solidFill>
                <a:latin typeface="隶书" panose="02010509060101010101" pitchFamily="49" charset="-122"/>
                <a:ea typeface="隶书" panose="02010509060101010101" pitchFamily="49" charset="-122"/>
                <a:sym typeface="+mn-ea"/>
              </a:rPr>
              <a:t>数</a:t>
            </a:r>
            <a:r>
              <a:rPr lang="zh-CN" altLang="en-US" sz="2800" dirty="0">
                <a:solidFill>
                  <a:srgbClr val="EAEAEA"/>
                </a:solidFill>
                <a:latin typeface="隶书" panose="02010509060101010101" pitchFamily="49" charset="-122"/>
                <a:ea typeface="隶书" panose="02010509060101010101" pitchFamily="49" charset="-122"/>
                <a:sym typeface="+mn-ea"/>
              </a:rPr>
              <a:t>不</a:t>
            </a:r>
            <a:r>
              <a:rPr lang="zh-CN" altLang="en-US" sz="2800" dirty="0" smtClean="0">
                <a:solidFill>
                  <a:srgbClr val="EAEAEA"/>
                </a:solidFill>
                <a:latin typeface="隶书" panose="02010509060101010101" pitchFamily="49" charset="-122"/>
                <a:ea typeface="隶书" panose="02010509060101010101" pitchFamily="49" charset="-122"/>
                <a:sym typeface="+mn-ea"/>
              </a:rPr>
              <a:t>超过学校在校生总数</a:t>
            </a:r>
            <a:r>
              <a:rPr lang="en-US" altLang="zh-CN" sz="2800" dirty="0" smtClean="0">
                <a:solidFill>
                  <a:srgbClr val="EAEAEA"/>
                </a:solidFill>
                <a:latin typeface="隶书" panose="02010509060101010101" pitchFamily="49" charset="-122"/>
                <a:ea typeface="隶书" panose="02010509060101010101" pitchFamily="49" charset="-122"/>
                <a:sym typeface="+mn-ea"/>
              </a:rPr>
              <a:t>30%</a:t>
            </a:r>
            <a:r>
              <a:rPr lang="zh-CN" altLang="en-US" sz="2800" dirty="0" smtClean="0">
                <a:solidFill>
                  <a:srgbClr val="EAEAEA"/>
                </a:solidFill>
                <a:latin typeface="隶书" panose="02010509060101010101" pitchFamily="49" charset="-122"/>
                <a:ea typeface="隶书" panose="02010509060101010101" pitchFamily="49" charset="-122"/>
                <a:sym typeface="+mn-ea"/>
              </a:rPr>
              <a:t>。</a:t>
            </a:r>
            <a:endParaRPr lang="zh-CN" altLang="en-US" sz="2800" dirty="0" smtClean="0">
              <a:solidFill>
                <a:srgbClr val="EAEAEA"/>
              </a:solidFill>
              <a:latin typeface="隶书" panose="02010509060101010101" pitchFamily="49" charset="-122"/>
              <a:ea typeface="隶书" panose="02010509060101010101" pitchFamily="49" charset="-122"/>
              <a:sym typeface="+mn-ea"/>
            </a:endParaRPr>
          </a:p>
          <a:p>
            <a:pPr marL="0" lvl="1" algn="l" eaLnBrk="0" latinLnBrk="0" hangingPunct="0">
              <a:lnSpc>
                <a:spcPct val="100000"/>
              </a:lnSpc>
              <a:spcBef>
                <a:spcPts val="1200"/>
              </a:spcBef>
              <a:buClr>
                <a:srgbClr val="FFFFFF"/>
              </a:buClr>
              <a:buSzPct val="80000"/>
              <a:buFontTx/>
            </a:pPr>
            <a:r>
              <a:rPr lang="en-US" altLang="zh-CN" sz="2800" dirty="0" smtClean="0">
                <a:solidFill>
                  <a:srgbClr val="EAEAEA"/>
                </a:solidFill>
                <a:latin typeface="隶书" panose="02010509060101010101" pitchFamily="49" charset="-122"/>
                <a:ea typeface="隶书" panose="02010509060101010101" pitchFamily="49" charset="-122"/>
                <a:sym typeface="+mn-ea"/>
              </a:rPr>
              <a:t>√</a:t>
            </a:r>
            <a:r>
              <a:rPr sz="2800" dirty="0" smtClean="0">
                <a:latin typeface="隶书" panose="02010509060101010101" pitchFamily="49" charset="-122"/>
                <a:ea typeface="隶书" panose="02010509060101010101" pitchFamily="49" charset="-122"/>
                <a:sym typeface="+mn-ea"/>
              </a:rPr>
              <a:t>有较高的培养质量基础和良好的社会声誉</a:t>
            </a:r>
            <a:endParaRPr sz="2800" dirty="0" smtClean="0">
              <a:latin typeface="隶书" panose="02010509060101010101" pitchFamily="49" charset="-122"/>
              <a:ea typeface="隶书" panose="02010509060101010101" pitchFamily="49" charset="-122"/>
              <a:sym typeface="+mn-ea"/>
            </a:endParaRPr>
          </a:p>
          <a:p>
            <a:pPr marL="0" lvl="1" indent="711200" algn="l" eaLnBrk="0" latinLnBrk="0" hangingPunct="0">
              <a:lnSpc>
                <a:spcPct val="100000"/>
              </a:lnSpc>
              <a:spcBef>
                <a:spcPts val="600"/>
              </a:spcBef>
              <a:buClr>
                <a:srgbClr val="FFFFFF"/>
              </a:buClr>
              <a:buSzPct val="80000"/>
              <a:buFontTx/>
              <a:extLst>
                <a:ext uri="{35155182-B16C-46BC-9424-99874614C6A1}">
                  <wpsdc:indentchars xmlns:wpsdc="http://www.wps.cn/officeDocument/2017/drawingmlCustomData" val="200" checksum="3773799597"/>
                </a:ext>
              </a:extLst>
            </a:pPr>
            <a:r>
              <a:rPr lang="en-US" altLang="zh-CN" sz="2800" dirty="0" smtClean="0">
                <a:solidFill>
                  <a:srgbClr val="EAEAEA"/>
                </a:solidFill>
                <a:latin typeface="隶书" panose="02010509060101010101" pitchFamily="49" charset="-122"/>
                <a:ea typeface="隶书" panose="02010509060101010101" pitchFamily="49" charset="-122"/>
                <a:sym typeface="+mn-ea"/>
              </a:rPr>
              <a:t>例，</a:t>
            </a:r>
            <a:r>
              <a:rPr lang="zh-CN" altLang="en-US" sz="2800" dirty="0" smtClean="0">
                <a:solidFill>
                  <a:srgbClr val="EAEAEA"/>
                </a:solidFill>
                <a:latin typeface="隶书" panose="02010509060101010101" pitchFamily="49" charset="-122"/>
                <a:ea typeface="隶书" panose="02010509060101010101" pitchFamily="49" charset="-122"/>
                <a:sym typeface="+mn-ea"/>
              </a:rPr>
              <a:t>所依托专业</a:t>
            </a:r>
            <a:r>
              <a:rPr sz="2800" dirty="0" err="1" smtClean="0">
                <a:solidFill>
                  <a:srgbClr val="EAEAEA"/>
                </a:solidFill>
                <a:latin typeface="隶书" panose="02010509060101010101" pitchFamily="49" charset="-122"/>
                <a:ea typeface="隶书" panose="02010509060101010101" pitchFamily="49" charset="-122"/>
                <a:sym typeface="+mn-ea"/>
              </a:rPr>
              <a:t>招生计划完成</a:t>
            </a:r>
            <a:r>
              <a:rPr lang="zh-CN" sz="2800" dirty="0" smtClean="0">
                <a:solidFill>
                  <a:srgbClr val="EAEAEA"/>
                </a:solidFill>
                <a:latin typeface="隶书" panose="02010509060101010101" pitchFamily="49" charset="-122"/>
                <a:ea typeface="隶书" panose="02010509060101010101" pitchFamily="49" charset="-122"/>
                <a:sym typeface="+mn-ea"/>
              </a:rPr>
              <a:t>率</a:t>
            </a:r>
            <a:r>
              <a:rPr lang="zh-CN" altLang="en-US" sz="2800" dirty="0">
                <a:solidFill>
                  <a:srgbClr val="EAEAEA"/>
                </a:solidFill>
                <a:latin typeface="隶书" panose="02010509060101010101" pitchFamily="49" charset="-122"/>
                <a:ea typeface="隶书" panose="02010509060101010101" pitchFamily="49" charset="-122"/>
                <a:sym typeface="+mn-ea"/>
              </a:rPr>
              <a:t>不低于</a:t>
            </a:r>
            <a:r>
              <a:rPr sz="2800" dirty="0" smtClean="0">
                <a:solidFill>
                  <a:srgbClr val="EAEAEA"/>
                </a:solidFill>
                <a:latin typeface="隶书" panose="02010509060101010101" pitchFamily="49" charset="-122"/>
                <a:ea typeface="隶书" panose="02010509060101010101" pitchFamily="49" charset="-122"/>
                <a:sym typeface="+mn-ea"/>
              </a:rPr>
              <a:t>90%</a:t>
            </a:r>
            <a:r>
              <a:rPr lang="zh-CN" altLang="en-US" sz="2800" dirty="0">
                <a:solidFill>
                  <a:srgbClr val="EAEAEA"/>
                </a:solidFill>
                <a:latin typeface="隶书" panose="02010509060101010101" pitchFamily="49" charset="-122"/>
                <a:ea typeface="隶书" panose="02010509060101010101" pitchFamily="49" charset="-122"/>
                <a:sym typeface="+mn-ea"/>
              </a:rPr>
              <a:t>，</a:t>
            </a:r>
            <a:endParaRPr lang="en-US" sz="2800" dirty="0" smtClean="0">
              <a:solidFill>
                <a:srgbClr val="EAEAEA"/>
              </a:solidFill>
              <a:latin typeface="隶书" panose="02010509060101010101" pitchFamily="49" charset="-122"/>
              <a:ea typeface="隶书" panose="02010509060101010101" pitchFamily="49" charset="-122"/>
              <a:sym typeface="+mn-ea"/>
            </a:endParaRPr>
          </a:p>
          <a:p>
            <a:pPr marL="0" lvl="1" indent="711200" algn="l" eaLnBrk="0" latinLnBrk="0" hangingPunct="0">
              <a:lnSpc>
                <a:spcPct val="100000"/>
              </a:lnSpc>
              <a:spcBef>
                <a:spcPts val="600"/>
              </a:spcBef>
              <a:buClr>
                <a:srgbClr val="FFFFFF"/>
              </a:buClr>
              <a:buSzPct val="80000"/>
              <a:buFontTx/>
              <a:extLst>
                <a:ext uri="{35155182-B16C-46BC-9424-99874614C6A1}">
                  <wpsdc:indentchars xmlns:wpsdc="http://www.wps.cn/officeDocument/2017/drawingmlCustomData" val="200" checksum="3773799597"/>
                </a:ext>
              </a:extLst>
            </a:pPr>
            <a:r>
              <a:rPr lang="en-US" sz="2800" dirty="0" smtClean="0">
                <a:solidFill>
                  <a:srgbClr val="EAEAEA"/>
                </a:solidFill>
                <a:latin typeface="隶书" panose="02010509060101010101" pitchFamily="49" charset="-122"/>
                <a:ea typeface="隶书" panose="02010509060101010101" pitchFamily="49" charset="-122"/>
                <a:sym typeface="+mn-ea"/>
              </a:rPr>
              <a:t>    </a:t>
            </a:r>
            <a:r>
              <a:rPr sz="2800" dirty="0" err="1" smtClean="0">
                <a:solidFill>
                  <a:srgbClr val="EAEAEA"/>
                </a:solidFill>
                <a:latin typeface="隶书" panose="02010509060101010101" pitchFamily="49" charset="-122"/>
                <a:ea typeface="隶书" panose="02010509060101010101" pitchFamily="49" charset="-122"/>
                <a:sym typeface="+mn-ea"/>
              </a:rPr>
              <a:t>新生报到</a:t>
            </a:r>
            <a:r>
              <a:rPr lang="zh-CN" sz="2800" dirty="0" smtClean="0">
                <a:solidFill>
                  <a:srgbClr val="EAEAEA"/>
                </a:solidFill>
                <a:latin typeface="隶书" panose="02010509060101010101" pitchFamily="49" charset="-122"/>
                <a:ea typeface="隶书" panose="02010509060101010101" pitchFamily="49" charset="-122"/>
                <a:sym typeface="+mn-ea"/>
              </a:rPr>
              <a:t>率</a:t>
            </a:r>
            <a:r>
              <a:rPr lang="zh-CN" altLang="en-US" sz="2800" dirty="0">
                <a:solidFill>
                  <a:srgbClr val="EAEAEA"/>
                </a:solidFill>
                <a:latin typeface="隶书" panose="02010509060101010101" pitchFamily="49" charset="-122"/>
                <a:ea typeface="隶书" panose="02010509060101010101" pitchFamily="49" charset="-122"/>
                <a:sym typeface="+mn-ea"/>
              </a:rPr>
              <a:t>不低于</a:t>
            </a:r>
            <a:r>
              <a:rPr sz="2800" dirty="0" smtClean="0">
                <a:solidFill>
                  <a:srgbClr val="EAEAEA"/>
                </a:solidFill>
                <a:latin typeface="隶书" panose="02010509060101010101" pitchFamily="49" charset="-122"/>
                <a:ea typeface="隶书" panose="02010509060101010101" pitchFamily="49" charset="-122"/>
                <a:sym typeface="+mn-ea"/>
              </a:rPr>
              <a:t>85%</a:t>
            </a:r>
            <a:r>
              <a:rPr lang="zh-CN" altLang="en-US" sz="2800" dirty="0" smtClean="0">
                <a:solidFill>
                  <a:srgbClr val="EAEAEA"/>
                </a:solidFill>
                <a:latin typeface="隶书" panose="02010509060101010101" pitchFamily="49" charset="-122"/>
                <a:ea typeface="隶书" panose="02010509060101010101" pitchFamily="49" charset="-122"/>
                <a:sym typeface="+mn-ea"/>
              </a:rPr>
              <a:t>。</a:t>
            </a:r>
            <a:endParaRPr lang="zh-CN" altLang="en-US" sz="2800" dirty="0" smtClean="0">
              <a:solidFill>
                <a:srgbClr val="EAEAEA"/>
              </a:solidFill>
              <a:latin typeface="隶书" panose="02010509060101010101" pitchFamily="49" charset="-122"/>
              <a:ea typeface="隶书" panose="02010509060101010101" pitchFamily="49" charset="-122"/>
              <a:sym typeface="+mn-ea"/>
            </a:endParaRPr>
          </a:p>
          <a:p>
            <a:pPr marL="0" lvl="1" algn="l" eaLnBrk="0" latinLnBrk="0" hangingPunct="0">
              <a:lnSpc>
                <a:spcPct val="100000"/>
              </a:lnSpc>
              <a:spcBef>
                <a:spcPts val="1200"/>
              </a:spcBef>
              <a:buClr>
                <a:srgbClr val="FFFFFF"/>
              </a:buClr>
              <a:buSzPct val="80000"/>
              <a:buFontTx/>
            </a:pPr>
            <a:endParaRPr lang="zh-CN" altLang="en-US" sz="2800" dirty="0" smtClean="0">
              <a:solidFill>
                <a:srgbClr val="EAEAEA"/>
              </a:solidFill>
              <a:latin typeface="隶书" panose="02010509060101010101" pitchFamily="49" charset="-122"/>
              <a:ea typeface="隶书" panose="02010509060101010101" pitchFamily="49" charset="-122"/>
              <a:sym typeface="+mn-ea"/>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Tree>
  </p:cSld>
  <p:clrMapOvr>
    <a:masterClrMapping/>
  </p:clrMapOvr>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（三）</a:t>
            </a:r>
            <a:r>
              <a:rPr kumimoji="0" lang="en-US" altLang="zh-CN" sz="3200" b="1" dirty="0" smtClean="0">
                <a:solidFill>
                  <a:srgbClr val="EAEAEA"/>
                </a:solidFill>
                <a:latin typeface="隶书" panose="02010509060101010101" pitchFamily="49" charset="-122"/>
                <a:ea typeface="隶书" panose="02010509060101010101" pitchFamily="49" charset="-122"/>
              </a:rPr>
              <a:t> </a:t>
            </a:r>
            <a:r>
              <a:rPr kumimoji="0" lang="zh-CN" altLang="en-US" sz="3200" b="1" dirty="0" smtClean="0">
                <a:solidFill>
                  <a:srgbClr val="EAEAEA"/>
                </a:solidFill>
                <a:latin typeface="隶书" panose="02010509060101010101" pitchFamily="49" charset="-122"/>
                <a:ea typeface="隶书" panose="02010509060101010101" pitchFamily="49" charset="-122"/>
              </a:rPr>
              <a:t>专业设置坚持</a:t>
            </a:r>
            <a:r>
              <a:rPr kumimoji="0" lang="zh-CN" altLang="en-US" sz="3200" b="1" dirty="0">
                <a:solidFill>
                  <a:srgbClr val="EAEAEA"/>
                </a:solidFill>
                <a:latin typeface="隶书" panose="02010509060101010101" pitchFamily="49" charset="-122"/>
                <a:ea typeface="隶书" panose="02010509060101010101" pitchFamily="49" charset="-122"/>
              </a:rPr>
              <a:t>“三高”原则</a:t>
            </a:r>
            <a:endParaRPr kumimoji="0" lang="zh-CN" altLang="en-US" sz="3200" b="1" dirty="0">
              <a:solidFill>
                <a:srgbClr val="EAEAEA"/>
              </a:solidFill>
              <a:latin typeface="隶书" panose="02010509060101010101" pitchFamily="49" charset="-122"/>
              <a:ea typeface="隶书" panose="02010509060101010101" pitchFamily="49" charset="-122"/>
            </a:endParaRPr>
          </a:p>
        </p:txBody>
      </p:sp>
      <p:sp>
        <p:nvSpPr>
          <p:cNvPr id="4101" name="Rectangle 3"/>
          <p:cNvSpPr>
            <a:spLocks noChangeArrowheads="1"/>
          </p:cNvSpPr>
          <p:nvPr/>
        </p:nvSpPr>
        <p:spPr bwMode="auto">
          <a:xfrm>
            <a:off x="2135537" y="2637155"/>
            <a:ext cx="8569325" cy="3294460"/>
          </a:xfrm>
          <a:prstGeom prst="rect">
            <a:avLst/>
          </a:prstGeom>
          <a:noFill/>
          <a:ln w="12700" cap="sq">
            <a:noFill/>
            <a:miter lim="800000"/>
            <a:headEnd type="none" w="sm" len="sm"/>
            <a:tailEnd type="none" w="sm" len="sm"/>
          </a:ln>
        </p:spPr>
        <p:txBody>
          <a:bodyPr/>
          <a:lstStyle/>
          <a:p>
            <a:pPr marL="609600" indent="-609600" eaLnBrk="0" hangingPunct="0">
              <a:lnSpc>
                <a:spcPct val="150000"/>
              </a:lnSpc>
              <a:spcBef>
                <a:spcPts val="2400"/>
              </a:spcBef>
              <a:buClr>
                <a:srgbClr val="FFFFFF"/>
              </a:buClr>
              <a:buSzPct val="80000"/>
              <a:buFont typeface="Wingdings" panose="05000000000000000000" pitchFamily="2" charset="2"/>
              <a:buNone/>
            </a:pPr>
            <a:endParaRPr lang="zh-CN" altLang="en-US" sz="2800" b="1" dirty="0">
              <a:solidFill>
                <a:srgbClr val="FFFFFF"/>
              </a:solidFill>
              <a:ea typeface="楷体_GB2312" panose="02010609030101010101" pitchFamily="49" charset="-122"/>
            </a:endParaRPr>
          </a:p>
          <a:p>
            <a:pPr marL="609600" indent="-609600" eaLnBrk="0" hangingPunct="0">
              <a:lnSpc>
                <a:spcPct val="150000"/>
              </a:lnSpc>
              <a:buClr>
                <a:srgbClr val="FFFFFF"/>
              </a:buClr>
              <a:buSzPct val="80000"/>
            </a:pPr>
            <a:endParaRPr lang="en-US" altLang="zh-CN" dirty="0">
              <a:solidFill>
                <a:srgbClr val="FFFFFF"/>
              </a:solidFill>
              <a:ea typeface="楷体_GB2312" panose="02010609030101010101" pitchFamily="49" charset="-122"/>
            </a:endParaRPr>
          </a:p>
        </p:txBody>
      </p:sp>
      <p:sp>
        <p:nvSpPr>
          <p:cNvPr id="7" name="Rectangle 3"/>
          <p:cNvSpPr>
            <a:spLocks noChangeArrowheads="1"/>
          </p:cNvSpPr>
          <p:nvPr/>
        </p:nvSpPr>
        <p:spPr bwMode="auto">
          <a:xfrm>
            <a:off x="1812290" y="694690"/>
            <a:ext cx="8657590" cy="3921760"/>
          </a:xfrm>
          <a:prstGeom prst="rect">
            <a:avLst/>
          </a:prstGeom>
          <a:noFill/>
          <a:ln w="12700" cap="sq">
            <a:noFill/>
            <a:miter lim="800000"/>
            <a:headEnd type="none" w="sm" len="sm"/>
            <a:tailEnd type="none" w="sm" len="sm"/>
          </a:ln>
        </p:spPr>
        <p:txBody>
          <a:bodyPr/>
          <a:lstStyle/>
          <a:p>
            <a:pPr marL="609600" lvl="1" indent="-609600" eaLnBrk="0" hangingPunct="0">
              <a:lnSpc>
                <a:spcPct val="120000"/>
              </a:lnSpc>
              <a:spcBef>
                <a:spcPts val="0"/>
              </a:spcBef>
              <a:buClr>
                <a:srgbClr val="FFFFFF"/>
              </a:buClr>
              <a:buSzPct val="80000"/>
            </a:pPr>
            <a:r>
              <a:rPr lang="en-US" altLang="zh-CN" sz="2800" dirty="0" smtClean="0">
                <a:solidFill>
                  <a:srgbClr val="FFFFFF"/>
                </a:solidFill>
                <a:latin typeface="隶书" panose="02010509060101010101" pitchFamily="49" charset="-122"/>
                <a:ea typeface="隶书" panose="02010509060101010101" pitchFamily="49" charset="-122"/>
              </a:rPr>
              <a:t>3.高</a:t>
            </a:r>
            <a:r>
              <a:rPr lang="zh-CN" altLang="en-US" sz="2800" dirty="0" smtClean="0">
                <a:solidFill>
                  <a:srgbClr val="FFFFFF"/>
                </a:solidFill>
                <a:latin typeface="隶书" panose="02010509060101010101" pitchFamily="49" charset="-122"/>
                <a:ea typeface="隶书" panose="02010509060101010101" pitchFamily="49" charset="-122"/>
              </a:rPr>
              <a:t>要求</a:t>
            </a:r>
            <a:endParaRPr lang="en-US" altLang="zh-CN" sz="2800" dirty="0" smtClean="0">
              <a:solidFill>
                <a:srgbClr val="FFFFFF"/>
              </a:solidFill>
              <a:latin typeface="隶书" panose="02010509060101010101" pitchFamily="49" charset="-122"/>
              <a:ea typeface="隶书" panose="02010509060101010101" pitchFamily="49" charset="-122"/>
            </a:endParaRPr>
          </a:p>
          <a:p>
            <a:pPr marL="0" lvl="1" indent="0" algn="l" eaLnBrk="0" latinLnBrk="0" hangingPunct="0">
              <a:lnSpc>
                <a:spcPct val="120000"/>
              </a:lnSpc>
              <a:spcBef>
                <a:spcPts val="1200"/>
              </a:spcBef>
              <a:buClr>
                <a:srgbClr val="FFFFFF"/>
              </a:buClr>
              <a:buSzPct val="80000"/>
              <a:buFontTx/>
            </a:pPr>
            <a:r>
              <a:rPr lang="en-US" altLang="zh-CN" sz="2800" dirty="0" smtClean="0">
                <a:solidFill>
                  <a:srgbClr val="EAEAEA"/>
                </a:solidFill>
                <a:latin typeface="隶书" panose="02010509060101010101" pitchFamily="49" charset="-122"/>
                <a:ea typeface="隶书" panose="02010509060101010101" pitchFamily="49" charset="-122"/>
                <a:sym typeface="+mn-ea"/>
              </a:rPr>
              <a:t>√</a:t>
            </a:r>
            <a:r>
              <a:rPr sz="2800" dirty="0" smtClean="0">
                <a:latin typeface="隶书" panose="02010509060101010101" pitchFamily="49" charset="-122"/>
                <a:ea typeface="隶书" panose="02010509060101010101" pitchFamily="49" charset="-122"/>
                <a:sym typeface="+mn-ea"/>
              </a:rPr>
              <a:t>有较好的技术研发和服务社会工作基础</a:t>
            </a:r>
            <a:endParaRPr sz="2800" dirty="0" smtClean="0">
              <a:latin typeface="隶书" panose="02010509060101010101" pitchFamily="49" charset="-122"/>
              <a:ea typeface="隶书" panose="02010509060101010101" pitchFamily="49" charset="-122"/>
              <a:sym typeface="+mn-ea"/>
            </a:endParaRPr>
          </a:p>
          <a:p>
            <a:pPr marL="0" lvl="1" indent="711200" algn="l" eaLnBrk="0" latinLnBrk="0" hangingPunct="0">
              <a:lnSpc>
                <a:spcPct val="120000"/>
              </a:lnSpc>
              <a:spcBef>
                <a:spcPts val="600"/>
              </a:spcBef>
              <a:buClr>
                <a:srgbClr val="FFFFFF"/>
              </a:buClr>
              <a:buSzPct val="80000"/>
              <a:buFontTx/>
              <a:extLst>
                <a:ext uri="{35155182-B16C-46BC-9424-99874614C6A1}">
                  <wpsdc:indentchars xmlns:wpsdc="http://www.wps.cn/officeDocument/2017/drawingmlCustomData" val="200" checksum="3773799597"/>
                </a:ext>
              </a:extLst>
            </a:pPr>
            <a:r>
              <a:rPr lang="en-US" altLang="zh-CN" sz="2800" dirty="0" smtClean="0">
                <a:solidFill>
                  <a:srgbClr val="EAEAEA"/>
                </a:solidFill>
                <a:latin typeface="隶书" panose="02010509060101010101" pitchFamily="49" charset="-122"/>
                <a:ea typeface="隶书" panose="02010509060101010101" pitchFamily="49" charset="-122"/>
                <a:sym typeface="+mn-ea"/>
              </a:rPr>
              <a:t>例，</a:t>
            </a:r>
            <a:r>
              <a:rPr sz="2800" dirty="0" smtClean="0">
                <a:solidFill>
                  <a:srgbClr val="EAEAEA"/>
                </a:solidFill>
                <a:latin typeface="隶书" panose="02010509060101010101" pitchFamily="49" charset="-122"/>
                <a:ea typeface="隶书" panose="02010509060101010101" pitchFamily="49" charset="-122"/>
                <a:sym typeface="+mn-ea"/>
              </a:rPr>
              <a:t>有省级及以上技术研发平台</a:t>
            </a:r>
            <a:endParaRPr sz="2800" dirty="0" smtClean="0">
              <a:solidFill>
                <a:srgbClr val="EAEAEA"/>
              </a:solidFill>
              <a:latin typeface="隶书" panose="02010509060101010101" pitchFamily="49" charset="-122"/>
              <a:ea typeface="隶书" panose="02010509060101010101" pitchFamily="49" charset="-122"/>
              <a:sym typeface="+mn-ea"/>
            </a:endParaRPr>
          </a:p>
          <a:p>
            <a:pPr marL="0" lvl="1" indent="711200" algn="l" eaLnBrk="0" latinLnBrk="0" hangingPunct="0">
              <a:lnSpc>
                <a:spcPct val="120000"/>
              </a:lnSpc>
              <a:spcBef>
                <a:spcPts val="0"/>
              </a:spcBef>
              <a:buClr>
                <a:srgbClr val="FFFFFF"/>
              </a:buClr>
              <a:buSzPct val="80000"/>
              <a:buFontTx/>
              <a:extLst>
                <a:ext uri="{35155182-B16C-46BC-9424-99874614C6A1}">
                  <wpsdc:indentchars xmlns:wpsdc="http://www.wps.cn/officeDocument/2017/drawingmlCustomData" val="200" checksum="3773799597"/>
                </a:ext>
              </a:extLst>
            </a:pPr>
            <a:r>
              <a:rPr sz="2800" dirty="0" smtClean="0">
                <a:solidFill>
                  <a:srgbClr val="EAEAEA"/>
                </a:solidFill>
                <a:latin typeface="隶书" panose="02010509060101010101" pitchFamily="49" charset="-122"/>
                <a:ea typeface="隶书" panose="02010509060101010101" pitchFamily="49" charset="-122"/>
                <a:sym typeface="+mn-ea"/>
              </a:rPr>
              <a:t>（工程研究中心、协</a:t>
            </a:r>
            <a:r>
              <a:rPr lang="zh-CN" sz="2800" dirty="0" smtClean="0">
                <a:solidFill>
                  <a:srgbClr val="EAEAEA"/>
                </a:solidFill>
                <a:latin typeface="隶书" panose="02010509060101010101" pitchFamily="49" charset="-122"/>
                <a:ea typeface="隶书" panose="02010509060101010101" pitchFamily="49" charset="-122"/>
                <a:sym typeface="+mn-ea"/>
              </a:rPr>
              <a:t>同</a:t>
            </a:r>
            <a:r>
              <a:rPr sz="2800" dirty="0" smtClean="0">
                <a:solidFill>
                  <a:srgbClr val="EAEAEA"/>
                </a:solidFill>
                <a:latin typeface="隶书" panose="02010509060101010101" pitchFamily="49" charset="-122"/>
                <a:ea typeface="隶书" panose="02010509060101010101" pitchFamily="49" charset="-122"/>
                <a:sym typeface="+mn-ea"/>
              </a:rPr>
              <a:t>创新中心、重点实验室、大师工作室、实训实验基地等）</a:t>
            </a:r>
            <a:endParaRPr lang="zh-CN" altLang="en-US" sz="2800" dirty="0" smtClean="0">
              <a:solidFill>
                <a:srgbClr val="EAEAEA"/>
              </a:solidFill>
              <a:latin typeface="隶书" panose="02010509060101010101" pitchFamily="49" charset="-122"/>
              <a:ea typeface="隶书" panose="02010509060101010101" pitchFamily="49" charset="-122"/>
              <a:sym typeface="+mn-ea"/>
            </a:endParaRPr>
          </a:p>
          <a:p>
            <a:pPr marL="0" lvl="1" indent="0" algn="l" eaLnBrk="0" latinLnBrk="0" hangingPunct="0">
              <a:lnSpc>
                <a:spcPct val="120000"/>
              </a:lnSpc>
              <a:spcBef>
                <a:spcPts val="1200"/>
              </a:spcBef>
              <a:buClr>
                <a:srgbClr val="FFFFFF"/>
              </a:buClr>
              <a:buSzPct val="80000"/>
              <a:buFontTx/>
            </a:pPr>
            <a:r>
              <a:rPr lang="en-US" altLang="zh-CN" sz="2800" dirty="0" smtClean="0">
                <a:solidFill>
                  <a:srgbClr val="EAEAEA"/>
                </a:solidFill>
                <a:latin typeface="隶书" panose="02010509060101010101" pitchFamily="49" charset="-122"/>
                <a:ea typeface="隶书" panose="02010509060101010101" pitchFamily="49" charset="-122"/>
                <a:sym typeface="+mn-ea"/>
              </a:rPr>
              <a:t>√</a:t>
            </a:r>
            <a:r>
              <a:rPr sz="2800" dirty="0" smtClean="0">
                <a:latin typeface="隶书" panose="02010509060101010101" pitchFamily="49" charset="-122"/>
                <a:ea typeface="隶书" panose="02010509060101010101" pitchFamily="49" charset="-122"/>
                <a:sym typeface="+mn-ea"/>
              </a:rPr>
              <a:t>有详细的预警、评价、监督管理机制</a:t>
            </a:r>
            <a:endParaRPr sz="2800" dirty="0" smtClean="0">
              <a:latin typeface="隶书" panose="02010509060101010101" pitchFamily="49" charset="-122"/>
              <a:ea typeface="隶书" panose="02010509060101010101" pitchFamily="49" charset="-122"/>
              <a:sym typeface="+mn-ea"/>
            </a:endParaRPr>
          </a:p>
          <a:p>
            <a:pPr marL="0" lvl="1" indent="711200" algn="l" eaLnBrk="0" latinLnBrk="0" hangingPunct="0">
              <a:lnSpc>
                <a:spcPct val="120000"/>
              </a:lnSpc>
              <a:spcBef>
                <a:spcPts val="600"/>
              </a:spcBef>
              <a:buClr>
                <a:srgbClr val="FFFFFF"/>
              </a:buClr>
              <a:buSzPct val="80000"/>
              <a:buFontTx/>
              <a:extLst>
                <a:ext uri="{35155182-B16C-46BC-9424-99874614C6A1}">
                  <wpsdc:indentchars xmlns:wpsdc="http://www.wps.cn/officeDocument/2017/drawingmlCustomData" val="200" checksum="3773799597"/>
                </a:ext>
              </a:extLst>
            </a:pPr>
            <a:r>
              <a:rPr sz="2800" dirty="0" smtClean="0">
                <a:solidFill>
                  <a:srgbClr val="EAEAEA"/>
                </a:solidFill>
                <a:latin typeface="隶书" panose="02010509060101010101" pitchFamily="49" charset="-122"/>
                <a:ea typeface="隶书" panose="02010509060101010101" pitchFamily="49" charset="-122"/>
                <a:sym typeface="+mn-ea"/>
              </a:rPr>
              <a:t>防止一哄而上，把好事办好，好事办实，办出质量，办出声誉</a:t>
            </a:r>
            <a:r>
              <a:rPr lang="zh-CN" altLang="en-US" sz="2800" dirty="0" smtClean="0">
                <a:solidFill>
                  <a:srgbClr val="EAEAEA"/>
                </a:solidFill>
                <a:latin typeface="隶书" panose="02010509060101010101" pitchFamily="49" charset="-122"/>
                <a:ea typeface="隶书" panose="02010509060101010101" pitchFamily="49" charset="-122"/>
                <a:sym typeface="+mn-ea"/>
              </a:rPr>
              <a:t>。</a:t>
            </a:r>
            <a:endParaRPr lang="zh-CN" altLang="en-US" sz="2800" dirty="0" smtClean="0">
              <a:solidFill>
                <a:srgbClr val="EAEAEA"/>
              </a:solidFill>
              <a:latin typeface="隶书" panose="02010509060101010101" pitchFamily="49" charset="-122"/>
              <a:ea typeface="隶书" panose="02010509060101010101" pitchFamily="49" charset="-122"/>
              <a:sym typeface="+mn-ea"/>
            </a:endParaRPr>
          </a:p>
          <a:p>
            <a:pPr marL="0" lvl="1" indent="457200" algn="l" eaLnBrk="0" latinLnBrk="0" hangingPunct="0">
              <a:lnSpc>
                <a:spcPct val="100000"/>
              </a:lnSpc>
              <a:spcBef>
                <a:spcPts val="600"/>
              </a:spcBef>
              <a:buClr>
                <a:srgbClr val="FFFFFF"/>
              </a:buClr>
              <a:buSzPct val="80000"/>
              <a:buFontTx/>
            </a:pPr>
            <a:endParaRPr lang="zh-CN" altLang="en-US" dirty="0" smtClean="0">
              <a:solidFill>
                <a:srgbClr val="EAEAEA"/>
              </a:solidFill>
              <a:latin typeface="隶书" panose="02010509060101010101" pitchFamily="49" charset="-122"/>
              <a:ea typeface="隶书" panose="02010509060101010101" pitchFamily="49" charset="-122"/>
              <a:sym typeface="+mn-ea"/>
            </a:endParaRPr>
          </a:p>
          <a:p>
            <a:pPr marL="0" lvl="1" indent="457200" algn="l" eaLnBrk="0" latinLnBrk="0" hangingPunct="0">
              <a:lnSpc>
                <a:spcPct val="100000"/>
              </a:lnSpc>
              <a:spcBef>
                <a:spcPts val="600"/>
              </a:spcBef>
              <a:buClr>
                <a:srgbClr val="FFFFFF"/>
              </a:buClr>
              <a:buSzPct val="80000"/>
              <a:buFontTx/>
            </a:pPr>
            <a:endParaRPr lang="zh-CN" altLang="en-US" sz="2400" dirty="0" smtClean="0">
              <a:solidFill>
                <a:srgbClr val="EAEAEA"/>
              </a:solidFill>
              <a:latin typeface="隶书" panose="02010509060101010101" pitchFamily="49" charset="-122"/>
              <a:ea typeface="隶书" panose="02010509060101010101" pitchFamily="49" charset="-122"/>
              <a:sym typeface="+mn-ea"/>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Tree>
  </p:cSld>
  <p:clrMapOvr>
    <a:masterClrMapping/>
  </p:clrMapOv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（四）</a:t>
            </a:r>
            <a:r>
              <a:rPr kumimoji="0" lang="en-US" altLang="zh-CN" sz="3200" b="1" dirty="0" smtClean="0">
                <a:solidFill>
                  <a:srgbClr val="EAEAEA"/>
                </a:solidFill>
                <a:latin typeface="隶书" panose="02010509060101010101" pitchFamily="49" charset="-122"/>
                <a:ea typeface="隶书" panose="02010509060101010101" pitchFamily="49" charset="-122"/>
              </a:rPr>
              <a:t> </a:t>
            </a:r>
            <a:r>
              <a:rPr kumimoji="0" lang="zh-CN" altLang="en-US" sz="3200" b="1" dirty="0">
                <a:solidFill>
                  <a:srgbClr val="EAEAEA"/>
                </a:solidFill>
                <a:latin typeface="隶书" panose="02010509060101010101" pitchFamily="49" charset="-122"/>
                <a:ea typeface="隶书" panose="02010509060101010101" pitchFamily="49" charset="-122"/>
              </a:rPr>
              <a:t>把握</a:t>
            </a:r>
            <a:r>
              <a:rPr kumimoji="0" lang="en-US" altLang="zh-CN" sz="3200" b="1" dirty="0">
                <a:solidFill>
                  <a:srgbClr val="EAEAEA"/>
                </a:solidFill>
                <a:latin typeface="隶书" panose="02010509060101010101" pitchFamily="49" charset="-122"/>
                <a:ea typeface="隶书" panose="02010509060101010101" pitchFamily="49" charset="-122"/>
              </a:rPr>
              <a:t>“</a:t>
            </a:r>
            <a:r>
              <a:rPr kumimoji="0" lang="zh-CN" altLang="en-US" sz="3200" b="1" dirty="0">
                <a:solidFill>
                  <a:srgbClr val="EAEAEA"/>
                </a:solidFill>
                <a:latin typeface="隶书" panose="02010509060101010101" pitchFamily="49" charset="-122"/>
                <a:ea typeface="隶书" panose="02010509060101010101" pitchFamily="49" charset="-122"/>
              </a:rPr>
              <a:t>三要素</a:t>
            </a:r>
            <a:r>
              <a:rPr kumimoji="0" lang="en-US" altLang="zh-CN" sz="3200" b="1" dirty="0">
                <a:solidFill>
                  <a:srgbClr val="EAEAEA"/>
                </a:solidFill>
                <a:latin typeface="隶书" panose="02010509060101010101" pitchFamily="49" charset="-122"/>
                <a:ea typeface="隶书" panose="02010509060101010101" pitchFamily="49" charset="-122"/>
              </a:rPr>
              <a:t>” </a:t>
            </a:r>
            <a:r>
              <a:rPr kumimoji="0" lang="zh-CN" altLang="en-US" sz="3200" b="1" dirty="0">
                <a:solidFill>
                  <a:srgbClr val="EAEAEA"/>
                </a:solidFill>
                <a:latin typeface="隶书" panose="02010509060101010101" pitchFamily="49" charset="-122"/>
                <a:ea typeface="隶书" panose="02010509060101010101" pitchFamily="49" charset="-122"/>
              </a:rPr>
              <a:t>科学合理设置专业</a:t>
            </a:r>
            <a:endParaRPr kumimoji="0" lang="zh-CN" altLang="en-US" sz="3200" b="1" dirty="0">
              <a:solidFill>
                <a:srgbClr val="EAEAEA"/>
              </a:solidFill>
              <a:latin typeface="隶书" panose="02010509060101010101" pitchFamily="49" charset="-122"/>
              <a:ea typeface="隶书" panose="02010509060101010101" pitchFamily="49" charset="-122"/>
            </a:endParaRPr>
          </a:p>
        </p:txBody>
      </p:sp>
      <p:sp>
        <p:nvSpPr>
          <p:cNvPr id="4101" name="Rectangle 3"/>
          <p:cNvSpPr>
            <a:spLocks noChangeArrowheads="1"/>
          </p:cNvSpPr>
          <p:nvPr/>
        </p:nvSpPr>
        <p:spPr bwMode="auto">
          <a:xfrm>
            <a:off x="2098707" y="2619375"/>
            <a:ext cx="8569325" cy="3294460"/>
          </a:xfrm>
          <a:prstGeom prst="rect">
            <a:avLst/>
          </a:prstGeom>
          <a:noFill/>
          <a:ln w="12700" cap="sq">
            <a:noFill/>
            <a:miter lim="800000"/>
            <a:headEnd type="none" w="sm" len="sm"/>
            <a:tailEnd type="none" w="sm" len="sm"/>
          </a:ln>
        </p:spPr>
        <p:txBody>
          <a:bodyPr/>
          <a:lstStyle/>
          <a:p>
            <a:pPr marL="609600" indent="-609600" eaLnBrk="0" hangingPunct="0">
              <a:lnSpc>
                <a:spcPct val="150000"/>
              </a:lnSpc>
              <a:spcBef>
                <a:spcPts val="2400"/>
              </a:spcBef>
              <a:buClr>
                <a:srgbClr val="FFFFFF"/>
              </a:buClr>
              <a:buSzPct val="80000"/>
              <a:buFont typeface="Wingdings" panose="05000000000000000000" pitchFamily="2" charset="2"/>
              <a:buNone/>
            </a:pPr>
            <a:endParaRPr lang="zh-CN" altLang="en-US" sz="2800" b="1" dirty="0">
              <a:solidFill>
                <a:srgbClr val="FFFFFF"/>
              </a:solidFill>
              <a:ea typeface="楷体_GB2312" panose="02010609030101010101" pitchFamily="49" charset="-122"/>
            </a:endParaRPr>
          </a:p>
          <a:p>
            <a:pPr marL="609600" indent="-609600" eaLnBrk="0" hangingPunct="0">
              <a:lnSpc>
                <a:spcPct val="150000"/>
              </a:lnSpc>
              <a:buClr>
                <a:srgbClr val="FFFFFF"/>
              </a:buClr>
              <a:buSzPct val="80000"/>
            </a:pPr>
            <a:endParaRPr lang="en-US" altLang="zh-CN" dirty="0">
              <a:solidFill>
                <a:srgbClr val="FFFFFF"/>
              </a:solidFill>
              <a:ea typeface="楷体_GB2312" panose="02010609030101010101" pitchFamily="49" charset="-122"/>
            </a:endParaRPr>
          </a:p>
        </p:txBody>
      </p:sp>
      <p:sp>
        <p:nvSpPr>
          <p:cNvPr id="7" name="Rectangle 3"/>
          <p:cNvSpPr>
            <a:spLocks noChangeArrowheads="1"/>
          </p:cNvSpPr>
          <p:nvPr/>
        </p:nvSpPr>
        <p:spPr bwMode="auto">
          <a:xfrm>
            <a:off x="1812290" y="694690"/>
            <a:ext cx="8654415" cy="3921760"/>
          </a:xfrm>
          <a:prstGeom prst="rect">
            <a:avLst/>
          </a:prstGeom>
          <a:noFill/>
          <a:ln w="12700" cap="sq">
            <a:noFill/>
            <a:miter lim="800000"/>
            <a:headEnd type="none" w="sm" len="sm"/>
            <a:tailEnd type="none" w="sm" len="sm"/>
          </a:ln>
        </p:spPr>
        <p:txBody>
          <a:bodyPr/>
          <a:lstStyle/>
          <a:p>
            <a:pPr marL="609600" lvl="1" indent="-609600" algn="ctr" eaLnBrk="0" hangingPunct="0">
              <a:lnSpc>
                <a:spcPct val="120000"/>
              </a:lnSpc>
              <a:spcBef>
                <a:spcPts val="0"/>
              </a:spcBef>
              <a:buClr>
                <a:srgbClr val="FFFFFF"/>
              </a:buClr>
              <a:buSzPct val="80000"/>
            </a:pPr>
            <a:r>
              <a:rPr lang="en-US" altLang="zh-CN" sz="2800" dirty="0" smtClean="0">
                <a:solidFill>
                  <a:srgbClr val="FFC000"/>
                </a:solidFill>
                <a:latin typeface="隶书" panose="02010509060101010101" pitchFamily="49" charset="-122"/>
                <a:ea typeface="隶书" panose="02010509060101010101" pitchFamily="49" charset="-122"/>
                <a:sym typeface="+mn-ea"/>
              </a:rPr>
              <a:t>“</a:t>
            </a:r>
            <a:r>
              <a:rPr lang="zh-CN" altLang="en-US" sz="2800" dirty="0">
                <a:solidFill>
                  <a:srgbClr val="FFC000"/>
                </a:solidFill>
                <a:latin typeface="隶书" panose="02010509060101010101" pitchFamily="49" charset="-122"/>
                <a:ea typeface="隶书" panose="02010509060101010101" pitchFamily="49" charset="-122"/>
                <a:sym typeface="+mn-ea"/>
              </a:rPr>
              <a:t>三要素</a:t>
            </a:r>
            <a:r>
              <a:rPr lang="en-US" altLang="zh-CN" sz="2800" dirty="0">
                <a:solidFill>
                  <a:srgbClr val="FFC000"/>
                </a:solidFill>
                <a:latin typeface="隶书" panose="02010509060101010101" pitchFamily="49" charset="-122"/>
                <a:ea typeface="隶书" panose="02010509060101010101" pitchFamily="49" charset="-122"/>
                <a:sym typeface="+mn-ea"/>
              </a:rPr>
              <a:t>”</a:t>
            </a:r>
            <a:r>
              <a:rPr lang="zh-CN" altLang="en-US" sz="2800" dirty="0">
                <a:latin typeface="隶书" panose="02010509060101010101" pitchFamily="49" charset="-122"/>
                <a:ea typeface="隶书" panose="02010509060101010101" pitchFamily="49" charset="-122"/>
                <a:sym typeface="+mn-ea"/>
              </a:rPr>
              <a:t>：</a:t>
            </a:r>
            <a:r>
              <a:rPr lang="zh-CN" altLang="en-US" sz="2800" dirty="0">
                <a:solidFill>
                  <a:srgbClr val="FFC000"/>
                </a:solidFill>
                <a:latin typeface="隶书" panose="02010509060101010101" pitchFamily="49" charset="-122"/>
                <a:ea typeface="隶书" panose="02010509060101010101" pitchFamily="49" charset="-122"/>
                <a:sym typeface="+mn-ea"/>
              </a:rPr>
              <a:t>产业急需</a:t>
            </a:r>
            <a:r>
              <a:rPr lang="en-US" altLang="zh-CN" sz="2800" dirty="0">
                <a:solidFill>
                  <a:srgbClr val="FFC000"/>
                </a:solidFill>
                <a:latin typeface="隶书" panose="02010509060101010101" pitchFamily="49" charset="-122"/>
                <a:ea typeface="隶书" panose="02010509060101010101" pitchFamily="49" charset="-122"/>
                <a:sym typeface="+mn-ea"/>
              </a:rPr>
              <a:t> </a:t>
            </a:r>
            <a:r>
              <a:rPr lang="zh-CN" altLang="en-US" sz="2800" dirty="0">
                <a:solidFill>
                  <a:srgbClr val="FFC000"/>
                </a:solidFill>
                <a:latin typeface="隶书" panose="02010509060101010101" pitchFamily="49" charset="-122"/>
                <a:ea typeface="隶书" panose="02010509060101010101" pitchFamily="49" charset="-122"/>
                <a:sym typeface="+mn-ea"/>
              </a:rPr>
              <a:t>+</a:t>
            </a:r>
            <a:r>
              <a:rPr lang="en-US" altLang="zh-CN" sz="2800" dirty="0">
                <a:solidFill>
                  <a:srgbClr val="FFC000"/>
                </a:solidFill>
                <a:latin typeface="隶书" panose="02010509060101010101" pitchFamily="49" charset="-122"/>
                <a:ea typeface="隶书" panose="02010509060101010101" pitchFamily="49" charset="-122"/>
                <a:sym typeface="+mn-ea"/>
              </a:rPr>
              <a:t> </a:t>
            </a:r>
            <a:r>
              <a:rPr lang="zh-CN" altLang="en-US" sz="2800" dirty="0">
                <a:solidFill>
                  <a:srgbClr val="FFC000"/>
                </a:solidFill>
                <a:latin typeface="隶书" panose="02010509060101010101" pitchFamily="49" charset="-122"/>
                <a:ea typeface="隶书" panose="02010509060101010101" pitchFamily="49" charset="-122"/>
                <a:sym typeface="+mn-ea"/>
              </a:rPr>
              <a:t>就业好</a:t>
            </a:r>
            <a:r>
              <a:rPr lang="en-US" altLang="zh-CN" sz="2800" dirty="0">
                <a:solidFill>
                  <a:srgbClr val="FFC000"/>
                </a:solidFill>
                <a:latin typeface="隶书" panose="02010509060101010101" pitchFamily="49" charset="-122"/>
                <a:ea typeface="隶书" panose="02010509060101010101" pitchFamily="49" charset="-122"/>
                <a:sym typeface="+mn-ea"/>
              </a:rPr>
              <a:t> </a:t>
            </a:r>
            <a:r>
              <a:rPr lang="zh-CN" altLang="en-US" sz="2800" dirty="0">
                <a:solidFill>
                  <a:srgbClr val="FFC000"/>
                </a:solidFill>
                <a:latin typeface="隶书" panose="02010509060101010101" pitchFamily="49" charset="-122"/>
                <a:ea typeface="隶书" panose="02010509060101010101" pitchFamily="49" charset="-122"/>
                <a:sym typeface="+mn-ea"/>
              </a:rPr>
              <a:t>+</a:t>
            </a:r>
            <a:r>
              <a:rPr lang="en-US" altLang="zh-CN" sz="2800" dirty="0">
                <a:solidFill>
                  <a:srgbClr val="FFC000"/>
                </a:solidFill>
                <a:latin typeface="隶书" panose="02010509060101010101" pitchFamily="49" charset="-122"/>
                <a:ea typeface="隶书" panose="02010509060101010101" pitchFamily="49" charset="-122"/>
                <a:sym typeface="+mn-ea"/>
              </a:rPr>
              <a:t> </a:t>
            </a:r>
            <a:r>
              <a:rPr lang="zh-CN" altLang="en-US" sz="2800" dirty="0" smtClean="0">
                <a:solidFill>
                  <a:srgbClr val="FFC000"/>
                </a:solidFill>
                <a:latin typeface="隶书" panose="02010509060101010101" pitchFamily="49" charset="-122"/>
                <a:ea typeface="隶书" panose="02010509060101010101" pitchFamily="49" charset="-122"/>
                <a:sym typeface="+mn-ea"/>
              </a:rPr>
              <a:t>基础好</a:t>
            </a:r>
            <a:endParaRPr lang="zh-CN" altLang="en-US" sz="2800" dirty="0">
              <a:latin typeface="隶书" panose="02010509060101010101" pitchFamily="49" charset="-122"/>
              <a:ea typeface="隶书" panose="02010509060101010101" pitchFamily="49" charset="-122"/>
              <a:sym typeface="+mn-ea"/>
            </a:endParaRPr>
          </a:p>
          <a:p>
            <a:pPr marL="609600" lvl="1" indent="-609600" eaLnBrk="0" hangingPunct="0">
              <a:lnSpc>
                <a:spcPct val="120000"/>
              </a:lnSpc>
              <a:spcBef>
                <a:spcPts val="0"/>
              </a:spcBef>
              <a:buClr>
                <a:srgbClr val="FFFFFF"/>
              </a:buClr>
              <a:buSzPct val="80000"/>
            </a:pPr>
            <a:r>
              <a:rPr lang="en-US" altLang="zh-CN" sz="2800" dirty="0" smtClean="0">
                <a:solidFill>
                  <a:srgbClr val="FFFFFF"/>
                </a:solidFill>
                <a:latin typeface="隶书" panose="02010509060101010101" pitchFamily="49" charset="-122"/>
                <a:ea typeface="隶书" panose="02010509060101010101" pitchFamily="49" charset="-122"/>
              </a:rPr>
              <a:t>1.</a:t>
            </a:r>
            <a:r>
              <a:rPr lang="en-US" altLang="zh-CN" sz="2800" dirty="0" smtClean="0">
                <a:solidFill>
                  <a:srgbClr val="FFC000"/>
                </a:solidFill>
                <a:latin typeface="隶书" panose="02010509060101010101" pitchFamily="49" charset="-122"/>
                <a:ea typeface="隶书" panose="02010509060101010101" pitchFamily="49" charset="-122"/>
              </a:rPr>
              <a:t>产业急需</a:t>
            </a:r>
            <a:endParaRPr lang="en-US" altLang="zh-CN" sz="2800" dirty="0" smtClean="0">
              <a:solidFill>
                <a:srgbClr val="FFFFFF"/>
              </a:solidFill>
              <a:latin typeface="隶书" panose="02010509060101010101" pitchFamily="49" charset="-122"/>
              <a:ea typeface="隶书" panose="02010509060101010101" pitchFamily="49" charset="-122"/>
            </a:endParaRPr>
          </a:p>
          <a:p>
            <a:pPr marL="0" lvl="1" indent="0" eaLnBrk="0" latinLnBrk="0" hangingPunct="0">
              <a:lnSpc>
                <a:spcPct val="120000"/>
              </a:lnSpc>
              <a:spcBef>
                <a:spcPts val="0"/>
              </a:spcBef>
              <a:buClr>
                <a:srgbClr val="FFFFFF"/>
              </a:buClr>
              <a:buSzPct val="80000"/>
            </a:pPr>
            <a:r>
              <a:rPr lang="en-US" altLang="zh-CN" sz="2800" dirty="0" smtClean="0">
                <a:solidFill>
                  <a:srgbClr val="EAEAEA"/>
                </a:solidFill>
                <a:latin typeface="隶书" panose="02010509060101010101" pitchFamily="49" charset="-122"/>
                <a:ea typeface="隶书" panose="02010509060101010101" pitchFamily="49" charset="-122"/>
              </a:rPr>
              <a:t>√</a:t>
            </a:r>
            <a:r>
              <a:rPr lang="en-US" altLang="zh-CN" sz="2800" dirty="0" smtClean="0">
                <a:latin typeface="隶书" panose="02010509060101010101" pitchFamily="49" charset="-122"/>
                <a:ea typeface="隶书" panose="02010509060101010101" pitchFamily="49" charset="-122"/>
              </a:rPr>
              <a:t>优先考虑国家产业发展急需的高层次职业人才</a:t>
            </a:r>
            <a:r>
              <a:rPr lang="en-US" altLang="zh-CN" sz="2800" dirty="0" smtClean="0">
                <a:solidFill>
                  <a:srgbClr val="EAEAEA"/>
                </a:solidFill>
                <a:latin typeface="隶书" panose="02010509060101010101" pitchFamily="49" charset="-122"/>
                <a:ea typeface="隶书" panose="02010509060101010101" pitchFamily="49" charset="-122"/>
              </a:rPr>
              <a:t>。</a:t>
            </a:r>
            <a:endParaRPr lang="en-US" altLang="zh-CN" sz="2800" dirty="0" smtClean="0">
              <a:solidFill>
                <a:srgbClr val="EAEAEA"/>
              </a:solidFill>
              <a:latin typeface="隶书" panose="02010509060101010101" pitchFamily="49" charset="-122"/>
              <a:ea typeface="隶书" panose="02010509060101010101" pitchFamily="49" charset="-122"/>
            </a:endParaRPr>
          </a:p>
          <a:p>
            <a:pPr marL="0" lvl="1" indent="711200" eaLnBrk="0" latinLnBrk="0" hangingPunct="0">
              <a:lnSpc>
                <a:spcPct val="120000"/>
              </a:lnSpc>
              <a:spcBef>
                <a:spcPts val="0"/>
              </a:spcBef>
              <a:buClr>
                <a:srgbClr val="FFFFFF"/>
              </a:buClr>
              <a:buSzPct val="80000"/>
              <a:extLst>
                <a:ext uri="{35155182-B16C-46BC-9424-99874614C6A1}">
                  <wpsdc:indentchars xmlns:wpsdc="http://www.wps.cn/officeDocument/2017/drawingmlCustomData" val="200" checksum="3773799597"/>
                </a:ext>
              </a:extLst>
            </a:pPr>
            <a:r>
              <a:rPr lang="en-US" altLang="zh-CN" sz="2800" dirty="0" smtClean="0">
                <a:solidFill>
                  <a:srgbClr val="EAEAEA"/>
                </a:solidFill>
                <a:latin typeface="隶书" panose="02010509060101010101" pitchFamily="49" charset="-122"/>
                <a:ea typeface="隶书" panose="02010509060101010101" pitchFamily="49" charset="-122"/>
              </a:rPr>
              <a:t>例，先进制造业、现代服务业、现代信息技术等</a:t>
            </a:r>
            <a:endParaRPr lang="en-US" altLang="zh-CN" sz="2800" dirty="0" smtClean="0">
              <a:solidFill>
                <a:srgbClr val="EAEAEA"/>
              </a:solidFill>
              <a:latin typeface="隶书" panose="02010509060101010101" pitchFamily="49" charset="-122"/>
              <a:ea typeface="隶书" panose="02010509060101010101" pitchFamily="49" charset="-122"/>
            </a:endParaRPr>
          </a:p>
          <a:p>
            <a:pPr marL="0" lvl="1" indent="0" algn="l" eaLnBrk="0" latinLnBrk="0" hangingPunct="0">
              <a:lnSpc>
                <a:spcPct val="120000"/>
              </a:lnSpc>
              <a:spcBef>
                <a:spcPts val="1800"/>
              </a:spcBef>
              <a:buClr>
                <a:srgbClr val="FFFFFF"/>
              </a:buClr>
              <a:buSzPct val="80000"/>
              <a:buFontTx/>
            </a:pPr>
            <a:r>
              <a:rPr lang="en-US" altLang="zh-CN" sz="2800" dirty="0" smtClean="0">
                <a:solidFill>
                  <a:srgbClr val="EAEAEA"/>
                </a:solidFill>
                <a:latin typeface="隶书" panose="02010509060101010101" pitchFamily="49" charset="-122"/>
                <a:ea typeface="隶书" panose="02010509060101010101" pitchFamily="49" charset="-122"/>
                <a:sym typeface="+mn-ea"/>
              </a:rPr>
              <a:t>√</a:t>
            </a:r>
            <a:r>
              <a:rPr sz="2800" dirty="0" smtClean="0">
                <a:latin typeface="隶书" panose="02010509060101010101" pitchFamily="49" charset="-122"/>
                <a:ea typeface="隶书" panose="02010509060101010101" pitchFamily="49" charset="-122"/>
                <a:sym typeface="+mn-ea"/>
              </a:rPr>
              <a:t>对接产业发展新业态、新职业、新技术、新岗位，服务强国战略目标</a:t>
            </a:r>
            <a:r>
              <a:rPr lang="en-US" altLang="zh-CN" sz="2800" dirty="0" smtClean="0">
                <a:solidFill>
                  <a:srgbClr val="EAEAEA"/>
                </a:solidFill>
                <a:latin typeface="隶书" panose="02010509060101010101" pitchFamily="49" charset="-122"/>
                <a:ea typeface="隶书" panose="02010509060101010101" pitchFamily="49" charset="-122"/>
                <a:sym typeface="+mn-ea"/>
              </a:rPr>
              <a:t>。</a:t>
            </a:r>
            <a:endParaRPr lang="en-US" altLang="zh-CN" sz="2800" dirty="0" smtClean="0">
              <a:solidFill>
                <a:srgbClr val="EAEAEA"/>
              </a:solidFill>
              <a:latin typeface="隶书" panose="02010509060101010101" pitchFamily="49" charset="-122"/>
              <a:ea typeface="隶书" panose="02010509060101010101" pitchFamily="49" charset="-122"/>
              <a:sym typeface="+mn-ea"/>
            </a:endParaRPr>
          </a:p>
          <a:p>
            <a:pPr marL="0" lvl="1" indent="711200" algn="l" eaLnBrk="0" latinLnBrk="0" hangingPunct="0">
              <a:lnSpc>
                <a:spcPct val="120000"/>
              </a:lnSpc>
              <a:spcBef>
                <a:spcPts val="600"/>
              </a:spcBef>
              <a:buClr>
                <a:srgbClr val="FFFFFF"/>
              </a:buClr>
              <a:buSzPct val="80000"/>
              <a:buFontTx/>
              <a:extLst>
                <a:ext uri="{35155182-B16C-46BC-9424-99874614C6A1}">
                  <wpsdc:indentchars xmlns:wpsdc="http://www.wps.cn/officeDocument/2017/drawingmlCustomData" val="200" checksum="3773799597"/>
                </a:ext>
              </a:extLst>
            </a:pPr>
            <a:r>
              <a:rPr lang="en-US" altLang="zh-CN" sz="2800" dirty="0" err="1" smtClean="0">
                <a:solidFill>
                  <a:srgbClr val="EAEAEA"/>
                </a:solidFill>
                <a:latin typeface="隶书" panose="02010509060101010101" pitchFamily="49" charset="-122"/>
                <a:ea typeface="隶书" panose="02010509060101010101" pitchFamily="49" charset="-122"/>
                <a:sym typeface="+mn-ea"/>
              </a:rPr>
              <a:t>例，服务</a:t>
            </a:r>
            <a:r>
              <a:rPr lang="zh-CN" altLang="en-US" sz="2800" dirty="0" smtClean="0">
                <a:solidFill>
                  <a:srgbClr val="EAEAEA"/>
                </a:solidFill>
                <a:latin typeface="隶书" panose="02010509060101010101" pitchFamily="49" charset="-122"/>
                <a:ea typeface="隶书" panose="02010509060101010101" pitchFamily="49" charset="-122"/>
                <a:sym typeface="+mn-ea"/>
              </a:rPr>
              <a:t>金融与科技的交叉融合，</a:t>
            </a:r>
            <a:r>
              <a:rPr lang="en-US" altLang="zh-CN" sz="2800" dirty="0" err="1" smtClean="0">
                <a:solidFill>
                  <a:srgbClr val="EAEAEA"/>
                </a:solidFill>
                <a:latin typeface="隶书" panose="02010509060101010101" pitchFamily="49" charset="-122"/>
                <a:ea typeface="隶书" panose="02010509060101010101" pitchFamily="49" charset="-122"/>
                <a:sym typeface="+mn-ea"/>
              </a:rPr>
              <a:t>设置</a:t>
            </a:r>
            <a:r>
              <a:rPr lang="zh-CN" altLang="en-US" sz="2800" dirty="0" smtClean="0">
                <a:solidFill>
                  <a:srgbClr val="EAEAEA"/>
                </a:solidFill>
                <a:latin typeface="隶书" panose="02010509060101010101" pitchFamily="49" charset="-122"/>
                <a:ea typeface="隶书" panose="02010509060101010101" pitchFamily="49" charset="-122"/>
                <a:sym typeface="+mn-ea"/>
              </a:rPr>
              <a:t>金融科技应用</a:t>
            </a:r>
            <a:r>
              <a:rPr lang="en-US" altLang="zh-CN" sz="2800" dirty="0" err="1" smtClean="0">
                <a:solidFill>
                  <a:srgbClr val="EAEAEA"/>
                </a:solidFill>
                <a:latin typeface="隶书" panose="02010509060101010101" pitchFamily="49" charset="-122"/>
                <a:ea typeface="隶书" panose="02010509060101010101" pitchFamily="49" charset="-122"/>
                <a:sym typeface="+mn-ea"/>
              </a:rPr>
              <a:t>专业</a:t>
            </a:r>
            <a:r>
              <a:rPr lang="en-US" altLang="zh-CN" sz="2800" dirty="0" smtClean="0">
                <a:solidFill>
                  <a:srgbClr val="EAEAEA"/>
                </a:solidFill>
                <a:latin typeface="隶书" panose="02010509060101010101" pitchFamily="49" charset="-122"/>
                <a:ea typeface="隶书" panose="02010509060101010101" pitchFamily="49" charset="-122"/>
                <a:sym typeface="+mn-ea"/>
              </a:rPr>
              <a:t>。</a:t>
            </a:r>
            <a:endParaRPr lang="en-US" altLang="zh-CN" sz="2800" dirty="0" smtClean="0">
              <a:solidFill>
                <a:srgbClr val="EAEAEA"/>
              </a:solidFill>
              <a:latin typeface="隶书" panose="02010509060101010101" pitchFamily="49" charset="-122"/>
              <a:ea typeface="隶书" panose="02010509060101010101" pitchFamily="49" charset="-122"/>
              <a:sym typeface="+mn-ea"/>
            </a:endParaRPr>
          </a:p>
          <a:p>
            <a:pPr marL="0" lvl="1" indent="711200" ea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solidFill>
                  <a:srgbClr val="EAEAEA"/>
                </a:solidFill>
                <a:latin typeface="隶书" panose="02010509060101010101" pitchFamily="49" charset="-122"/>
                <a:ea typeface="隶书" panose="02010509060101010101" pitchFamily="49" charset="-122"/>
                <a:sym typeface="+mn-ea"/>
              </a:rPr>
              <a:t>例，</a:t>
            </a:r>
            <a:r>
              <a:rPr lang="en-US" altLang="zh-CN" sz="2800" dirty="0" err="1" smtClean="0">
                <a:solidFill>
                  <a:srgbClr val="EAEAEA"/>
                </a:solidFill>
                <a:latin typeface="隶书" panose="02010509060101010101" pitchFamily="49" charset="-122"/>
                <a:ea typeface="隶书" panose="02010509060101010101" pitchFamily="49" charset="-122"/>
                <a:sym typeface="+mn-ea"/>
              </a:rPr>
              <a:t>针对</a:t>
            </a:r>
            <a:r>
              <a:rPr lang="zh-CN" altLang="en-US" sz="2800" dirty="0" smtClean="0">
                <a:solidFill>
                  <a:srgbClr val="EAEAEA"/>
                </a:solidFill>
                <a:latin typeface="隶书" panose="02010509060101010101" pitchFamily="49" charset="-122"/>
                <a:ea typeface="隶书" panose="02010509060101010101" pitchFamily="49" charset="-122"/>
                <a:sym typeface="+mn-ea"/>
              </a:rPr>
              <a:t>“区块链工程技术人员”</a:t>
            </a:r>
            <a:r>
              <a:rPr lang="en-US" altLang="zh-CN" sz="2800" dirty="0" err="1" smtClean="0">
                <a:solidFill>
                  <a:srgbClr val="EAEAEA"/>
                </a:solidFill>
                <a:latin typeface="隶书" panose="02010509060101010101" pitchFamily="49" charset="-122"/>
                <a:ea typeface="隶书" panose="02010509060101010101" pitchFamily="49" charset="-122"/>
                <a:sym typeface="+mn-ea"/>
              </a:rPr>
              <a:t>新职业，设置</a:t>
            </a:r>
            <a:r>
              <a:rPr lang="zh-CN" altLang="en-US" sz="2800" dirty="0" smtClean="0">
                <a:solidFill>
                  <a:srgbClr val="EAEAEA"/>
                </a:solidFill>
                <a:latin typeface="隶书" panose="02010509060101010101" pitchFamily="49" charset="-122"/>
                <a:ea typeface="隶书" panose="02010509060101010101" pitchFamily="49" charset="-122"/>
                <a:sym typeface="+mn-ea"/>
              </a:rPr>
              <a:t>区块链技术应用等</a:t>
            </a:r>
            <a:r>
              <a:rPr lang="en-US" altLang="zh-CN" sz="2800" dirty="0" err="1" smtClean="0">
                <a:solidFill>
                  <a:srgbClr val="EAEAEA"/>
                </a:solidFill>
                <a:latin typeface="隶书" panose="02010509060101010101" pitchFamily="49" charset="-122"/>
                <a:ea typeface="隶书" panose="02010509060101010101" pitchFamily="49" charset="-122"/>
                <a:sym typeface="+mn-ea"/>
              </a:rPr>
              <a:t>专业</a:t>
            </a:r>
            <a:r>
              <a:rPr lang="zh-CN" altLang="en-US" sz="2800" dirty="0" smtClean="0">
                <a:solidFill>
                  <a:srgbClr val="EAEAEA"/>
                </a:solidFill>
                <a:latin typeface="隶书" panose="02010509060101010101" pitchFamily="49" charset="-122"/>
                <a:ea typeface="隶书" panose="02010509060101010101" pitchFamily="49" charset="-122"/>
                <a:sym typeface="+mn-ea"/>
              </a:rPr>
              <a:t>。针对“全媒体运营师”新职业，设置全媒体新闻采编与制作专业。</a:t>
            </a:r>
            <a:endParaRPr lang="zh-CN" altLang="en-US" sz="2800" dirty="0" smtClean="0">
              <a:solidFill>
                <a:srgbClr val="EAEAEA"/>
              </a:solidFill>
              <a:latin typeface="隶书" panose="02010509060101010101" pitchFamily="49" charset="-122"/>
              <a:ea typeface="隶书" panose="02010509060101010101" pitchFamily="49" charset="-122"/>
              <a:sym typeface="+mn-ea"/>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Tree>
  </p:cSld>
  <p:clrMapOvr>
    <a:masterClrMapping/>
  </p:clrMapOv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（四）</a:t>
            </a:r>
            <a:r>
              <a:rPr kumimoji="0" lang="en-US" altLang="zh-CN" sz="3200" b="1" dirty="0" smtClean="0">
                <a:solidFill>
                  <a:srgbClr val="EAEAEA"/>
                </a:solidFill>
                <a:latin typeface="隶书" panose="02010509060101010101" pitchFamily="49" charset="-122"/>
                <a:ea typeface="隶书" panose="02010509060101010101" pitchFamily="49" charset="-122"/>
              </a:rPr>
              <a:t> </a:t>
            </a:r>
            <a:r>
              <a:rPr kumimoji="0" lang="zh-CN" altLang="en-US" sz="3200" b="1" dirty="0">
                <a:solidFill>
                  <a:srgbClr val="EAEAEA"/>
                </a:solidFill>
                <a:latin typeface="隶书" panose="02010509060101010101" pitchFamily="49" charset="-122"/>
                <a:ea typeface="隶书" panose="02010509060101010101" pitchFamily="49" charset="-122"/>
              </a:rPr>
              <a:t>把握</a:t>
            </a:r>
            <a:r>
              <a:rPr kumimoji="0" lang="en-US" altLang="zh-CN" sz="3200" b="1" dirty="0">
                <a:solidFill>
                  <a:srgbClr val="EAEAEA"/>
                </a:solidFill>
                <a:latin typeface="隶书" panose="02010509060101010101" pitchFamily="49" charset="-122"/>
                <a:ea typeface="隶书" panose="02010509060101010101" pitchFamily="49" charset="-122"/>
              </a:rPr>
              <a:t>“</a:t>
            </a:r>
            <a:r>
              <a:rPr kumimoji="0" lang="zh-CN" altLang="en-US" sz="3200" b="1" dirty="0">
                <a:solidFill>
                  <a:srgbClr val="EAEAEA"/>
                </a:solidFill>
                <a:latin typeface="隶书" panose="02010509060101010101" pitchFamily="49" charset="-122"/>
                <a:ea typeface="隶书" panose="02010509060101010101" pitchFamily="49" charset="-122"/>
              </a:rPr>
              <a:t>三要素</a:t>
            </a:r>
            <a:r>
              <a:rPr kumimoji="0" lang="en-US" altLang="zh-CN" sz="3200" b="1" dirty="0">
                <a:solidFill>
                  <a:srgbClr val="EAEAEA"/>
                </a:solidFill>
                <a:latin typeface="隶书" panose="02010509060101010101" pitchFamily="49" charset="-122"/>
                <a:ea typeface="隶书" panose="02010509060101010101" pitchFamily="49" charset="-122"/>
              </a:rPr>
              <a:t>” </a:t>
            </a:r>
            <a:r>
              <a:rPr kumimoji="0" lang="zh-CN" altLang="en-US" sz="3200" b="1" dirty="0">
                <a:solidFill>
                  <a:srgbClr val="EAEAEA"/>
                </a:solidFill>
                <a:latin typeface="隶书" panose="02010509060101010101" pitchFamily="49" charset="-122"/>
                <a:ea typeface="隶书" panose="02010509060101010101" pitchFamily="49" charset="-122"/>
              </a:rPr>
              <a:t>科学合理设置专业</a:t>
            </a:r>
            <a:endParaRPr kumimoji="0" lang="zh-CN" altLang="en-US" sz="3200" b="1" dirty="0">
              <a:solidFill>
                <a:srgbClr val="EAEAEA"/>
              </a:solidFill>
              <a:latin typeface="隶书" panose="02010509060101010101" pitchFamily="49" charset="-122"/>
              <a:ea typeface="隶书" panose="02010509060101010101" pitchFamily="49" charset="-122"/>
            </a:endParaRPr>
          </a:p>
        </p:txBody>
      </p:sp>
      <p:sp>
        <p:nvSpPr>
          <p:cNvPr id="4101" name="Rectangle 3"/>
          <p:cNvSpPr>
            <a:spLocks noChangeArrowheads="1"/>
          </p:cNvSpPr>
          <p:nvPr/>
        </p:nvSpPr>
        <p:spPr bwMode="auto">
          <a:xfrm>
            <a:off x="2098707" y="2619375"/>
            <a:ext cx="8569325" cy="3294460"/>
          </a:xfrm>
          <a:prstGeom prst="rect">
            <a:avLst/>
          </a:prstGeom>
          <a:noFill/>
          <a:ln w="12700" cap="sq">
            <a:noFill/>
            <a:miter lim="800000"/>
            <a:headEnd type="none" w="sm" len="sm"/>
            <a:tailEnd type="none" w="sm" len="sm"/>
          </a:ln>
        </p:spPr>
        <p:txBody>
          <a:bodyPr/>
          <a:lstStyle/>
          <a:p>
            <a:pPr marL="609600" indent="-609600" eaLnBrk="0" hangingPunct="0">
              <a:lnSpc>
                <a:spcPct val="150000"/>
              </a:lnSpc>
              <a:spcBef>
                <a:spcPts val="2400"/>
              </a:spcBef>
              <a:buClr>
                <a:srgbClr val="FFFFFF"/>
              </a:buClr>
              <a:buSzPct val="80000"/>
              <a:buFont typeface="Wingdings" panose="05000000000000000000" pitchFamily="2" charset="2"/>
              <a:buNone/>
            </a:pPr>
            <a:endParaRPr lang="zh-CN" altLang="en-US" sz="2800" b="1" dirty="0">
              <a:solidFill>
                <a:srgbClr val="FFFFFF"/>
              </a:solidFill>
              <a:ea typeface="楷体_GB2312" panose="02010609030101010101" pitchFamily="49" charset="-122"/>
            </a:endParaRPr>
          </a:p>
          <a:p>
            <a:pPr marL="609600" indent="-609600" eaLnBrk="0" hangingPunct="0">
              <a:lnSpc>
                <a:spcPct val="150000"/>
              </a:lnSpc>
              <a:buClr>
                <a:srgbClr val="FFFFFF"/>
              </a:buClr>
              <a:buSzPct val="80000"/>
            </a:pPr>
            <a:endParaRPr lang="en-US" altLang="zh-CN" dirty="0">
              <a:solidFill>
                <a:srgbClr val="FFFFFF"/>
              </a:solidFill>
              <a:ea typeface="楷体_GB2312" panose="02010609030101010101" pitchFamily="49" charset="-122"/>
            </a:endParaRPr>
          </a:p>
        </p:txBody>
      </p:sp>
      <p:sp>
        <p:nvSpPr>
          <p:cNvPr id="7" name="Rectangle 3"/>
          <p:cNvSpPr>
            <a:spLocks noChangeArrowheads="1"/>
          </p:cNvSpPr>
          <p:nvPr/>
        </p:nvSpPr>
        <p:spPr bwMode="auto">
          <a:xfrm>
            <a:off x="1812290" y="694690"/>
            <a:ext cx="8657590" cy="3921760"/>
          </a:xfrm>
          <a:prstGeom prst="rect">
            <a:avLst/>
          </a:prstGeom>
          <a:noFill/>
          <a:ln w="12700" cap="sq">
            <a:noFill/>
            <a:miter lim="800000"/>
            <a:headEnd type="none" w="sm" len="sm"/>
            <a:tailEnd type="none" w="sm" len="sm"/>
          </a:ln>
        </p:spPr>
        <p:txBody>
          <a:bodyPr/>
          <a:lstStyle/>
          <a:p>
            <a:pPr marL="609600" lvl="1" indent="-609600" eaLnBrk="0" hangingPunct="0">
              <a:lnSpc>
                <a:spcPct val="120000"/>
              </a:lnSpc>
              <a:spcBef>
                <a:spcPts val="0"/>
              </a:spcBef>
              <a:buClr>
                <a:srgbClr val="FFFFFF"/>
              </a:buClr>
              <a:buSzPct val="80000"/>
            </a:pPr>
            <a:r>
              <a:rPr lang="en-US" altLang="zh-CN" sz="2800" dirty="0" smtClean="0">
                <a:solidFill>
                  <a:srgbClr val="FFFFFF"/>
                </a:solidFill>
                <a:latin typeface="隶书" panose="02010509060101010101" pitchFamily="49" charset="-122"/>
                <a:ea typeface="隶书" panose="02010509060101010101" pitchFamily="49" charset="-122"/>
              </a:rPr>
              <a:t>2.</a:t>
            </a:r>
            <a:r>
              <a:rPr lang="zh-CN" altLang="en-US" sz="2800" dirty="0" smtClean="0">
                <a:solidFill>
                  <a:srgbClr val="FFC000"/>
                </a:solidFill>
                <a:latin typeface="隶书" panose="02010509060101010101" pitchFamily="49" charset="-122"/>
                <a:ea typeface="隶书" panose="02010509060101010101" pitchFamily="49" charset="-122"/>
              </a:rPr>
              <a:t>就业好</a:t>
            </a:r>
            <a:endParaRPr lang="en-US" altLang="zh-CN" sz="2800" dirty="0" smtClean="0">
              <a:solidFill>
                <a:srgbClr val="FFFFFF"/>
              </a:solidFill>
              <a:latin typeface="隶书" panose="02010509060101010101" pitchFamily="49" charset="-122"/>
              <a:ea typeface="隶书" panose="02010509060101010101" pitchFamily="49" charset="-122"/>
            </a:endParaRPr>
          </a:p>
          <a:p>
            <a:pPr marL="0" lvl="1" indent="0" eaLnBrk="0" latinLnBrk="0" hangingPunct="0">
              <a:lnSpc>
                <a:spcPct val="120000"/>
              </a:lnSpc>
              <a:spcBef>
                <a:spcPts val="0"/>
              </a:spcBef>
              <a:buClr>
                <a:srgbClr val="FFFFFF"/>
              </a:buClr>
              <a:buSzPct val="80000"/>
            </a:pPr>
            <a:r>
              <a:rPr lang="en-US" altLang="zh-CN" sz="2800" dirty="0" smtClean="0">
                <a:solidFill>
                  <a:srgbClr val="EAEAEA"/>
                </a:solidFill>
                <a:latin typeface="隶书" panose="02010509060101010101" pitchFamily="49" charset="-122"/>
                <a:ea typeface="隶书" panose="02010509060101010101" pitchFamily="49" charset="-122"/>
              </a:rPr>
              <a:t>√</a:t>
            </a:r>
            <a:r>
              <a:rPr lang="en-US" altLang="zh-CN" sz="2800" dirty="0" smtClean="0">
                <a:latin typeface="隶书" panose="02010509060101010101" pitchFamily="49" charset="-122"/>
                <a:ea typeface="隶书" panose="02010509060101010101" pitchFamily="49" charset="-122"/>
                <a:sym typeface="+mn-ea"/>
              </a:rPr>
              <a:t>服务于学生高质量就业和可持续发展</a:t>
            </a:r>
            <a:endParaRPr lang="en-US" altLang="zh-CN"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0"/>
              </a:spcBef>
              <a:buClr>
                <a:srgbClr val="FFFFFF"/>
              </a:buClr>
              <a:buSzPct val="80000"/>
              <a:extLst>
                <a:ext uri="{35155182-B16C-46BC-9424-99874614C6A1}">
                  <wpsdc:indentchars xmlns:wpsdc="http://www.wps.cn/officeDocument/2017/drawingmlCustomData" val="200" checksum="3773799597"/>
                </a:ext>
              </a:extLst>
            </a:pPr>
            <a:r>
              <a:rPr lang="en-US" altLang="zh-CN" sz="2800" dirty="0" err="1" smtClean="0">
                <a:latin typeface="隶书" panose="02010509060101010101" pitchFamily="49" charset="-122"/>
                <a:ea typeface="隶书" panose="02010509060101010101" pitchFamily="49" charset="-122"/>
              </a:rPr>
              <a:t>职业教育是以就业为导向的教育，职本也不例外</a:t>
            </a:r>
            <a:endParaRPr lang="en-US" altLang="zh-CN" sz="2800" dirty="0" smtClean="0">
              <a:solidFill>
                <a:srgbClr val="EAEAEA"/>
              </a:solidFill>
              <a:latin typeface="隶书" panose="02010509060101010101" pitchFamily="49" charset="-122"/>
              <a:ea typeface="隶书" panose="02010509060101010101" pitchFamily="49" charset="-122"/>
            </a:endParaRPr>
          </a:p>
          <a:p>
            <a:pPr marL="0" lvl="1" indent="711200" eaLnBrk="0" latinLnBrk="0" hangingPunct="0">
              <a:lnSpc>
                <a:spcPct val="120000"/>
              </a:lnSpc>
              <a:spcBef>
                <a:spcPts val="0"/>
              </a:spcBef>
              <a:buClr>
                <a:srgbClr val="FFFFFF"/>
              </a:buClr>
              <a:buSzPct val="80000"/>
              <a:extLst>
                <a:ext uri="{35155182-B16C-46BC-9424-99874614C6A1}">
                  <wpsdc:indentchars xmlns:wpsdc="http://www.wps.cn/officeDocument/2017/drawingmlCustomData" val="200" checksum="3773799597"/>
                </a:ext>
              </a:extLst>
            </a:pPr>
            <a:r>
              <a:rPr lang="en-US" altLang="zh-CN" sz="2800" dirty="0" err="1" smtClean="0">
                <a:solidFill>
                  <a:srgbClr val="EAEAEA"/>
                </a:solidFill>
                <a:latin typeface="隶书" panose="02010509060101010101" pitchFamily="49" charset="-122"/>
                <a:ea typeface="隶书" panose="02010509060101010101" pitchFamily="49" charset="-122"/>
              </a:rPr>
              <a:t>例，所依托的专业就业率</a:t>
            </a:r>
            <a:r>
              <a:rPr lang="zh-CN" altLang="en-US" sz="2800" dirty="0" smtClean="0">
                <a:solidFill>
                  <a:srgbClr val="EAEAEA"/>
                </a:solidFill>
                <a:latin typeface="隶书" panose="02010509060101010101" pitchFamily="49" charset="-122"/>
                <a:ea typeface="隶书" panose="02010509060101010101" pitchFamily="49" charset="-122"/>
              </a:rPr>
              <a:t>不低于</a:t>
            </a:r>
            <a:r>
              <a:rPr lang="en-US" altLang="zh-CN" sz="2800" dirty="0" err="1" smtClean="0">
                <a:solidFill>
                  <a:srgbClr val="EAEAEA"/>
                </a:solidFill>
                <a:latin typeface="隶书" panose="02010509060101010101" pitchFamily="49" charset="-122"/>
                <a:ea typeface="隶书" panose="02010509060101010101" pitchFamily="49" charset="-122"/>
              </a:rPr>
              <a:t>全省平均水平</a:t>
            </a:r>
            <a:r>
              <a:rPr lang="zh-CN" sz="2800" dirty="0" smtClean="0">
                <a:solidFill>
                  <a:srgbClr val="EAEAEA"/>
                </a:solidFill>
                <a:latin typeface="隶书" panose="02010509060101010101" pitchFamily="49" charset="-122"/>
                <a:ea typeface="隶书" panose="02010509060101010101" pitchFamily="49" charset="-122"/>
              </a:rPr>
              <a:t>。</a:t>
            </a:r>
            <a:endParaRPr lang="en-US" altLang="zh-CN" sz="2800" dirty="0" smtClean="0">
              <a:solidFill>
                <a:srgbClr val="EAEAEA"/>
              </a:solidFill>
              <a:latin typeface="隶书" panose="02010509060101010101" pitchFamily="49" charset="-122"/>
              <a:ea typeface="隶书" panose="02010509060101010101" pitchFamily="49" charset="-122"/>
            </a:endParaRPr>
          </a:p>
          <a:p>
            <a:pPr marL="0" lvl="1" indent="0" algn="l" eaLnBrk="0" latinLnBrk="0" hangingPunct="0">
              <a:lnSpc>
                <a:spcPct val="120000"/>
              </a:lnSpc>
              <a:spcBef>
                <a:spcPts val="1200"/>
              </a:spcBef>
              <a:buClr>
                <a:srgbClr val="FFFFFF"/>
              </a:buClr>
              <a:buSzPct val="80000"/>
              <a:buFontTx/>
            </a:pPr>
            <a:r>
              <a:rPr lang="en-US" altLang="zh-CN" sz="2800" dirty="0" smtClean="0">
                <a:solidFill>
                  <a:srgbClr val="EAEAEA"/>
                </a:solidFill>
                <a:latin typeface="隶书" panose="02010509060101010101" pitchFamily="49" charset="-122"/>
                <a:ea typeface="隶书" panose="02010509060101010101" pitchFamily="49" charset="-122"/>
                <a:sym typeface="+mn-ea"/>
              </a:rPr>
              <a:t>√</a:t>
            </a:r>
            <a:r>
              <a:rPr sz="2800" dirty="0" err="1" smtClean="0">
                <a:latin typeface="隶书" panose="02010509060101010101" pitchFamily="49" charset="-122"/>
                <a:ea typeface="隶书" panose="02010509060101010101" pitchFamily="49" charset="-122"/>
                <a:sym typeface="+mn-ea"/>
              </a:rPr>
              <a:t>设置新专业要有专业设置的必要性和可行性论证报告</a:t>
            </a:r>
            <a:r>
              <a:rPr lang="zh-CN" altLang="en-US" sz="2800" dirty="0">
                <a:latin typeface="隶书" panose="02010509060101010101" pitchFamily="49" charset="-122"/>
                <a:ea typeface="隶书" panose="02010509060101010101" pitchFamily="49" charset="-122"/>
                <a:sym typeface="+mn-ea"/>
              </a:rPr>
              <a:t>，</a:t>
            </a:r>
            <a:r>
              <a:rPr lang="zh-CN" altLang="en-US" sz="2800" dirty="0" smtClean="0">
                <a:latin typeface="隶书" panose="02010509060101010101" pitchFamily="49" charset="-122"/>
                <a:ea typeface="隶书" panose="02010509060101010101" pitchFamily="49" charset="-122"/>
                <a:sym typeface="+mn-ea"/>
              </a:rPr>
              <a:t>报告内容包括：</a:t>
            </a:r>
            <a:endParaRPr sz="2800" dirty="0" smtClean="0">
              <a:latin typeface="隶书" panose="02010509060101010101" pitchFamily="49" charset="-122"/>
              <a:ea typeface="隶书" panose="02010509060101010101" pitchFamily="49" charset="-122"/>
              <a:sym typeface="+mn-ea"/>
            </a:endParaRPr>
          </a:p>
          <a:p>
            <a:pPr marL="0" lvl="1" indent="711200" algn="l" eaLnBrk="0" latinLnBrk="0" hangingPunct="0">
              <a:lnSpc>
                <a:spcPct val="120000"/>
              </a:lnSpc>
              <a:spcBef>
                <a:spcPts val="0"/>
              </a:spcBef>
              <a:buClr>
                <a:srgbClr val="FFFFFF"/>
              </a:buClr>
              <a:buSzPct val="80000"/>
              <a:buFontTx/>
              <a:extLst>
                <a:ext uri="{35155182-B16C-46BC-9424-99874614C6A1}">
                  <wpsdc:indentchars xmlns:wpsdc="http://www.wps.cn/officeDocument/2017/drawingmlCustomData" val="200" checksum="3773799597"/>
                </a:ext>
              </a:extLst>
            </a:pPr>
            <a:r>
              <a:rPr sz="2800" dirty="0" smtClean="0">
                <a:latin typeface="隶书" panose="02010509060101010101" pitchFamily="49" charset="-122"/>
                <a:ea typeface="隶书" panose="02010509060101010101" pitchFamily="49" charset="-122"/>
                <a:sym typeface="+mn-ea"/>
              </a:rPr>
              <a:t>学校和</a:t>
            </a:r>
            <a:r>
              <a:rPr lang="zh-CN" sz="2800" dirty="0" smtClean="0">
                <a:latin typeface="隶书" panose="02010509060101010101" pitchFamily="49" charset="-122"/>
                <a:ea typeface="隶书" panose="02010509060101010101" pitchFamily="49" charset="-122"/>
                <a:sym typeface="+mn-ea"/>
              </a:rPr>
              <a:t>专</a:t>
            </a:r>
            <a:r>
              <a:rPr sz="2800" dirty="0" smtClean="0">
                <a:latin typeface="隶书" panose="02010509060101010101" pitchFamily="49" charset="-122"/>
                <a:ea typeface="隶书" panose="02010509060101010101" pitchFamily="49" charset="-122"/>
                <a:sym typeface="+mn-ea"/>
              </a:rPr>
              <a:t>业基本情况、拟设专业论证报告、人才培养方案、专业办学条件、就业情况分析、相关教学文件等</a:t>
            </a:r>
            <a:r>
              <a:rPr lang="en-US" altLang="zh-CN" sz="2800" dirty="0" smtClean="0">
                <a:solidFill>
                  <a:srgbClr val="EAEAEA"/>
                </a:solidFill>
                <a:latin typeface="隶书" panose="02010509060101010101" pitchFamily="49" charset="-122"/>
                <a:ea typeface="隶书" panose="02010509060101010101" pitchFamily="49" charset="-122"/>
                <a:sym typeface="+mn-ea"/>
              </a:rPr>
              <a:t>。</a:t>
            </a:r>
            <a:endParaRPr lang="zh-CN" altLang="en-US" sz="2800" dirty="0" smtClean="0">
              <a:solidFill>
                <a:srgbClr val="EAEAEA"/>
              </a:solidFill>
              <a:latin typeface="隶书" panose="02010509060101010101" pitchFamily="49" charset="-122"/>
              <a:ea typeface="隶书" panose="02010509060101010101" pitchFamily="49" charset="-122"/>
              <a:sym typeface="+mn-ea"/>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Tree>
  </p:cSld>
  <p:clrMapOvr>
    <a:masterClrMapping/>
  </p:clrMapOv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（四）</a:t>
            </a:r>
            <a:r>
              <a:rPr kumimoji="0" lang="en-US" altLang="zh-CN" sz="3200" b="1" dirty="0" smtClean="0">
                <a:solidFill>
                  <a:srgbClr val="EAEAEA"/>
                </a:solidFill>
                <a:latin typeface="隶书" panose="02010509060101010101" pitchFamily="49" charset="-122"/>
                <a:ea typeface="隶书" panose="02010509060101010101" pitchFamily="49" charset="-122"/>
              </a:rPr>
              <a:t> </a:t>
            </a:r>
            <a:r>
              <a:rPr kumimoji="0" lang="zh-CN" altLang="en-US" sz="3200" b="1" dirty="0">
                <a:solidFill>
                  <a:srgbClr val="EAEAEA"/>
                </a:solidFill>
                <a:latin typeface="隶书" panose="02010509060101010101" pitchFamily="49" charset="-122"/>
                <a:ea typeface="隶书" panose="02010509060101010101" pitchFamily="49" charset="-122"/>
              </a:rPr>
              <a:t>把握</a:t>
            </a:r>
            <a:r>
              <a:rPr kumimoji="0" lang="en-US" altLang="zh-CN" sz="3200" b="1" dirty="0">
                <a:solidFill>
                  <a:srgbClr val="EAEAEA"/>
                </a:solidFill>
                <a:latin typeface="隶书" panose="02010509060101010101" pitchFamily="49" charset="-122"/>
                <a:ea typeface="隶书" panose="02010509060101010101" pitchFamily="49" charset="-122"/>
              </a:rPr>
              <a:t>“</a:t>
            </a:r>
            <a:r>
              <a:rPr kumimoji="0" lang="zh-CN" altLang="en-US" sz="3200" b="1" dirty="0">
                <a:solidFill>
                  <a:srgbClr val="EAEAEA"/>
                </a:solidFill>
                <a:latin typeface="隶书" panose="02010509060101010101" pitchFamily="49" charset="-122"/>
                <a:ea typeface="隶书" panose="02010509060101010101" pitchFamily="49" charset="-122"/>
              </a:rPr>
              <a:t>三要素</a:t>
            </a:r>
            <a:r>
              <a:rPr kumimoji="0" lang="en-US" altLang="zh-CN" sz="3200" b="1" dirty="0">
                <a:solidFill>
                  <a:srgbClr val="EAEAEA"/>
                </a:solidFill>
                <a:latin typeface="隶书" panose="02010509060101010101" pitchFamily="49" charset="-122"/>
                <a:ea typeface="隶书" panose="02010509060101010101" pitchFamily="49" charset="-122"/>
              </a:rPr>
              <a:t>” </a:t>
            </a:r>
            <a:r>
              <a:rPr kumimoji="0" lang="zh-CN" altLang="en-US" sz="3200" b="1" dirty="0">
                <a:solidFill>
                  <a:srgbClr val="EAEAEA"/>
                </a:solidFill>
                <a:latin typeface="隶书" panose="02010509060101010101" pitchFamily="49" charset="-122"/>
                <a:ea typeface="隶书" panose="02010509060101010101" pitchFamily="49" charset="-122"/>
              </a:rPr>
              <a:t>科学合理设置专业</a:t>
            </a:r>
            <a:endParaRPr kumimoji="0" lang="zh-CN" altLang="en-US" sz="3200" b="1" dirty="0">
              <a:solidFill>
                <a:srgbClr val="EAEAEA"/>
              </a:solidFill>
              <a:latin typeface="隶书" panose="02010509060101010101" pitchFamily="49" charset="-122"/>
              <a:ea typeface="隶书" panose="02010509060101010101" pitchFamily="49" charset="-122"/>
            </a:endParaRPr>
          </a:p>
        </p:txBody>
      </p:sp>
      <p:sp>
        <p:nvSpPr>
          <p:cNvPr id="4101" name="Rectangle 3"/>
          <p:cNvSpPr>
            <a:spLocks noChangeArrowheads="1"/>
          </p:cNvSpPr>
          <p:nvPr/>
        </p:nvSpPr>
        <p:spPr bwMode="auto">
          <a:xfrm>
            <a:off x="2098707" y="2619375"/>
            <a:ext cx="8569325" cy="3294460"/>
          </a:xfrm>
          <a:prstGeom prst="rect">
            <a:avLst/>
          </a:prstGeom>
          <a:noFill/>
          <a:ln w="12700" cap="sq">
            <a:noFill/>
            <a:miter lim="800000"/>
            <a:headEnd type="none" w="sm" len="sm"/>
            <a:tailEnd type="none" w="sm" len="sm"/>
          </a:ln>
        </p:spPr>
        <p:txBody>
          <a:bodyPr/>
          <a:lstStyle/>
          <a:p>
            <a:pPr marL="609600" indent="-609600" eaLnBrk="0" hangingPunct="0">
              <a:lnSpc>
                <a:spcPct val="150000"/>
              </a:lnSpc>
              <a:spcBef>
                <a:spcPts val="2400"/>
              </a:spcBef>
              <a:buClr>
                <a:srgbClr val="FFFFFF"/>
              </a:buClr>
              <a:buSzPct val="80000"/>
              <a:buFont typeface="Wingdings" panose="05000000000000000000" pitchFamily="2" charset="2"/>
              <a:buNone/>
            </a:pPr>
            <a:endParaRPr lang="zh-CN" altLang="en-US" sz="2800" b="1" dirty="0">
              <a:solidFill>
                <a:srgbClr val="FFFFFF"/>
              </a:solidFill>
              <a:ea typeface="楷体_GB2312" panose="02010609030101010101" pitchFamily="49" charset="-122"/>
            </a:endParaRPr>
          </a:p>
          <a:p>
            <a:pPr marL="609600" indent="-609600" eaLnBrk="0" hangingPunct="0">
              <a:lnSpc>
                <a:spcPct val="150000"/>
              </a:lnSpc>
              <a:buClr>
                <a:srgbClr val="FFFFFF"/>
              </a:buClr>
              <a:buSzPct val="80000"/>
            </a:pPr>
            <a:endParaRPr lang="en-US" altLang="zh-CN" dirty="0">
              <a:solidFill>
                <a:srgbClr val="FFFFFF"/>
              </a:solidFill>
              <a:ea typeface="楷体_GB2312" panose="02010609030101010101" pitchFamily="49" charset="-122"/>
            </a:endParaRPr>
          </a:p>
        </p:txBody>
      </p:sp>
      <p:sp>
        <p:nvSpPr>
          <p:cNvPr id="7" name="Rectangle 3"/>
          <p:cNvSpPr>
            <a:spLocks noChangeArrowheads="1"/>
          </p:cNvSpPr>
          <p:nvPr/>
        </p:nvSpPr>
        <p:spPr bwMode="auto">
          <a:xfrm>
            <a:off x="1812290" y="694690"/>
            <a:ext cx="8657590" cy="3921760"/>
          </a:xfrm>
          <a:prstGeom prst="rect">
            <a:avLst/>
          </a:prstGeom>
          <a:noFill/>
          <a:ln w="12700" cap="sq">
            <a:noFill/>
            <a:miter lim="800000"/>
            <a:headEnd type="none" w="sm" len="sm"/>
            <a:tailEnd type="none" w="sm" len="sm"/>
          </a:ln>
        </p:spPr>
        <p:txBody>
          <a:bodyPr/>
          <a:lstStyle/>
          <a:p>
            <a:pPr marL="609600" lvl="1" indent="-609600" algn="l" eaLnBrk="0" hangingPunct="0">
              <a:lnSpc>
                <a:spcPct val="120000"/>
              </a:lnSpc>
              <a:spcBef>
                <a:spcPts val="0"/>
              </a:spcBef>
              <a:buClr>
                <a:srgbClr val="FFFFFF"/>
              </a:buClr>
              <a:buSzPct val="80000"/>
              <a:buFontTx/>
            </a:pPr>
            <a:r>
              <a:rPr lang="en-US" altLang="zh-CN" sz="2800" dirty="0" smtClean="0">
                <a:solidFill>
                  <a:srgbClr val="FFFFFF"/>
                </a:solidFill>
                <a:latin typeface="隶书" panose="02010509060101010101" pitchFamily="49" charset="-122"/>
                <a:ea typeface="隶书" panose="02010509060101010101" pitchFamily="49" charset="-122"/>
                <a:sym typeface="+mn-ea"/>
              </a:rPr>
              <a:t>3.</a:t>
            </a:r>
            <a:r>
              <a:rPr lang="zh-CN" altLang="en-US" sz="2800" dirty="0" smtClean="0">
                <a:solidFill>
                  <a:srgbClr val="FFC000"/>
                </a:solidFill>
                <a:latin typeface="隶书" panose="02010509060101010101" pitchFamily="49" charset="-122"/>
                <a:ea typeface="隶书" panose="02010509060101010101" pitchFamily="49" charset="-122"/>
                <a:sym typeface="+mn-ea"/>
              </a:rPr>
              <a:t>基础</a:t>
            </a:r>
            <a:r>
              <a:rPr lang="en-US" altLang="zh-CN" sz="2800" dirty="0" smtClean="0">
                <a:solidFill>
                  <a:srgbClr val="FFC000"/>
                </a:solidFill>
                <a:latin typeface="隶书" panose="02010509060101010101" pitchFamily="49" charset="-122"/>
                <a:ea typeface="隶书" panose="02010509060101010101" pitchFamily="49" charset="-122"/>
                <a:sym typeface="+mn-ea"/>
              </a:rPr>
              <a:t>好</a:t>
            </a:r>
            <a:endParaRPr lang="en-US" altLang="zh-CN" sz="2800" dirty="0" smtClean="0">
              <a:solidFill>
                <a:srgbClr val="FFFFFF"/>
              </a:solidFill>
              <a:latin typeface="隶书" panose="02010509060101010101" pitchFamily="49" charset="-122"/>
              <a:ea typeface="隶书" panose="02010509060101010101" pitchFamily="49" charset="-122"/>
            </a:endParaRPr>
          </a:p>
          <a:p>
            <a:pPr marL="0" lvl="1" indent="711200" eaLnBrk="0" latinLnBrk="0" hangingPunct="0">
              <a:lnSpc>
                <a:spcPct val="120000"/>
              </a:lnSpc>
              <a:spcBef>
                <a:spcPts val="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在</a:t>
            </a:r>
            <a:r>
              <a:rPr lang="en-US" altLang="zh-CN" sz="2800" dirty="0" err="1" smtClean="0">
                <a:latin typeface="隶书" panose="02010509060101010101" pitchFamily="49" charset="-122"/>
                <a:ea typeface="隶书" panose="02010509060101010101" pitchFamily="49" charset="-122"/>
                <a:sym typeface="+mn-ea"/>
              </a:rPr>
              <a:t>办学条件、产教融合、三教改革、教学过程、育人效果、社会服务、社会声誉等方面有较好的基础，取得较突出的成绩</a:t>
            </a:r>
            <a:r>
              <a:rPr lang="zh-CN" altLang="en-US" sz="2800" dirty="0" smtClean="0">
                <a:latin typeface="隶书" panose="02010509060101010101" pitchFamily="49" charset="-122"/>
                <a:ea typeface="隶书" panose="02010509060101010101" pitchFamily="49" charset="-122"/>
                <a:sym typeface="+mn-ea"/>
              </a:rPr>
              <a:t>。</a:t>
            </a:r>
            <a:endParaRPr lang="en-US" altLang="zh-CN" sz="2800" dirty="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例，拟设置的本科专业需与学校的办学特色相契合，所托的专业应是省级及以上重点（特色）专业。</a:t>
            </a:r>
            <a:endParaRPr lang="en-US" altLang="zh-CN"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例，应与产教融合型优质企业，建立稳定的合作关系，积极开展现代学徒制，促进学历证书与职业技能等级证书互通衔接。</a:t>
            </a:r>
            <a:endParaRPr lang="en-US" altLang="zh-CN"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例，开展职业培训人次每年不少于在校生人数</a:t>
            </a:r>
            <a:r>
              <a:rPr lang="en-US" altLang="zh-CN" sz="2800" dirty="0" smtClean="0">
                <a:latin typeface="隶书" panose="02010509060101010101" pitchFamily="49" charset="-122"/>
                <a:ea typeface="隶书" panose="02010509060101010101" pitchFamily="49" charset="-122"/>
                <a:sym typeface="+mn-ea"/>
              </a:rPr>
              <a:t>2</a:t>
            </a:r>
            <a:r>
              <a:rPr lang="zh-CN" altLang="en-US" sz="2800" dirty="0" smtClean="0">
                <a:latin typeface="隶书" panose="02010509060101010101" pitchFamily="49" charset="-122"/>
                <a:ea typeface="隶书" panose="02010509060101010101" pitchFamily="49" charset="-122"/>
                <a:sym typeface="+mn-ea"/>
              </a:rPr>
              <a:t>倍</a:t>
            </a:r>
            <a:endParaRPr lang="zh-CN" altLang="en-US"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0"/>
              </a:spcBef>
              <a:buClr>
                <a:srgbClr val="FFFFFF"/>
              </a:buClr>
              <a:buSzPct val="80000"/>
              <a:extLst>
                <a:ext uri="{35155182-B16C-46BC-9424-99874614C6A1}">
                  <wpsdc:indentchars xmlns:wpsdc="http://www.wps.cn/officeDocument/2017/drawingmlCustomData" val="200" checksum="3773799597"/>
                </a:ext>
              </a:extLst>
            </a:pPr>
            <a:endParaRPr lang="zh-CN" altLang="en-US" sz="2800" dirty="0" smtClean="0">
              <a:solidFill>
                <a:srgbClr val="EAEAEA"/>
              </a:solidFill>
              <a:latin typeface="隶书" panose="02010509060101010101" pitchFamily="49" charset="-122"/>
              <a:ea typeface="隶书" panose="02010509060101010101" pitchFamily="49" charset="-122"/>
              <a:sym typeface="+mn-ea"/>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Tree>
  </p:cSld>
  <p:clrMapOvr>
    <a:masterClrMapping/>
  </p:clrMapOvr>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59560" y="-171157"/>
            <a:ext cx="9144000" cy="910828"/>
          </a:xfrm>
          <a:prstGeom prst="rect">
            <a:avLst/>
          </a:prstGeom>
          <a:noFill/>
          <a:ln w="9525">
            <a:noFill/>
            <a:miter lim="800000"/>
          </a:ln>
        </p:spPr>
        <p:txBody>
          <a:bodyPr anchor="ctr"/>
          <a:lstStyle/>
          <a:p>
            <a:pPr algn="ctr"/>
            <a:r>
              <a:rPr kumimoji="0" lang="zh-CN" altLang="en-US" sz="3200" dirty="0" smtClean="0">
                <a:solidFill>
                  <a:srgbClr val="EAEAEA"/>
                </a:solidFill>
                <a:latin typeface="隶书" panose="02010509060101010101" pitchFamily="49" charset="-122"/>
                <a:ea typeface="隶书" panose="02010509060101010101" pitchFamily="49" charset="-122"/>
              </a:rPr>
              <a:t>（五）专业目录如何调整</a:t>
            </a:r>
            <a:endParaRPr kumimoji="0" lang="zh-CN" sz="3200" dirty="0" smtClean="0">
              <a:solidFill>
                <a:srgbClr val="EAEAEA"/>
              </a:solidFill>
              <a:latin typeface="隶书" panose="02010509060101010101" pitchFamily="49" charset="-122"/>
              <a:ea typeface="隶书" panose="02010509060101010101" pitchFamily="49" charset="-122"/>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
        <p:nvSpPr>
          <p:cNvPr id="54" name="Rectangle 3"/>
          <p:cNvSpPr>
            <a:spLocks noChangeArrowheads="1"/>
          </p:cNvSpPr>
          <p:nvPr/>
        </p:nvSpPr>
        <p:spPr bwMode="auto">
          <a:xfrm>
            <a:off x="1847850" y="706120"/>
            <a:ext cx="8657590" cy="5335270"/>
          </a:xfrm>
          <a:prstGeom prst="rect">
            <a:avLst/>
          </a:prstGeom>
          <a:noFill/>
          <a:ln w="12700" cap="sq">
            <a:noFill/>
            <a:miter lim="800000"/>
            <a:headEnd type="none" w="sm" len="sm"/>
            <a:tailEnd type="none" w="sm" len="sm"/>
          </a:ln>
        </p:spPr>
        <p:txBody>
          <a:bodyPr/>
          <a:lstStyle/>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en-US" altLang="zh-CN" sz="2800" dirty="0" smtClean="0">
                <a:solidFill>
                  <a:srgbClr val="F9FBFA"/>
                </a:solidFill>
                <a:latin typeface="隶书" panose="02010509060101010101" pitchFamily="49" charset="-122"/>
                <a:ea typeface="隶书" panose="02010509060101010101" pitchFamily="49" charset="-122"/>
                <a:sym typeface="+mn-ea"/>
              </a:rPr>
              <a:t>1.</a:t>
            </a:r>
            <a:r>
              <a:rPr lang="zh-CN" altLang="en-US" sz="2800" dirty="0" smtClean="0">
                <a:solidFill>
                  <a:srgbClr val="F9FBFA"/>
                </a:solidFill>
                <a:latin typeface="隶书" panose="02010509060101010101" pitchFamily="49" charset="-122"/>
                <a:ea typeface="隶书" panose="02010509060101010101" pitchFamily="49" charset="-122"/>
                <a:sym typeface="+mn-ea"/>
              </a:rPr>
              <a:t>目前目录颁布的</a:t>
            </a:r>
            <a:r>
              <a:rPr lang="en-US" altLang="zh-CN" sz="2800" dirty="0" smtClean="0">
                <a:solidFill>
                  <a:srgbClr val="F9FBFA"/>
                </a:solidFill>
                <a:latin typeface="隶书" panose="02010509060101010101" pitchFamily="49" charset="-122"/>
                <a:ea typeface="隶书" panose="02010509060101010101" pitchFamily="49" charset="-122"/>
                <a:sym typeface="+mn-ea"/>
              </a:rPr>
              <a:t>247</a:t>
            </a:r>
            <a:r>
              <a:rPr lang="zh-CN" altLang="en-US" sz="2800" dirty="0" smtClean="0">
                <a:solidFill>
                  <a:srgbClr val="F9FBFA"/>
                </a:solidFill>
                <a:latin typeface="隶书" panose="02010509060101010101" pitchFamily="49" charset="-122"/>
                <a:ea typeface="隶书" panose="02010509060101010101" pitchFamily="49" charset="-122"/>
                <a:sym typeface="+mn-ea"/>
              </a:rPr>
              <a:t>个职本专业并不全面，主要满足试点工作需要。教育部每年会动态调整，循序渐进增设一些新专业（学校可提出申请）。</a:t>
            </a:r>
            <a:endParaRPr lang="en-US" altLang="zh-CN" sz="2800" dirty="0" smtClean="0">
              <a:solidFill>
                <a:srgbClr val="F9FBFA"/>
              </a:solidFill>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en-US" altLang="zh-CN" sz="2800" dirty="0" smtClean="0">
                <a:solidFill>
                  <a:srgbClr val="F9FBFA"/>
                </a:solidFill>
                <a:latin typeface="隶书" panose="02010509060101010101" pitchFamily="49" charset="-122"/>
                <a:ea typeface="隶书" panose="02010509060101010101" pitchFamily="49" charset="-122"/>
                <a:sym typeface="+mn-ea"/>
              </a:rPr>
              <a:t>2.</a:t>
            </a:r>
            <a:r>
              <a:rPr lang="zh-CN" altLang="en-US" sz="2800" dirty="0" smtClean="0">
                <a:solidFill>
                  <a:srgbClr val="F9FBFA"/>
                </a:solidFill>
                <a:latin typeface="隶书" panose="02010509060101010101" pitchFamily="49" charset="-122"/>
                <a:ea typeface="隶书" panose="02010509060101010101" pitchFamily="49" charset="-122"/>
                <a:sym typeface="+mn-ea"/>
              </a:rPr>
              <a:t>新增专业优先考虑适应国家发展战略</a:t>
            </a:r>
            <a:r>
              <a:rPr lang="zh-CN" altLang="en-US" sz="2800" dirty="0">
                <a:solidFill>
                  <a:srgbClr val="F9FBFA"/>
                </a:solidFill>
                <a:latin typeface="隶书" panose="02010509060101010101" pitchFamily="49" charset="-122"/>
                <a:ea typeface="隶书" panose="02010509060101010101" pitchFamily="49" charset="-122"/>
                <a:sym typeface="+mn-ea"/>
              </a:rPr>
              <a:t>需要</a:t>
            </a:r>
            <a:r>
              <a:rPr lang="zh-CN" altLang="en-US" sz="2800" dirty="0" smtClean="0">
                <a:solidFill>
                  <a:srgbClr val="F9FBFA"/>
                </a:solidFill>
                <a:latin typeface="隶书" panose="02010509060101010101" pitchFamily="49" charset="-122"/>
                <a:ea typeface="隶书" panose="02010509060101010101" pitchFamily="49" charset="-122"/>
                <a:sym typeface="+mn-ea"/>
              </a:rPr>
              <a:t>，如先进制造业、现代信息技术、现代服务业等。理科专业目前不会是职教本科发展的重点。</a:t>
            </a:r>
            <a:endParaRPr lang="en-US" altLang="zh-CN" sz="2800" dirty="0" smtClean="0">
              <a:solidFill>
                <a:srgbClr val="F9FBFA"/>
              </a:solidFill>
              <a:latin typeface="隶书" panose="02010509060101010101" pitchFamily="49" charset="-122"/>
              <a:ea typeface="隶书" panose="02010509060101010101" pitchFamily="49" charset="-122"/>
              <a:sym typeface="+mn-ea"/>
            </a:endParaRPr>
          </a:p>
          <a:p>
            <a:pPr marL="0" lvl="1" indent="711200" ea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en-US" altLang="zh-CN" sz="2800" dirty="0" smtClean="0">
                <a:solidFill>
                  <a:srgbClr val="F9FBFA"/>
                </a:solidFill>
                <a:latin typeface="隶书" panose="02010509060101010101" pitchFamily="49" charset="-122"/>
                <a:ea typeface="隶书" panose="02010509060101010101" pitchFamily="49" charset="-122"/>
                <a:sym typeface="+mn-ea"/>
              </a:rPr>
              <a:t>3.</a:t>
            </a:r>
            <a:r>
              <a:rPr lang="zh-CN" altLang="en-US" sz="2800" dirty="0" smtClean="0">
                <a:solidFill>
                  <a:srgbClr val="F9FBFA"/>
                </a:solidFill>
                <a:latin typeface="隶书" panose="02010509060101010101" pitchFamily="49" charset="-122"/>
                <a:ea typeface="隶书" panose="02010509060101010101" pitchFamily="49" charset="-122"/>
                <a:sym typeface="+mn-ea"/>
              </a:rPr>
              <a:t>新增专业与原相关专业要有明显的区分度，原则上，新增专业相关</a:t>
            </a:r>
            <a:r>
              <a:rPr lang="zh-CN" altLang="en-US" sz="2800" dirty="0">
                <a:solidFill>
                  <a:srgbClr val="F9FBFA"/>
                </a:solidFill>
                <a:latin typeface="隶书" panose="02010509060101010101" pitchFamily="49" charset="-122"/>
                <a:ea typeface="隶书" panose="02010509060101010101" pitchFamily="49" charset="-122"/>
                <a:sym typeface="+mn-ea"/>
              </a:rPr>
              <a:t>课程</a:t>
            </a:r>
            <a:r>
              <a:rPr lang="zh-CN" altLang="en-US" sz="2800" dirty="0">
                <a:latin typeface="隶书" panose="02010509060101010101" pitchFamily="49" charset="-122"/>
                <a:ea typeface="隶书" panose="02010509060101010101" pitchFamily="49" charset="-122"/>
                <a:sym typeface="+mn-ea"/>
              </a:rPr>
              <a:t>在</a:t>
            </a:r>
            <a:r>
              <a:rPr lang="zh-CN" altLang="en-US" sz="2800" dirty="0" smtClean="0">
                <a:latin typeface="隶书" panose="02010509060101010101" pitchFamily="49" charset="-122"/>
                <a:ea typeface="隶书" panose="02010509060101010101" pitchFamily="49" charset="-122"/>
                <a:sym typeface="+mn-ea"/>
              </a:rPr>
              <a:t>专业基础课和专业核心</a:t>
            </a:r>
            <a:r>
              <a:rPr lang="zh-CN" altLang="en-US" sz="2800" dirty="0">
                <a:latin typeface="隶书" panose="02010509060101010101" pitchFamily="49" charset="-122"/>
                <a:ea typeface="隶书" panose="02010509060101010101" pitchFamily="49" charset="-122"/>
                <a:sym typeface="+mn-ea"/>
              </a:rPr>
              <a:t>课程中占比</a:t>
            </a:r>
            <a:r>
              <a:rPr lang="zh-CN" altLang="en-US" sz="2800" dirty="0" smtClean="0">
                <a:latin typeface="隶书" panose="02010509060101010101" pitchFamily="49" charset="-122"/>
                <a:ea typeface="隶书" panose="02010509060101010101" pitchFamily="49" charset="-122"/>
                <a:sym typeface="+mn-ea"/>
              </a:rPr>
              <a:t>超过</a:t>
            </a:r>
            <a:r>
              <a:rPr lang="en-US" altLang="zh-CN" sz="2800" dirty="0" smtClean="0">
                <a:latin typeface="隶书" panose="02010509060101010101" pitchFamily="49" charset="-122"/>
                <a:ea typeface="隶书" panose="02010509060101010101" pitchFamily="49" charset="-122"/>
                <a:sym typeface="+mn-ea"/>
              </a:rPr>
              <a:t>30%</a:t>
            </a:r>
            <a:r>
              <a:rPr lang="zh-CN" altLang="en-US" sz="2800" dirty="0" smtClean="0">
                <a:latin typeface="隶书" panose="02010509060101010101" pitchFamily="49" charset="-122"/>
                <a:ea typeface="隶书" panose="02010509060101010101" pitchFamily="49" charset="-122"/>
                <a:sym typeface="+mn-ea"/>
              </a:rPr>
              <a:t>以上时，才能作为新专业单独</a:t>
            </a:r>
            <a:r>
              <a:rPr lang="zh-CN" altLang="en-US" sz="2800" dirty="0">
                <a:latin typeface="隶书" panose="02010509060101010101" pitchFamily="49" charset="-122"/>
                <a:ea typeface="隶书" panose="02010509060101010101" pitchFamily="49" charset="-122"/>
                <a:sym typeface="+mn-ea"/>
              </a:rPr>
              <a:t>设置，</a:t>
            </a:r>
            <a:r>
              <a:rPr lang="zh-CN" altLang="en-US" sz="2800" dirty="0" smtClean="0">
                <a:latin typeface="隶书" panose="02010509060101010101" pitchFamily="49" charset="-122"/>
                <a:ea typeface="隶书" panose="02010509060101010101" pitchFamily="49" charset="-122"/>
                <a:sym typeface="+mn-ea"/>
              </a:rPr>
              <a:t>否则应按专业培养方向</a:t>
            </a:r>
            <a:r>
              <a:rPr lang="zh-CN" altLang="en-US" sz="2800" dirty="0">
                <a:latin typeface="隶书" panose="02010509060101010101" pitchFamily="49" charset="-122"/>
                <a:ea typeface="隶书" panose="02010509060101010101" pitchFamily="49" charset="-122"/>
                <a:sym typeface="+mn-ea"/>
              </a:rPr>
              <a:t>处理。</a:t>
            </a:r>
            <a:endParaRPr lang="zh-CN" altLang="en-US" sz="2800" dirty="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endParaRPr lang="zh-CN" altLang="en-US" sz="2800" dirty="0" smtClean="0">
              <a:solidFill>
                <a:srgbClr val="FFC000"/>
              </a:solidFill>
              <a:latin typeface="隶书" panose="02010509060101010101" pitchFamily="49" charset="-122"/>
              <a:ea typeface="隶书" panose="02010509060101010101" pitchFamily="49" charset="-122"/>
              <a:sym typeface="+mn-ea"/>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（一）</a:t>
            </a:r>
            <a:r>
              <a:rPr kumimoji="0" lang="en-US" altLang="zh-CN" sz="3200" b="1" dirty="0" smtClean="0">
                <a:solidFill>
                  <a:srgbClr val="EAEAEA"/>
                </a:solidFill>
                <a:latin typeface="隶书" panose="02010509060101010101" pitchFamily="49" charset="-122"/>
                <a:ea typeface="隶书" panose="02010509060101010101" pitchFamily="49" charset="-122"/>
              </a:rPr>
              <a:t> </a:t>
            </a:r>
            <a:r>
              <a:rPr kumimoji="0" lang="zh-CN" altLang="en-US" sz="3200" b="1" dirty="0" smtClean="0">
                <a:solidFill>
                  <a:srgbClr val="EAEAEA"/>
                </a:solidFill>
                <a:latin typeface="隶书" panose="02010509060101010101" pitchFamily="49" charset="-122"/>
                <a:ea typeface="隶书" panose="02010509060101010101" pitchFamily="49" charset="-122"/>
              </a:rPr>
              <a:t>与原目录</a:t>
            </a:r>
            <a:r>
              <a:rPr kumimoji="0" lang="zh-CN" altLang="en-US" sz="3200" b="1" dirty="0">
                <a:solidFill>
                  <a:srgbClr val="EAEAEA"/>
                </a:solidFill>
                <a:latin typeface="隶书" panose="02010509060101010101" pitchFamily="49" charset="-122"/>
                <a:ea typeface="隶书" panose="02010509060101010101" pitchFamily="49" charset="-122"/>
              </a:rPr>
              <a:t>主要</a:t>
            </a:r>
            <a:r>
              <a:rPr kumimoji="0" lang="zh-CN" altLang="en-US" sz="3200" b="1" dirty="0" smtClean="0">
                <a:solidFill>
                  <a:srgbClr val="EAEAEA"/>
                </a:solidFill>
                <a:latin typeface="隶书" panose="02010509060101010101" pitchFamily="49" charset="-122"/>
                <a:ea typeface="隶书" panose="02010509060101010101" pitchFamily="49" charset="-122"/>
              </a:rPr>
              <a:t>区别</a:t>
            </a:r>
            <a:endParaRPr kumimoji="0" lang="en-US" altLang="zh-CN" sz="3200" b="1" dirty="0" smtClean="0">
              <a:solidFill>
                <a:srgbClr val="EAEAEA"/>
              </a:solidFill>
              <a:latin typeface="隶书" panose="02010509060101010101" pitchFamily="49" charset="-122"/>
              <a:ea typeface="隶书" panose="02010509060101010101" pitchFamily="49" charset="-122"/>
            </a:endParaRPr>
          </a:p>
        </p:txBody>
      </p:sp>
      <p:sp>
        <p:nvSpPr>
          <p:cNvPr id="7" name="Rectangle 3"/>
          <p:cNvSpPr>
            <a:spLocks noChangeArrowheads="1"/>
          </p:cNvSpPr>
          <p:nvPr/>
        </p:nvSpPr>
        <p:spPr bwMode="auto">
          <a:xfrm>
            <a:off x="1847850" y="692785"/>
            <a:ext cx="8657590" cy="3921760"/>
          </a:xfrm>
          <a:prstGeom prst="rect">
            <a:avLst/>
          </a:prstGeom>
          <a:noFill/>
          <a:ln w="12700" cap="sq">
            <a:noFill/>
            <a:miter lim="800000"/>
            <a:headEnd type="none" w="sm" len="sm"/>
            <a:tailEnd type="none" w="sm" len="sm"/>
          </a:ln>
        </p:spPr>
        <p:txBody>
          <a:bodyPr/>
          <a:lstStyle/>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sz="2800" dirty="0" smtClean="0">
                <a:latin typeface="隶书" panose="02010509060101010101" pitchFamily="49" charset="-122"/>
                <a:ea typeface="隶书" panose="02010509060101010101" pitchFamily="49" charset="-122"/>
                <a:sym typeface="+mn-ea"/>
              </a:rPr>
              <a:t>依据国民经济行业分类、职业分类，兼顾学科分类，确定《目录》专业大类、专业类划分。</a:t>
            </a:r>
            <a:endParaRPr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sz="2800" dirty="0" smtClean="0">
                <a:latin typeface="隶书" panose="02010509060101010101" pitchFamily="49" charset="-122"/>
                <a:ea typeface="隶书" panose="02010509060101010101" pitchFamily="49" charset="-122"/>
                <a:sym typeface="+mn-ea"/>
              </a:rPr>
              <a:t>以原高职专科专业目录框架为基础，将原中职专业目录由2级调整为3级，统筹职本专业，形成《目录》框架。</a:t>
            </a:r>
            <a:endParaRPr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sz="2800" dirty="0" smtClean="0">
                <a:latin typeface="隶书" panose="02010509060101010101" pitchFamily="49" charset="-122"/>
                <a:ea typeface="隶书" panose="02010509060101010101" pitchFamily="49" charset="-122"/>
                <a:sym typeface="+mn-ea"/>
              </a:rPr>
              <a:t>19个专业大类数量不变，名称略有调整。</a:t>
            </a:r>
            <a:endParaRPr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sz="2800" dirty="0" smtClean="0">
                <a:latin typeface="隶书" panose="02010509060101010101" pitchFamily="49" charset="-122"/>
                <a:ea typeface="隶书" panose="02010509060101010101" pitchFamily="49" charset="-122"/>
                <a:sym typeface="+mn-ea"/>
              </a:rPr>
              <a:t>原99个专业类调整为97个，进行了小幅更名、新增、合并、撤销和归属调整。如顺应国家重点产业发展需要增设了集成电路类、安全防范类等专业类。</a:t>
            </a:r>
            <a:endParaRPr sz="2800" dirty="0" smtClean="0">
              <a:latin typeface="隶书" panose="02010509060101010101" pitchFamily="49" charset="-122"/>
              <a:ea typeface="隶书" panose="02010509060101010101" pitchFamily="49" charset="-122"/>
              <a:sym typeface="+mn-ea"/>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Tree>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dirty="0" smtClean="0">
                <a:solidFill>
                  <a:srgbClr val="EAEAEA"/>
                </a:solidFill>
                <a:latin typeface="隶书" panose="02010509060101010101" pitchFamily="49" charset="-122"/>
                <a:ea typeface="隶书" panose="02010509060101010101" pitchFamily="49" charset="-122"/>
              </a:rPr>
              <a:t>（六）</a:t>
            </a:r>
            <a:r>
              <a:rPr kumimoji="0" lang="en-US" altLang="zh-CN" sz="3200" dirty="0" smtClean="0">
                <a:solidFill>
                  <a:srgbClr val="EAEAEA"/>
                </a:solidFill>
                <a:latin typeface="隶书" panose="02010509060101010101" pitchFamily="49" charset="-122"/>
                <a:ea typeface="隶书" panose="02010509060101010101" pitchFamily="49" charset="-122"/>
              </a:rPr>
              <a:t> 落实三方职责 积极稳步推进试点</a:t>
            </a:r>
            <a:endParaRPr kumimoji="0" lang="zh-CN" altLang="en-US" sz="3200" dirty="0">
              <a:solidFill>
                <a:srgbClr val="EAEAEA"/>
              </a:solidFill>
              <a:latin typeface="隶书" panose="02010509060101010101" pitchFamily="49" charset="-122"/>
              <a:ea typeface="隶书" panose="02010509060101010101" pitchFamily="49" charset="-122"/>
            </a:endParaRPr>
          </a:p>
        </p:txBody>
      </p:sp>
      <p:sp>
        <p:nvSpPr>
          <p:cNvPr id="4101" name="Rectangle 3"/>
          <p:cNvSpPr>
            <a:spLocks noChangeArrowheads="1"/>
          </p:cNvSpPr>
          <p:nvPr/>
        </p:nvSpPr>
        <p:spPr bwMode="auto">
          <a:xfrm>
            <a:off x="2098707" y="2619375"/>
            <a:ext cx="8569325" cy="3294460"/>
          </a:xfrm>
          <a:prstGeom prst="rect">
            <a:avLst/>
          </a:prstGeom>
          <a:noFill/>
          <a:ln w="12700" cap="sq">
            <a:noFill/>
            <a:miter lim="800000"/>
            <a:headEnd type="none" w="sm" len="sm"/>
            <a:tailEnd type="none" w="sm" len="sm"/>
          </a:ln>
        </p:spPr>
        <p:txBody>
          <a:bodyPr/>
          <a:lstStyle/>
          <a:p>
            <a:pPr marL="609600" indent="-609600" eaLnBrk="0" hangingPunct="0">
              <a:lnSpc>
                <a:spcPct val="150000"/>
              </a:lnSpc>
              <a:spcBef>
                <a:spcPts val="2400"/>
              </a:spcBef>
              <a:buClr>
                <a:srgbClr val="FFFFFF"/>
              </a:buClr>
              <a:buSzPct val="80000"/>
              <a:buFont typeface="Wingdings" panose="05000000000000000000" pitchFamily="2" charset="2"/>
              <a:buNone/>
            </a:pPr>
            <a:endParaRPr lang="zh-CN" altLang="en-US" sz="2800" b="1" dirty="0">
              <a:solidFill>
                <a:srgbClr val="FFFFFF"/>
              </a:solidFill>
              <a:ea typeface="楷体_GB2312" panose="02010609030101010101" pitchFamily="49" charset="-122"/>
            </a:endParaRPr>
          </a:p>
          <a:p>
            <a:pPr marL="609600" indent="-609600" eaLnBrk="0" hangingPunct="0">
              <a:lnSpc>
                <a:spcPct val="150000"/>
              </a:lnSpc>
              <a:buClr>
                <a:srgbClr val="FFFFFF"/>
              </a:buClr>
              <a:buSzPct val="80000"/>
            </a:pPr>
            <a:endParaRPr lang="en-US" altLang="zh-CN" dirty="0">
              <a:solidFill>
                <a:srgbClr val="FFFFFF"/>
              </a:solidFill>
              <a:ea typeface="楷体_GB2312" panose="02010609030101010101" pitchFamily="49" charset="-122"/>
            </a:endParaRPr>
          </a:p>
        </p:txBody>
      </p:sp>
      <p:sp>
        <p:nvSpPr>
          <p:cNvPr id="7" name="Rectangle 3"/>
          <p:cNvSpPr>
            <a:spLocks noChangeArrowheads="1"/>
          </p:cNvSpPr>
          <p:nvPr/>
        </p:nvSpPr>
        <p:spPr bwMode="auto">
          <a:xfrm>
            <a:off x="1703512" y="694690"/>
            <a:ext cx="8657590" cy="3921760"/>
          </a:xfrm>
          <a:prstGeom prst="rect">
            <a:avLst/>
          </a:prstGeom>
          <a:noFill/>
          <a:ln w="12700" cap="sq">
            <a:noFill/>
            <a:miter lim="800000"/>
            <a:headEnd type="none" w="sm" len="sm"/>
            <a:tailEnd type="none" w="sm" len="sm"/>
          </a:ln>
        </p:spPr>
        <p:txBody>
          <a:bodyPr/>
          <a:lstStyle/>
          <a:p>
            <a:pPr marL="0" lvl="1" indent="711200" eaLnBrk="0" latinLnBrk="0" hangingPunct="0">
              <a:lnSpc>
                <a:spcPct val="150000"/>
              </a:lnSpc>
              <a:spcBef>
                <a:spcPts val="0"/>
              </a:spcBef>
              <a:buClr>
                <a:srgbClr val="FFFFFF"/>
              </a:buClr>
              <a:buSzPct val="80000"/>
            </a:pPr>
            <a:r>
              <a:rPr lang="en-US" altLang="zh-CN" sz="3200" dirty="0" err="1" smtClean="0">
                <a:solidFill>
                  <a:srgbClr val="FFC000"/>
                </a:solidFill>
                <a:latin typeface="隶书" panose="02010509060101010101" pitchFamily="49" charset="-122"/>
                <a:ea typeface="隶书" panose="02010509060101010101" pitchFamily="49" charset="-122"/>
              </a:rPr>
              <a:t>实行三级管理</a:t>
            </a:r>
            <a:r>
              <a:rPr lang="zh-CN" altLang="en-US" sz="3200" dirty="0">
                <a:solidFill>
                  <a:srgbClr val="FFC000"/>
                </a:solidFill>
                <a:latin typeface="隶书" panose="02010509060101010101" pitchFamily="49" charset="-122"/>
                <a:ea typeface="隶书" panose="02010509060101010101" pitchFamily="49" charset="-122"/>
              </a:rPr>
              <a:t>：</a:t>
            </a:r>
            <a:endParaRPr lang="zh-CN" altLang="en-US" sz="3200" dirty="0" smtClean="0">
              <a:solidFill>
                <a:srgbClr val="FFC000"/>
              </a:solidFill>
              <a:latin typeface="隶书" panose="02010509060101010101" pitchFamily="49" charset="-122"/>
              <a:ea typeface="隶书" panose="02010509060101010101" pitchFamily="49" charset="-122"/>
            </a:endParaRPr>
          </a:p>
          <a:p>
            <a:pPr lvl="1" indent="711200" eaLnBrk="0" latinLnBrk="0" hangingPunct="0">
              <a:lnSpc>
                <a:spcPct val="150000"/>
              </a:lnSpc>
              <a:spcBef>
                <a:spcPts val="0"/>
              </a:spcBef>
              <a:buClr>
                <a:srgbClr val="FFFFFF"/>
              </a:buClr>
              <a:buSzPct val="80000"/>
              <a:buFont typeface="Wingdings" panose="05000000000000000000" charset="0"/>
              <a:buChar char="l"/>
              <a:extLst>
                <a:ext uri="{35155182-B16C-46BC-9424-99874614C6A1}">
                  <wpsdc:indentchars xmlns:wpsdc="http://www.wps.cn/officeDocument/2017/drawingmlCustomData" val="200" checksum="3773799597"/>
                </a:ext>
              </a:extLst>
            </a:pPr>
            <a:r>
              <a:rPr lang="en-US" altLang="zh-CN" sz="2800" dirty="0" smtClean="0">
                <a:solidFill>
                  <a:srgbClr val="FFC000"/>
                </a:solidFill>
                <a:latin typeface="隶书" panose="02010509060101010101" pitchFamily="49" charset="-122"/>
                <a:ea typeface="隶书" panose="02010509060101010101" pitchFamily="49" charset="-122"/>
              </a:rPr>
              <a:t>教育部宏观管理和指导</a:t>
            </a:r>
            <a:r>
              <a:rPr lang="zh-CN" altLang="en-US" sz="2800" dirty="0" smtClean="0">
                <a:solidFill>
                  <a:srgbClr val="FFC000"/>
                </a:solidFill>
                <a:latin typeface="隶书" panose="02010509060101010101" pitchFamily="49" charset="-122"/>
                <a:ea typeface="隶书" panose="02010509060101010101" pitchFamily="49" charset="-122"/>
              </a:rPr>
              <a:t>；</a:t>
            </a:r>
            <a:endParaRPr lang="en-US" altLang="zh-CN" sz="2800" dirty="0" smtClean="0">
              <a:solidFill>
                <a:srgbClr val="FFC000"/>
              </a:solidFill>
              <a:latin typeface="隶书" panose="02010509060101010101" pitchFamily="49" charset="-122"/>
              <a:ea typeface="隶书" panose="02010509060101010101" pitchFamily="49" charset="-122"/>
            </a:endParaRPr>
          </a:p>
          <a:p>
            <a:pPr lvl="1" indent="711200" eaLnBrk="0" latinLnBrk="0" hangingPunct="0">
              <a:lnSpc>
                <a:spcPct val="150000"/>
              </a:lnSpc>
              <a:spcBef>
                <a:spcPts val="0"/>
              </a:spcBef>
              <a:buClr>
                <a:srgbClr val="FFFFFF"/>
              </a:buClr>
              <a:buSzPct val="80000"/>
              <a:buFont typeface="Wingdings" panose="05000000000000000000" charset="0"/>
              <a:buChar char="l"/>
              <a:extLst>
                <a:ext uri="{35155182-B16C-46BC-9424-99874614C6A1}">
                  <wpsdc:indentchars xmlns:wpsdc="http://www.wps.cn/officeDocument/2017/drawingmlCustomData" val="200" checksum="3773799597"/>
                </a:ext>
              </a:extLst>
            </a:pPr>
            <a:r>
              <a:rPr lang="en-US" altLang="zh-CN" sz="2800" dirty="0" smtClean="0">
                <a:solidFill>
                  <a:srgbClr val="FFC000"/>
                </a:solidFill>
                <a:latin typeface="隶书" panose="02010509060101010101" pitchFamily="49" charset="-122"/>
                <a:ea typeface="隶书" panose="02010509060101010101" pitchFamily="49" charset="-122"/>
              </a:rPr>
              <a:t>省教育厅区域统筹协调</a:t>
            </a:r>
            <a:r>
              <a:rPr lang="zh-CN" altLang="en-US" sz="2800" dirty="0" smtClean="0">
                <a:solidFill>
                  <a:srgbClr val="FFC000"/>
                </a:solidFill>
                <a:latin typeface="隶书" panose="02010509060101010101" pitchFamily="49" charset="-122"/>
                <a:ea typeface="隶书" panose="02010509060101010101" pitchFamily="49" charset="-122"/>
              </a:rPr>
              <a:t>；</a:t>
            </a:r>
            <a:endParaRPr lang="en-US" altLang="zh-CN" sz="2800" dirty="0" smtClean="0">
              <a:solidFill>
                <a:srgbClr val="FFC000"/>
              </a:solidFill>
              <a:latin typeface="隶书" panose="02010509060101010101" pitchFamily="49" charset="-122"/>
              <a:ea typeface="隶书" panose="02010509060101010101" pitchFamily="49" charset="-122"/>
            </a:endParaRPr>
          </a:p>
          <a:p>
            <a:pPr lvl="1" indent="711200" eaLnBrk="0" latinLnBrk="0" hangingPunct="0">
              <a:lnSpc>
                <a:spcPct val="150000"/>
              </a:lnSpc>
              <a:spcBef>
                <a:spcPts val="0"/>
              </a:spcBef>
              <a:buClr>
                <a:srgbClr val="FFFFFF"/>
              </a:buClr>
              <a:buSzPct val="80000"/>
              <a:buFont typeface="Wingdings" panose="05000000000000000000" charset="0"/>
              <a:buChar char="l"/>
              <a:extLst>
                <a:ext uri="{35155182-B16C-46BC-9424-99874614C6A1}">
                  <wpsdc:indentchars xmlns:wpsdc="http://www.wps.cn/officeDocument/2017/drawingmlCustomData" val="200" checksum="3773799597"/>
                </a:ext>
              </a:extLst>
            </a:pPr>
            <a:r>
              <a:rPr lang="en-US" altLang="zh-CN" sz="2800" dirty="0" smtClean="0">
                <a:solidFill>
                  <a:srgbClr val="FFC000"/>
                </a:solidFill>
                <a:latin typeface="隶书" panose="02010509060101010101" pitchFamily="49" charset="-122"/>
                <a:ea typeface="隶书" panose="02010509060101010101" pitchFamily="49" charset="-122"/>
              </a:rPr>
              <a:t>高校依据目录和管理办法申请设置</a:t>
            </a:r>
            <a:r>
              <a:rPr lang="en-US" altLang="zh-CN" sz="2800" dirty="0" smtClean="0">
                <a:solidFill>
                  <a:srgbClr val="FFFFFF"/>
                </a:solidFill>
                <a:latin typeface="隶书" panose="02010509060101010101" pitchFamily="49" charset="-122"/>
                <a:ea typeface="隶书" panose="02010509060101010101" pitchFamily="49" charset="-122"/>
              </a:rPr>
              <a:t>。</a:t>
            </a:r>
            <a:endParaRPr lang="zh-CN" altLang="en-US" sz="2800" dirty="0" smtClean="0">
              <a:latin typeface="隶书" panose="02010509060101010101" pitchFamily="49" charset="-122"/>
              <a:ea typeface="隶书" panose="02010509060101010101" pitchFamily="49" charset="-122"/>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Tree>
  </p:cSld>
  <p:clrMapOvr>
    <a:masterClrMapping/>
  </p:clrMapOvr>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dirty="0" smtClean="0">
                <a:solidFill>
                  <a:srgbClr val="EAEAEA"/>
                </a:solidFill>
                <a:latin typeface="隶书" panose="02010509060101010101" pitchFamily="49" charset="-122"/>
                <a:ea typeface="隶书" panose="02010509060101010101" pitchFamily="49" charset="-122"/>
              </a:rPr>
              <a:t>（六）</a:t>
            </a:r>
            <a:r>
              <a:rPr kumimoji="0" lang="en-US" altLang="zh-CN" sz="3200" dirty="0" smtClean="0">
                <a:solidFill>
                  <a:srgbClr val="EAEAEA"/>
                </a:solidFill>
                <a:latin typeface="隶书" panose="02010509060101010101" pitchFamily="49" charset="-122"/>
                <a:ea typeface="隶书" panose="02010509060101010101" pitchFamily="49" charset="-122"/>
              </a:rPr>
              <a:t> 落实三方职责 积极稳步推进试点</a:t>
            </a:r>
            <a:endParaRPr kumimoji="0" lang="zh-CN" altLang="en-US" sz="3200" dirty="0">
              <a:solidFill>
                <a:srgbClr val="EAEAEA"/>
              </a:solidFill>
              <a:latin typeface="隶书" panose="02010509060101010101" pitchFamily="49" charset="-122"/>
              <a:ea typeface="隶书" panose="02010509060101010101" pitchFamily="49" charset="-122"/>
            </a:endParaRPr>
          </a:p>
        </p:txBody>
      </p:sp>
      <p:sp>
        <p:nvSpPr>
          <p:cNvPr id="4101" name="Rectangle 3"/>
          <p:cNvSpPr>
            <a:spLocks noChangeArrowheads="1"/>
          </p:cNvSpPr>
          <p:nvPr/>
        </p:nvSpPr>
        <p:spPr bwMode="auto">
          <a:xfrm>
            <a:off x="2098707" y="2619375"/>
            <a:ext cx="8569325" cy="3294460"/>
          </a:xfrm>
          <a:prstGeom prst="rect">
            <a:avLst/>
          </a:prstGeom>
          <a:noFill/>
          <a:ln w="12700" cap="sq">
            <a:noFill/>
            <a:miter lim="800000"/>
            <a:headEnd type="none" w="sm" len="sm"/>
            <a:tailEnd type="none" w="sm" len="sm"/>
          </a:ln>
        </p:spPr>
        <p:txBody>
          <a:bodyPr/>
          <a:lstStyle/>
          <a:p>
            <a:pPr marL="609600" indent="-609600" eaLnBrk="0" hangingPunct="0">
              <a:lnSpc>
                <a:spcPct val="150000"/>
              </a:lnSpc>
              <a:spcBef>
                <a:spcPts val="2400"/>
              </a:spcBef>
              <a:buClr>
                <a:srgbClr val="FFFFFF"/>
              </a:buClr>
              <a:buSzPct val="80000"/>
              <a:buFont typeface="Wingdings" panose="05000000000000000000" pitchFamily="2" charset="2"/>
              <a:buNone/>
            </a:pPr>
            <a:endParaRPr lang="zh-CN" altLang="en-US" sz="2800" b="1" dirty="0">
              <a:solidFill>
                <a:srgbClr val="FFFFFF"/>
              </a:solidFill>
              <a:ea typeface="楷体_GB2312" panose="02010609030101010101" pitchFamily="49" charset="-122"/>
            </a:endParaRPr>
          </a:p>
          <a:p>
            <a:pPr marL="609600" indent="-609600" eaLnBrk="0" hangingPunct="0">
              <a:lnSpc>
                <a:spcPct val="150000"/>
              </a:lnSpc>
              <a:buClr>
                <a:srgbClr val="FFFFFF"/>
              </a:buClr>
              <a:buSzPct val="80000"/>
            </a:pPr>
            <a:endParaRPr lang="en-US" altLang="zh-CN" dirty="0">
              <a:solidFill>
                <a:srgbClr val="FFFFFF"/>
              </a:solidFill>
              <a:ea typeface="楷体_GB2312" panose="02010609030101010101" pitchFamily="49" charset="-122"/>
            </a:endParaRPr>
          </a:p>
        </p:txBody>
      </p:sp>
      <p:sp>
        <p:nvSpPr>
          <p:cNvPr id="7" name="Rectangle 3"/>
          <p:cNvSpPr>
            <a:spLocks noChangeArrowheads="1"/>
          </p:cNvSpPr>
          <p:nvPr/>
        </p:nvSpPr>
        <p:spPr bwMode="auto">
          <a:xfrm>
            <a:off x="1812290" y="694690"/>
            <a:ext cx="8657590" cy="3921760"/>
          </a:xfrm>
          <a:prstGeom prst="rect">
            <a:avLst/>
          </a:prstGeom>
          <a:noFill/>
          <a:ln w="12700" cap="sq">
            <a:noFill/>
            <a:miter lim="800000"/>
            <a:headEnd type="none" w="sm" len="sm"/>
            <a:tailEnd type="none" w="sm" len="sm"/>
          </a:ln>
        </p:spPr>
        <p:txBody>
          <a:bodyPr/>
          <a:lstStyle/>
          <a:p>
            <a:pPr marL="609600" lvl="1" indent="-609600" eaLnBrk="0" latinLnBrk="0" hangingPunct="0">
              <a:lnSpc>
                <a:spcPct val="120000"/>
              </a:lnSpc>
              <a:spcBef>
                <a:spcPts val="1200"/>
              </a:spcBef>
              <a:buClr>
                <a:srgbClr val="FFFFFF"/>
              </a:buClr>
              <a:buSzPct val="80000"/>
            </a:pPr>
            <a:r>
              <a:rPr lang="en-US" altLang="zh-CN" sz="2800" dirty="0" smtClean="0">
                <a:solidFill>
                  <a:srgbClr val="FFFFFF"/>
                </a:solidFill>
                <a:latin typeface="隶书" panose="02010509060101010101" pitchFamily="49" charset="-122"/>
                <a:ea typeface="隶书" panose="02010509060101010101" pitchFamily="49" charset="-122"/>
              </a:rPr>
              <a:t>1.</a:t>
            </a:r>
            <a:r>
              <a:rPr lang="en-US" altLang="zh-CN" sz="2800" dirty="0" smtClean="0">
                <a:latin typeface="隶书" panose="02010509060101010101" pitchFamily="49" charset="-122"/>
                <a:ea typeface="隶书" panose="02010509060101010101" pitchFamily="49" charset="-122"/>
              </a:rPr>
              <a:t>教育部</a:t>
            </a:r>
            <a:endParaRPr lang="en-US" altLang="zh-CN" sz="2800" dirty="0" smtClean="0">
              <a:solidFill>
                <a:srgbClr val="FFC000"/>
              </a:solidFill>
              <a:latin typeface="隶书" panose="02010509060101010101" pitchFamily="49" charset="-122"/>
              <a:ea typeface="隶书" panose="02010509060101010101" pitchFamily="49" charset="-122"/>
            </a:endParaRPr>
          </a:p>
          <a:p>
            <a:pPr marL="0" lvl="1" indent="711200" eaLnBrk="0" latinLnBrk="0" hangingPunct="0">
              <a:lnSpc>
                <a:spcPct val="120000"/>
              </a:lnSpc>
              <a:spcBef>
                <a:spcPts val="0"/>
              </a:spcBef>
              <a:buClr>
                <a:srgbClr val="FFFFFF"/>
              </a:buClr>
              <a:buSzPct val="80000"/>
              <a:extLst>
                <a:ext uri="{35155182-B16C-46BC-9424-99874614C6A1}">
                  <wpsdc:indentchars xmlns:wpsdc="http://www.wps.cn/officeDocument/2017/drawingmlCustomData" val="200" checksum="3773799597"/>
                </a:ext>
              </a:extLst>
            </a:pPr>
            <a:r>
              <a:rPr lang="en-US" altLang="zh-CN" sz="2800" dirty="0" err="1" smtClean="0">
                <a:latin typeface="隶书" panose="02010509060101010101" pitchFamily="49" charset="-122"/>
                <a:ea typeface="隶书" panose="02010509060101010101" pitchFamily="49" charset="-122"/>
              </a:rPr>
              <a:t>负责全国本科层次职业教育专业设置宏观管理和指导</a:t>
            </a:r>
            <a:r>
              <a:rPr lang="zh-CN" altLang="en-US" sz="2800" dirty="0" smtClean="0">
                <a:latin typeface="隶书" panose="02010509060101010101" pitchFamily="49" charset="-122"/>
                <a:ea typeface="隶书" panose="02010509060101010101" pitchFamily="49" charset="-122"/>
              </a:rPr>
              <a:t>（包括学位制度）</a:t>
            </a:r>
            <a:r>
              <a:rPr lang="en-US" altLang="zh-CN" sz="2800" dirty="0" smtClean="0">
                <a:latin typeface="隶书" panose="02010509060101010101" pitchFamily="49" charset="-122"/>
                <a:ea typeface="隶书" panose="02010509060101010101" pitchFamily="49" charset="-122"/>
              </a:rPr>
              <a:t>。</a:t>
            </a:r>
            <a:endParaRPr lang="en-US" altLang="zh-CN" sz="2800" dirty="0" smtClean="0">
              <a:latin typeface="隶书" panose="02010509060101010101" pitchFamily="49" charset="-122"/>
              <a:ea typeface="隶书" panose="02010509060101010101" pitchFamily="49" charset="-122"/>
            </a:endParaRPr>
          </a:p>
          <a:p>
            <a:pPr marL="0" lvl="1" indent="711200" eaLnBrk="0" latinLnBrk="0" hangingPunct="0">
              <a:lnSpc>
                <a:spcPct val="120000"/>
              </a:lnSpc>
              <a:spcBef>
                <a:spcPts val="0"/>
              </a:spcBef>
              <a:buClr>
                <a:srgbClr val="FFFFFF"/>
              </a:buClr>
              <a:buSzPct val="80000"/>
              <a:extLst>
                <a:ext uri="{35155182-B16C-46BC-9424-99874614C6A1}">
                  <wpsdc:indentchars xmlns:wpsdc="http://www.wps.cn/officeDocument/2017/drawingmlCustomData" val="200" checksum="3773799597"/>
                </a:ext>
              </a:extLst>
            </a:pPr>
            <a:r>
              <a:rPr lang="en-US" altLang="zh-CN" sz="2800" dirty="0" smtClean="0">
                <a:latin typeface="隶书" panose="02010509060101010101" pitchFamily="49" charset="-122"/>
                <a:ea typeface="隶书" panose="02010509060101010101" pitchFamily="49" charset="-122"/>
              </a:rPr>
              <a:t>·制</a:t>
            </a:r>
            <a:r>
              <a:rPr lang="zh-CN" altLang="en-US" sz="2800" dirty="0" smtClean="0">
                <a:latin typeface="隶书" panose="02010509060101010101" pitchFamily="49" charset="-122"/>
                <a:ea typeface="隶书" panose="02010509060101010101" pitchFamily="49" charset="-122"/>
              </a:rPr>
              <a:t>（</a:t>
            </a:r>
            <a:r>
              <a:rPr lang="en-US" altLang="zh-CN" sz="2800" dirty="0" smtClean="0">
                <a:latin typeface="隶书" panose="02010509060101010101" pitchFamily="49" charset="-122"/>
                <a:ea typeface="隶书" panose="02010509060101010101" pitchFamily="49" charset="-122"/>
              </a:rPr>
              <a:t>修</a:t>
            </a:r>
            <a:r>
              <a:rPr lang="zh-CN" altLang="en-US" sz="2800" dirty="0" smtClean="0">
                <a:latin typeface="隶书" panose="02010509060101010101" pitchFamily="49" charset="-122"/>
                <a:ea typeface="隶书" panose="02010509060101010101" pitchFamily="49" charset="-122"/>
              </a:rPr>
              <a:t>）</a:t>
            </a:r>
            <a:r>
              <a:rPr lang="en-US" altLang="zh-CN" sz="2800" dirty="0" err="1" smtClean="0">
                <a:latin typeface="隶书" panose="02010509060101010101" pitchFamily="49" charset="-122"/>
                <a:ea typeface="隶书" panose="02010509060101010101" pitchFamily="49" charset="-122"/>
              </a:rPr>
              <a:t>订专业目录，五年</a:t>
            </a:r>
            <a:r>
              <a:rPr lang="zh-CN" altLang="en-US" sz="2800" dirty="0" smtClean="0">
                <a:latin typeface="隶书" panose="02010509060101010101" pitchFamily="49" charset="-122"/>
                <a:ea typeface="隶书" panose="02010509060101010101" pitchFamily="49" charset="-122"/>
              </a:rPr>
              <a:t>调整一次</a:t>
            </a:r>
            <a:r>
              <a:rPr lang="en-US" altLang="zh-CN" sz="2800" dirty="0" smtClean="0">
                <a:latin typeface="隶书" panose="02010509060101010101" pitchFamily="49" charset="-122"/>
                <a:ea typeface="隶书" panose="02010509060101010101" pitchFamily="49" charset="-122"/>
              </a:rPr>
              <a:t>，每年动态增补；</a:t>
            </a:r>
            <a:endParaRPr lang="en-US" altLang="zh-CN" sz="2800" dirty="0" smtClean="0">
              <a:latin typeface="隶书" panose="02010509060101010101" pitchFamily="49" charset="-122"/>
              <a:ea typeface="隶书" panose="02010509060101010101" pitchFamily="49" charset="-122"/>
            </a:endParaRPr>
          </a:p>
          <a:p>
            <a:pPr marL="0" lvl="1" indent="711200" eaLnBrk="0" latinLnBrk="0" hangingPunct="0">
              <a:lnSpc>
                <a:spcPct val="120000"/>
              </a:lnSpc>
              <a:spcBef>
                <a:spcPts val="0"/>
              </a:spcBef>
              <a:buClr>
                <a:srgbClr val="FFFFFF"/>
              </a:buClr>
              <a:buSzPct val="80000"/>
              <a:extLst>
                <a:ext uri="{35155182-B16C-46BC-9424-99874614C6A1}">
                  <wpsdc:indentchars xmlns:wpsdc="http://www.wps.cn/officeDocument/2017/drawingmlCustomData" val="200" checksum="3773799597"/>
                </a:ext>
              </a:extLst>
            </a:pPr>
            <a:r>
              <a:rPr lang="en-US" altLang="zh-CN" sz="2800" dirty="0" smtClean="0">
                <a:latin typeface="隶书" panose="02010509060101010101" pitchFamily="49" charset="-122"/>
                <a:ea typeface="隶书" panose="02010509060101010101" pitchFamily="49" charset="-122"/>
                <a:sym typeface="+mn-ea"/>
              </a:rPr>
              <a:t>·</a:t>
            </a:r>
            <a:r>
              <a:rPr lang="en-US" altLang="zh-CN" sz="2800" dirty="0" smtClean="0">
                <a:latin typeface="隶书" panose="02010509060101010101" pitchFamily="49" charset="-122"/>
                <a:ea typeface="隶书" panose="02010509060101010101" pitchFamily="49" charset="-122"/>
              </a:rPr>
              <a:t>协调国家有关行业主管部门、行业组织定期发布人才需求及专业设置指导建议等信息</a:t>
            </a:r>
            <a:r>
              <a:rPr lang="zh-CN" altLang="en-US" sz="2800" dirty="0" smtClean="0">
                <a:latin typeface="隶书" panose="02010509060101010101" pitchFamily="49" charset="-122"/>
                <a:ea typeface="隶书" panose="02010509060101010101" pitchFamily="49" charset="-122"/>
              </a:rPr>
              <a:t>；</a:t>
            </a:r>
            <a:endParaRPr lang="zh-CN" altLang="en-US" sz="2800" dirty="0" smtClean="0">
              <a:latin typeface="隶书" panose="02010509060101010101" pitchFamily="49" charset="-122"/>
              <a:ea typeface="隶书" panose="02010509060101010101" pitchFamily="49" charset="-122"/>
            </a:endParaRPr>
          </a:p>
          <a:p>
            <a:pPr marL="0" lvl="1" indent="711200" eaLnBrk="0" latinLnBrk="0" hangingPunct="0">
              <a:lnSpc>
                <a:spcPct val="120000"/>
              </a:lnSpc>
              <a:spcBef>
                <a:spcPts val="0"/>
              </a:spcBef>
              <a:buClr>
                <a:srgbClr val="FFFFFF"/>
              </a:buClr>
              <a:buSzPct val="80000"/>
              <a:extLst>
                <a:ext uri="{35155182-B16C-46BC-9424-99874614C6A1}">
                  <wpsdc:indentchars xmlns:wpsdc="http://www.wps.cn/officeDocument/2017/drawingmlCustomData" val="200" checksum="3773799597"/>
                </a:ext>
              </a:extLst>
            </a:pPr>
            <a:r>
              <a:rPr lang="en-US" altLang="zh-CN" sz="2800" dirty="0" smtClean="0">
                <a:latin typeface="隶书" panose="02010509060101010101" pitchFamily="49" charset="-122"/>
                <a:ea typeface="隶书" panose="02010509060101010101" pitchFamily="49" charset="-122"/>
                <a:sym typeface="+mn-ea"/>
              </a:rPr>
              <a:t>·</a:t>
            </a:r>
            <a:r>
              <a:rPr lang="en-US" altLang="zh-CN" sz="2800" dirty="0" err="1" smtClean="0">
                <a:latin typeface="隶书" panose="02010509060101010101" pitchFamily="49" charset="-122"/>
                <a:ea typeface="隶书" panose="02010509060101010101" pitchFamily="49" charset="-122"/>
              </a:rPr>
              <a:t>负责建立健全专业设置，评议专家组织，组织开展专业评价、监测，建立调控机制</a:t>
            </a:r>
            <a:r>
              <a:rPr lang="zh-CN" altLang="en-US" sz="2800" dirty="0" smtClean="0">
                <a:latin typeface="隶书" panose="02010509060101010101" pitchFamily="49" charset="-122"/>
                <a:ea typeface="隶书" panose="02010509060101010101" pitchFamily="49" charset="-122"/>
              </a:rPr>
              <a:t>。</a:t>
            </a:r>
            <a:endParaRPr lang="en-US" altLang="zh-CN" sz="2800" dirty="0" smtClean="0">
              <a:latin typeface="隶书" panose="02010509060101010101" pitchFamily="49" charset="-122"/>
              <a:ea typeface="隶书" panose="02010509060101010101" pitchFamily="49" charset="-122"/>
            </a:endParaRPr>
          </a:p>
          <a:p>
            <a:pPr marL="0" lvl="1" indent="711200" eaLnBrk="0" latinLnBrk="0" hangingPunct="0">
              <a:lnSpc>
                <a:spcPct val="120000"/>
              </a:lnSpc>
              <a:spcBef>
                <a:spcPts val="0"/>
              </a:spcBef>
              <a:buClr>
                <a:srgbClr val="FFFFFF"/>
              </a:buClr>
              <a:buSzPct val="80000"/>
              <a:extLst>
                <a:ext uri="{35155182-B16C-46BC-9424-99874614C6A1}">
                  <wpsdc:indentchars xmlns:wpsdc="http://www.wps.cn/officeDocument/2017/drawingmlCustomData" val="200" checksum="3773799597"/>
                </a:ext>
              </a:extLst>
            </a:pPr>
            <a:endParaRPr lang="zh-CN" altLang="en-US" sz="2800" dirty="0" smtClean="0">
              <a:latin typeface="隶书" panose="02010509060101010101" pitchFamily="49" charset="-122"/>
              <a:ea typeface="隶书" panose="02010509060101010101" pitchFamily="49" charset="-122"/>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Tree>
  </p:cSld>
  <p:clrMapOvr>
    <a:masterClrMapping/>
  </p:clrMapOv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dirty="0" smtClean="0">
                <a:solidFill>
                  <a:srgbClr val="EAEAEA"/>
                </a:solidFill>
                <a:latin typeface="隶书" panose="02010509060101010101" pitchFamily="49" charset="-122"/>
                <a:ea typeface="隶书" panose="02010509060101010101" pitchFamily="49" charset="-122"/>
              </a:rPr>
              <a:t>（六）</a:t>
            </a:r>
            <a:r>
              <a:rPr kumimoji="0" lang="en-US" altLang="zh-CN" sz="3200" dirty="0" smtClean="0">
                <a:solidFill>
                  <a:srgbClr val="EAEAEA"/>
                </a:solidFill>
                <a:latin typeface="隶书" panose="02010509060101010101" pitchFamily="49" charset="-122"/>
                <a:ea typeface="隶书" panose="02010509060101010101" pitchFamily="49" charset="-122"/>
              </a:rPr>
              <a:t> 落实三方职责 积极稳步推进试点</a:t>
            </a:r>
            <a:endParaRPr kumimoji="0" lang="zh-CN" altLang="en-US" sz="3200" dirty="0">
              <a:solidFill>
                <a:srgbClr val="EAEAEA"/>
              </a:solidFill>
              <a:latin typeface="隶书" panose="02010509060101010101" pitchFamily="49" charset="-122"/>
              <a:ea typeface="隶书" panose="02010509060101010101" pitchFamily="49" charset="-122"/>
            </a:endParaRPr>
          </a:p>
        </p:txBody>
      </p:sp>
      <p:sp>
        <p:nvSpPr>
          <p:cNvPr id="4101" name="Rectangle 3"/>
          <p:cNvSpPr>
            <a:spLocks noChangeArrowheads="1"/>
          </p:cNvSpPr>
          <p:nvPr/>
        </p:nvSpPr>
        <p:spPr bwMode="auto">
          <a:xfrm>
            <a:off x="2098707" y="2619375"/>
            <a:ext cx="8569325" cy="3294460"/>
          </a:xfrm>
          <a:prstGeom prst="rect">
            <a:avLst/>
          </a:prstGeom>
          <a:noFill/>
          <a:ln w="12700" cap="sq">
            <a:noFill/>
            <a:miter lim="800000"/>
            <a:headEnd type="none" w="sm" len="sm"/>
            <a:tailEnd type="none" w="sm" len="sm"/>
          </a:ln>
        </p:spPr>
        <p:txBody>
          <a:bodyPr/>
          <a:lstStyle/>
          <a:p>
            <a:pPr marL="609600" indent="-609600" eaLnBrk="0" hangingPunct="0">
              <a:lnSpc>
                <a:spcPct val="150000"/>
              </a:lnSpc>
              <a:spcBef>
                <a:spcPts val="2400"/>
              </a:spcBef>
              <a:buClr>
                <a:srgbClr val="FFFFFF"/>
              </a:buClr>
              <a:buSzPct val="80000"/>
              <a:buFont typeface="Wingdings" panose="05000000000000000000" pitchFamily="2" charset="2"/>
              <a:buNone/>
            </a:pPr>
            <a:endParaRPr lang="zh-CN" altLang="en-US" sz="2800" b="1" dirty="0">
              <a:solidFill>
                <a:srgbClr val="FFFFFF"/>
              </a:solidFill>
              <a:ea typeface="楷体_GB2312" panose="02010609030101010101" pitchFamily="49" charset="-122"/>
            </a:endParaRPr>
          </a:p>
          <a:p>
            <a:pPr marL="609600" indent="-609600" eaLnBrk="0" hangingPunct="0">
              <a:lnSpc>
                <a:spcPct val="150000"/>
              </a:lnSpc>
              <a:buClr>
                <a:srgbClr val="FFFFFF"/>
              </a:buClr>
              <a:buSzPct val="80000"/>
            </a:pPr>
            <a:endParaRPr lang="en-US" altLang="zh-CN" dirty="0">
              <a:solidFill>
                <a:srgbClr val="FFFFFF"/>
              </a:solidFill>
              <a:ea typeface="楷体_GB2312" panose="02010609030101010101" pitchFamily="49" charset="-122"/>
            </a:endParaRPr>
          </a:p>
        </p:txBody>
      </p:sp>
      <p:sp>
        <p:nvSpPr>
          <p:cNvPr id="7" name="Rectangle 3"/>
          <p:cNvSpPr>
            <a:spLocks noChangeArrowheads="1"/>
          </p:cNvSpPr>
          <p:nvPr/>
        </p:nvSpPr>
        <p:spPr bwMode="auto">
          <a:xfrm>
            <a:off x="1812290" y="694690"/>
            <a:ext cx="8657590" cy="3921760"/>
          </a:xfrm>
          <a:prstGeom prst="rect">
            <a:avLst/>
          </a:prstGeom>
          <a:noFill/>
          <a:ln w="12700" cap="sq">
            <a:noFill/>
            <a:miter lim="800000"/>
            <a:headEnd type="none" w="sm" len="sm"/>
            <a:tailEnd type="none" w="sm" len="sm"/>
          </a:ln>
        </p:spPr>
        <p:txBody>
          <a:bodyPr/>
          <a:lstStyle/>
          <a:p>
            <a:pPr marL="609600" lvl="1" indent="-609600" eaLnBrk="0" latinLnBrk="0" hangingPunct="0">
              <a:lnSpc>
                <a:spcPct val="120000"/>
              </a:lnSpc>
              <a:spcBef>
                <a:spcPts val="1200"/>
              </a:spcBef>
              <a:buClr>
                <a:srgbClr val="FFFFFF"/>
              </a:buClr>
              <a:buSzPct val="80000"/>
            </a:pPr>
            <a:r>
              <a:rPr lang="en-US" altLang="zh-CN" sz="2800" dirty="0" smtClean="0">
                <a:solidFill>
                  <a:srgbClr val="FFFFFF"/>
                </a:solidFill>
                <a:latin typeface="隶书" panose="02010509060101010101" pitchFamily="49" charset="-122"/>
                <a:ea typeface="隶书" panose="02010509060101010101" pitchFamily="49" charset="-122"/>
                <a:sym typeface="+mn-ea"/>
              </a:rPr>
              <a:t>2.</a:t>
            </a:r>
            <a:r>
              <a:rPr lang="en-US" altLang="zh-CN" sz="2800" dirty="0" smtClean="0">
                <a:latin typeface="隶书" panose="02010509060101010101" pitchFamily="49" charset="-122"/>
                <a:ea typeface="隶书" panose="02010509060101010101" pitchFamily="49" charset="-122"/>
                <a:sym typeface="+mn-ea"/>
              </a:rPr>
              <a:t>省级教育行政部门</a:t>
            </a:r>
            <a:endParaRPr lang="en-US" altLang="zh-CN"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en-US" altLang="zh-CN" sz="2800" dirty="0" smtClean="0">
                <a:latin typeface="隶书" panose="02010509060101010101" pitchFamily="49" charset="-122"/>
                <a:ea typeface="隶书" panose="02010509060101010101" pitchFamily="49" charset="-122"/>
                <a:sym typeface="+mn-ea"/>
              </a:rPr>
              <a:t>通过统筹规划、信息服务、专家指导等措施，指导区域内高校设置专业，优化资源配置和专业结构。</a:t>
            </a:r>
            <a:endParaRPr lang="en-US" altLang="zh-CN"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en-US" altLang="zh-CN" sz="2800" dirty="0" smtClean="0">
                <a:latin typeface="隶书" panose="02010509060101010101" pitchFamily="49" charset="-122"/>
                <a:ea typeface="隶书" panose="02010509060101010101" pitchFamily="49" charset="-122"/>
                <a:sym typeface="+mn-ea"/>
              </a:rPr>
              <a:t>·</a:t>
            </a:r>
            <a:r>
              <a:rPr lang="en-US" altLang="zh-CN" sz="2800" dirty="0" err="1" smtClean="0">
                <a:latin typeface="隶书" panose="02010509060101010101" pitchFamily="49" charset="-122"/>
                <a:ea typeface="隶书" panose="02010509060101010101" pitchFamily="49" charset="-122"/>
                <a:sym typeface="+mn-ea"/>
              </a:rPr>
              <a:t>每年组织论证，提出拟设专业名单报教育部</a:t>
            </a:r>
            <a:r>
              <a:rPr lang="zh-CN" altLang="en-US" sz="2800" dirty="0" smtClean="0">
                <a:latin typeface="隶书" panose="02010509060101010101" pitchFamily="49" charset="-122"/>
                <a:ea typeface="隶书" panose="02010509060101010101" pitchFamily="49" charset="-122"/>
                <a:sym typeface="+mn-ea"/>
              </a:rPr>
              <a:t>；</a:t>
            </a:r>
            <a:endParaRPr lang="zh-CN" altLang="en-US"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en-US" altLang="zh-CN" sz="2800" dirty="0" smtClean="0">
                <a:latin typeface="隶书" panose="02010509060101010101" pitchFamily="49" charset="-122"/>
                <a:ea typeface="隶书" panose="02010509060101010101" pitchFamily="49" charset="-122"/>
                <a:sym typeface="+mn-ea"/>
              </a:rPr>
              <a:t>·</a:t>
            </a:r>
            <a:r>
              <a:rPr lang="zh-CN" altLang="en-US" sz="2800" dirty="0" smtClean="0">
                <a:latin typeface="隶书" panose="02010509060101010101" pitchFamily="49" charset="-122"/>
                <a:ea typeface="隶书" panose="02010509060101010101" pitchFamily="49" charset="-122"/>
                <a:sym typeface="+mn-ea"/>
              </a:rPr>
              <a:t>国家和省教育行政部门</a:t>
            </a:r>
            <a:r>
              <a:rPr lang="zh-CN" altLang="en-US" sz="2800" dirty="0" smtClean="0">
                <a:latin typeface="隶书" panose="02010509060101010101" pitchFamily="49" charset="-122"/>
                <a:ea typeface="隶书" panose="02010509060101010101" pitchFamily="49" charset="-122"/>
              </a:rPr>
              <a:t>建立专业设置预警和动态调整机制，组织阶段性评价和周期性评估，把招生、办学、就业、生均经费投入等情况评价结果作为调整专业的基本依据。对办学条件严重不足，教学质量低下、就业率低等情形的，调减计划。三年不招生的（本科是五年），原则撤销该专业。</a:t>
            </a:r>
            <a:endParaRPr lang="zh-CN" altLang="en-US" sz="2800" dirty="0" smtClean="0">
              <a:latin typeface="隶书" panose="02010509060101010101" pitchFamily="49" charset="-122"/>
              <a:ea typeface="隶书" panose="02010509060101010101" pitchFamily="49" charset="-122"/>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Tree>
  </p:cSld>
  <p:clrMapOvr>
    <a:masterClrMapping/>
  </p:clrMapOvr>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dirty="0" smtClean="0">
                <a:solidFill>
                  <a:srgbClr val="EAEAEA"/>
                </a:solidFill>
                <a:latin typeface="隶书" panose="02010509060101010101" pitchFamily="49" charset="-122"/>
                <a:ea typeface="隶书" panose="02010509060101010101" pitchFamily="49" charset="-122"/>
              </a:rPr>
              <a:t>（六）</a:t>
            </a:r>
            <a:r>
              <a:rPr kumimoji="0" lang="en-US" altLang="zh-CN" sz="3200" dirty="0" smtClean="0">
                <a:solidFill>
                  <a:srgbClr val="EAEAEA"/>
                </a:solidFill>
                <a:latin typeface="隶书" panose="02010509060101010101" pitchFamily="49" charset="-122"/>
                <a:ea typeface="隶书" panose="02010509060101010101" pitchFamily="49" charset="-122"/>
              </a:rPr>
              <a:t> 落实三方职责 积极稳步推进试点</a:t>
            </a:r>
            <a:endParaRPr kumimoji="0" lang="zh-CN" altLang="en-US" sz="3200" dirty="0">
              <a:solidFill>
                <a:srgbClr val="EAEAEA"/>
              </a:solidFill>
              <a:latin typeface="隶书" panose="02010509060101010101" pitchFamily="49" charset="-122"/>
              <a:ea typeface="隶书" panose="02010509060101010101" pitchFamily="49" charset="-122"/>
            </a:endParaRPr>
          </a:p>
        </p:txBody>
      </p:sp>
      <p:sp>
        <p:nvSpPr>
          <p:cNvPr id="4101" name="Rectangle 3"/>
          <p:cNvSpPr>
            <a:spLocks noChangeArrowheads="1"/>
          </p:cNvSpPr>
          <p:nvPr/>
        </p:nvSpPr>
        <p:spPr bwMode="auto">
          <a:xfrm>
            <a:off x="2098707" y="2637155"/>
            <a:ext cx="8569325" cy="3294460"/>
          </a:xfrm>
          <a:prstGeom prst="rect">
            <a:avLst/>
          </a:prstGeom>
          <a:noFill/>
          <a:ln w="12700" cap="sq">
            <a:noFill/>
            <a:miter lim="800000"/>
            <a:headEnd type="none" w="sm" len="sm"/>
            <a:tailEnd type="none" w="sm" len="sm"/>
          </a:ln>
        </p:spPr>
        <p:txBody>
          <a:bodyPr/>
          <a:lstStyle/>
          <a:p>
            <a:pPr marL="609600" indent="-609600" eaLnBrk="0" hangingPunct="0">
              <a:lnSpc>
                <a:spcPct val="150000"/>
              </a:lnSpc>
              <a:spcBef>
                <a:spcPts val="2400"/>
              </a:spcBef>
              <a:buClr>
                <a:srgbClr val="FFFFFF"/>
              </a:buClr>
              <a:buSzPct val="80000"/>
              <a:buFont typeface="Wingdings" panose="05000000000000000000" pitchFamily="2" charset="2"/>
              <a:buNone/>
            </a:pPr>
            <a:endParaRPr lang="zh-CN" altLang="en-US" sz="2800" b="1" dirty="0">
              <a:solidFill>
                <a:srgbClr val="FFFFFF"/>
              </a:solidFill>
              <a:ea typeface="楷体_GB2312" panose="02010609030101010101" pitchFamily="49" charset="-122"/>
            </a:endParaRPr>
          </a:p>
          <a:p>
            <a:pPr marL="609600" indent="-609600" eaLnBrk="0" hangingPunct="0">
              <a:lnSpc>
                <a:spcPct val="150000"/>
              </a:lnSpc>
              <a:buClr>
                <a:srgbClr val="FFFFFF"/>
              </a:buClr>
              <a:buSzPct val="80000"/>
            </a:pPr>
            <a:endParaRPr lang="en-US" altLang="zh-CN" dirty="0">
              <a:solidFill>
                <a:srgbClr val="FFFFFF"/>
              </a:solidFill>
              <a:ea typeface="楷体_GB2312" panose="02010609030101010101" pitchFamily="49" charset="-122"/>
            </a:endParaRPr>
          </a:p>
        </p:txBody>
      </p:sp>
      <p:sp>
        <p:nvSpPr>
          <p:cNvPr id="7" name="Rectangle 3"/>
          <p:cNvSpPr>
            <a:spLocks noChangeArrowheads="1"/>
          </p:cNvSpPr>
          <p:nvPr/>
        </p:nvSpPr>
        <p:spPr bwMode="auto">
          <a:xfrm>
            <a:off x="1812290" y="694690"/>
            <a:ext cx="8657590" cy="3921760"/>
          </a:xfrm>
          <a:prstGeom prst="rect">
            <a:avLst/>
          </a:prstGeom>
          <a:noFill/>
          <a:ln w="12700" cap="sq">
            <a:noFill/>
            <a:miter lim="800000"/>
            <a:headEnd type="none" w="sm" len="sm"/>
            <a:tailEnd type="none" w="sm" len="sm"/>
          </a:ln>
        </p:spPr>
        <p:txBody>
          <a:bodyPr/>
          <a:lstStyle/>
          <a:p>
            <a:pPr marL="609600" lvl="1" indent="-609600" eaLnBrk="0" latinLnBrk="0" hangingPunct="0">
              <a:lnSpc>
                <a:spcPct val="120000"/>
              </a:lnSpc>
              <a:spcBef>
                <a:spcPts val="1200"/>
              </a:spcBef>
              <a:buClr>
                <a:srgbClr val="FFFFFF"/>
              </a:buClr>
              <a:buSzPct val="80000"/>
            </a:pPr>
            <a:r>
              <a:rPr lang="en-US" altLang="zh-CN" sz="2800" dirty="0" smtClean="0">
                <a:solidFill>
                  <a:srgbClr val="FFFFFF"/>
                </a:solidFill>
                <a:latin typeface="隶书" panose="02010509060101010101" pitchFamily="49" charset="-122"/>
                <a:ea typeface="隶书" panose="02010509060101010101" pitchFamily="49" charset="-122"/>
                <a:sym typeface="+mn-ea"/>
              </a:rPr>
              <a:t>3.</a:t>
            </a:r>
            <a:r>
              <a:rPr lang="en-US" altLang="zh-CN" sz="2800" dirty="0" smtClean="0">
                <a:latin typeface="隶书" panose="02010509060101010101" pitchFamily="49" charset="-122"/>
                <a:ea typeface="隶书" panose="02010509060101010101" pitchFamily="49" charset="-122"/>
                <a:sym typeface="+mn-ea"/>
              </a:rPr>
              <a:t>学校</a:t>
            </a:r>
            <a:endParaRPr lang="en-US" altLang="zh-CN"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sym typeface="+mn-ea"/>
              </a:rPr>
              <a:t>*</a:t>
            </a:r>
            <a:r>
              <a:rPr lang="en-US" altLang="zh-CN" sz="2800" dirty="0" err="1" smtClean="0">
                <a:latin typeface="隶书" panose="02010509060101010101" pitchFamily="49" charset="-122"/>
                <a:ea typeface="隶书" panose="02010509060101010101" pitchFamily="49" charset="-122"/>
                <a:sym typeface="+mn-ea"/>
              </a:rPr>
              <a:t>以专业目录</a:t>
            </a:r>
            <a:r>
              <a:rPr lang="en-US" altLang="zh-CN" sz="2800" dirty="0" smtClean="0">
                <a:latin typeface="隶书" panose="02010509060101010101" pitchFamily="49" charset="-122"/>
                <a:ea typeface="隶书" panose="02010509060101010101" pitchFamily="49" charset="-122"/>
                <a:sym typeface="+mn-ea"/>
              </a:rPr>
              <a:t>（</a:t>
            </a:r>
            <a:r>
              <a:rPr lang="zh-CN" altLang="en-US" sz="2800" dirty="0" smtClean="0">
                <a:latin typeface="隶书" panose="02010509060101010101" pitchFamily="49" charset="-122"/>
                <a:ea typeface="隶书" panose="02010509060101010101" pitchFamily="49" charset="-122"/>
                <a:sym typeface="+mn-ea"/>
              </a:rPr>
              <a:t>目前</a:t>
            </a:r>
            <a:r>
              <a:rPr lang="en-US" altLang="zh-CN" sz="2800" dirty="0" smtClean="0">
                <a:latin typeface="隶书" panose="02010509060101010101" pitchFamily="49" charset="-122"/>
                <a:ea typeface="隶书" panose="02010509060101010101" pitchFamily="49" charset="-122"/>
                <a:sym typeface="+mn-ea"/>
              </a:rPr>
              <a:t>247个）为基本依据，在调研的基础上提出设置申请，报省教育厅</a:t>
            </a:r>
            <a:r>
              <a:rPr lang="zh-CN" altLang="en-US" sz="2800" dirty="0" smtClean="0">
                <a:latin typeface="隶书" panose="02010509060101010101" pitchFamily="49" charset="-122"/>
                <a:ea typeface="隶书" panose="02010509060101010101" pitchFamily="49" charset="-122"/>
                <a:sym typeface="+mn-ea"/>
              </a:rPr>
              <a:t>。</a:t>
            </a:r>
            <a:endParaRPr lang="zh-CN" altLang="en-US" sz="28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rPr>
              <a:t>√培养方案校企共同制订，突出知识与技能的高层次，使毕业生能够从事科技成果、实验成果转化，生产加工中高端产品、提供中高端服务，能够解决较复杂问题和进行较复杂操作。</a:t>
            </a:r>
            <a:endParaRPr lang="zh-CN" altLang="en-US" sz="2800" dirty="0" smtClean="0">
              <a:latin typeface="隶书" panose="02010509060101010101" pitchFamily="49" charset="-122"/>
              <a:ea typeface="隶书" panose="02010509060101010101" pitchFamily="49" charset="-122"/>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r>
              <a:rPr lang="zh-CN" altLang="en-US" sz="2800" dirty="0" smtClean="0">
                <a:latin typeface="隶书" panose="02010509060101010101" pitchFamily="49" charset="-122"/>
                <a:ea typeface="隶书" panose="02010509060101010101" pitchFamily="49" charset="-122"/>
              </a:rPr>
              <a:t>√建立自我约束、自我评议、自我调控机制，把评议结果列入本校年度质量报告中，接受社会监督。</a:t>
            </a:r>
            <a:endParaRPr lang="en-US" altLang="zh-CN" sz="2800" dirty="0" smtClean="0">
              <a:latin typeface="隶书" panose="02010509060101010101" pitchFamily="49" charset="-122"/>
              <a:ea typeface="隶书" panose="02010509060101010101" pitchFamily="49" charset="-122"/>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endParaRPr lang="zh-CN" altLang="en-US" sz="2800" dirty="0" smtClean="0">
              <a:latin typeface="隶书" panose="02010509060101010101" pitchFamily="49" charset="-122"/>
              <a:ea typeface="隶书" panose="02010509060101010101" pitchFamily="49" charset="-122"/>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Tree>
  </p:cSld>
  <p:clrMapOvr>
    <a:masterClrMapping/>
  </p:clrMapOvr>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dirty="0" smtClean="0">
                <a:solidFill>
                  <a:srgbClr val="EAEAEA"/>
                </a:solidFill>
                <a:latin typeface="隶书" panose="02010509060101010101" pitchFamily="49" charset="-122"/>
                <a:ea typeface="隶书" panose="02010509060101010101" pitchFamily="49" charset="-122"/>
              </a:rPr>
              <a:t>（六）</a:t>
            </a:r>
            <a:r>
              <a:rPr kumimoji="0" lang="en-US" altLang="zh-CN" sz="3200" dirty="0" smtClean="0">
                <a:solidFill>
                  <a:srgbClr val="EAEAEA"/>
                </a:solidFill>
                <a:latin typeface="隶书" panose="02010509060101010101" pitchFamily="49" charset="-122"/>
                <a:ea typeface="隶书" panose="02010509060101010101" pitchFamily="49" charset="-122"/>
              </a:rPr>
              <a:t> 落实三方职责 积极稳步推进试点</a:t>
            </a:r>
            <a:endParaRPr kumimoji="0" lang="zh-CN" altLang="en-US" sz="3200" dirty="0">
              <a:solidFill>
                <a:srgbClr val="EAEAEA"/>
              </a:solidFill>
              <a:latin typeface="隶书" panose="02010509060101010101" pitchFamily="49" charset="-122"/>
              <a:ea typeface="隶书" panose="02010509060101010101" pitchFamily="49" charset="-122"/>
            </a:endParaRPr>
          </a:p>
        </p:txBody>
      </p:sp>
      <p:sp>
        <p:nvSpPr>
          <p:cNvPr id="4101" name="Rectangle 3"/>
          <p:cNvSpPr>
            <a:spLocks noChangeArrowheads="1"/>
          </p:cNvSpPr>
          <p:nvPr/>
        </p:nvSpPr>
        <p:spPr bwMode="auto">
          <a:xfrm>
            <a:off x="2098707" y="2637155"/>
            <a:ext cx="8569325" cy="3294460"/>
          </a:xfrm>
          <a:prstGeom prst="rect">
            <a:avLst/>
          </a:prstGeom>
          <a:noFill/>
          <a:ln w="12700" cap="sq">
            <a:noFill/>
            <a:miter lim="800000"/>
            <a:headEnd type="none" w="sm" len="sm"/>
            <a:tailEnd type="none" w="sm" len="sm"/>
          </a:ln>
        </p:spPr>
        <p:txBody>
          <a:bodyPr/>
          <a:lstStyle/>
          <a:p>
            <a:pPr marL="609600" indent="-609600" eaLnBrk="0" hangingPunct="0">
              <a:lnSpc>
                <a:spcPct val="150000"/>
              </a:lnSpc>
              <a:spcBef>
                <a:spcPts val="2400"/>
              </a:spcBef>
              <a:buClr>
                <a:srgbClr val="FFFFFF"/>
              </a:buClr>
              <a:buSzPct val="80000"/>
              <a:buFont typeface="Wingdings" panose="05000000000000000000" pitchFamily="2" charset="2"/>
              <a:buNone/>
            </a:pPr>
            <a:endParaRPr lang="zh-CN" altLang="en-US" sz="2800" b="1" dirty="0">
              <a:solidFill>
                <a:srgbClr val="FFFFFF"/>
              </a:solidFill>
              <a:ea typeface="楷体_GB2312" panose="02010609030101010101" pitchFamily="49" charset="-122"/>
            </a:endParaRPr>
          </a:p>
          <a:p>
            <a:pPr marL="609600" indent="-609600" eaLnBrk="0" hangingPunct="0">
              <a:lnSpc>
                <a:spcPct val="150000"/>
              </a:lnSpc>
              <a:buClr>
                <a:srgbClr val="FFFFFF"/>
              </a:buClr>
              <a:buSzPct val="80000"/>
            </a:pPr>
            <a:endParaRPr lang="en-US" altLang="zh-CN" dirty="0">
              <a:solidFill>
                <a:srgbClr val="FFFFFF"/>
              </a:solidFill>
              <a:ea typeface="楷体_GB2312" panose="02010609030101010101" pitchFamily="49" charset="-122"/>
            </a:endParaRPr>
          </a:p>
        </p:txBody>
      </p:sp>
      <p:sp>
        <p:nvSpPr>
          <p:cNvPr id="7" name="Rectangle 3"/>
          <p:cNvSpPr>
            <a:spLocks noChangeArrowheads="1"/>
          </p:cNvSpPr>
          <p:nvPr/>
        </p:nvSpPr>
        <p:spPr bwMode="auto">
          <a:xfrm>
            <a:off x="1703512" y="694690"/>
            <a:ext cx="8657590" cy="3921760"/>
          </a:xfrm>
          <a:prstGeom prst="rect">
            <a:avLst/>
          </a:prstGeom>
          <a:noFill/>
          <a:ln w="12700" cap="sq">
            <a:noFill/>
            <a:miter lim="800000"/>
            <a:headEnd type="none" w="sm" len="sm"/>
            <a:tailEnd type="none" w="sm" len="sm"/>
          </a:ln>
        </p:spPr>
        <p:txBody>
          <a:bodyPr/>
          <a:lstStyle/>
          <a:p>
            <a:pPr marL="609600" lvl="1" indent="-609600" eaLnBrk="0" latinLnBrk="0" hangingPunct="0">
              <a:lnSpc>
                <a:spcPct val="120000"/>
              </a:lnSpc>
              <a:spcBef>
                <a:spcPts val="1200"/>
              </a:spcBef>
              <a:buClr>
                <a:srgbClr val="FFFFFF"/>
              </a:buClr>
              <a:buSzPct val="80000"/>
            </a:pPr>
            <a:r>
              <a:rPr lang="en-US" altLang="zh-CN" sz="2800" dirty="0">
                <a:solidFill>
                  <a:srgbClr val="FFFFFF"/>
                </a:solidFill>
                <a:latin typeface="隶书" panose="02010509060101010101" pitchFamily="49" charset="-122"/>
                <a:ea typeface="隶书" panose="02010509060101010101" pitchFamily="49" charset="-122"/>
                <a:sym typeface="+mn-ea"/>
              </a:rPr>
              <a:t> </a:t>
            </a:r>
            <a:r>
              <a:rPr lang="en-US" altLang="zh-CN" sz="3200" dirty="0" smtClean="0">
                <a:solidFill>
                  <a:srgbClr val="FFFFFF"/>
                </a:solidFill>
                <a:latin typeface="隶书" panose="02010509060101010101" pitchFamily="49" charset="-122"/>
                <a:ea typeface="隶书" panose="02010509060101010101" pitchFamily="49" charset="-122"/>
                <a:sym typeface="+mn-ea"/>
              </a:rPr>
              <a:t>4.</a:t>
            </a:r>
            <a:r>
              <a:rPr lang="zh-CN" altLang="en-US" sz="3200" dirty="0" smtClean="0">
                <a:latin typeface="隶书" panose="02010509060101010101" pitchFamily="49" charset="-122"/>
                <a:ea typeface="隶书" panose="02010509060101010101" pitchFamily="49" charset="-122"/>
                <a:sym typeface="+mn-ea"/>
              </a:rPr>
              <a:t>申请设置职本专业可能出现的问题</a:t>
            </a:r>
            <a:endParaRPr lang="en-US" altLang="zh-CN" sz="3200" dirty="0" smtClean="0">
              <a:latin typeface="隶书" panose="02010509060101010101" pitchFamily="49" charset="-122"/>
              <a:ea typeface="隶书" panose="02010509060101010101" pitchFamily="49" charset="-122"/>
              <a:sym typeface="+mn-ea"/>
            </a:endParaRPr>
          </a:p>
          <a:p>
            <a:pPr marL="609600" lvl="1" indent="-609600" eaLnBrk="0" latinLnBrk="0" hangingPunct="0">
              <a:lnSpc>
                <a:spcPct val="120000"/>
              </a:lnSpc>
              <a:spcBef>
                <a:spcPts val="1200"/>
              </a:spcBef>
              <a:buClr>
                <a:srgbClr val="FFFFFF"/>
              </a:buClr>
              <a:buSzPct val="80000"/>
            </a:pPr>
            <a:r>
              <a:rPr lang="en-US" altLang="zh-CN" sz="3200" dirty="0">
                <a:latin typeface="隶书" panose="02010509060101010101" pitchFamily="49" charset="-122"/>
                <a:ea typeface="隶书" panose="02010509060101010101" pitchFamily="49" charset="-122"/>
                <a:sym typeface="+mn-ea"/>
              </a:rPr>
              <a:t> </a:t>
            </a:r>
            <a:r>
              <a:rPr lang="en-US" altLang="zh-CN" sz="3200" dirty="0" smtClean="0">
                <a:latin typeface="隶书" panose="02010509060101010101" pitchFamily="49" charset="-122"/>
                <a:ea typeface="隶书" panose="02010509060101010101" pitchFamily="49" charset="-122"/>
                <a:sym typeface="+mn-ea"/>
              </a:rPr>
              <a:t> </a:t>
            </a:r>
            <a:r>
              <a:rPr lang="zh-CN" altLang="en-US" sz="2800" dirty="0" smtClean="0">
                <a:latin typeface="隶书" panose="02010509060101010101" pitchFamily="49" charset="-122"/>
                <a:ea typeface="隶书" panose="02010509060101010101" pitchFamily="49" charset="-122"/>
                <a:sym typeface="+mn-ea"/>
              </a:rPr>
              <a:t>（</a:t>
            </a:r>
            <a:r>
              <a:rPr lang="en-US" altLang="zh-CN" sz="2800" dirty="0" smtClean="0">
                <a:latin typeface="隶书" panose="02010509060101010101" pitchFamily="49" charset="-122"/>
                <a:ea typeface="隶书" panose="02010509060101010101" pitchFamily="49" charset="-122"/>
                <a:sym typeface="+mn-ea"/>
              </a:rPr>
              <a:t>1</a:t>
            </a:r>
            <a:r>
              <a:rPr lang="zh-CN" altLang="en-US" sz="2800" dirty="0" smtClean="0">
                <a:latin typeface="隶书" panose="02010509060101010101" pitchFamily="49" charset="-122"/>
                <a:ea typeface="隶书" panose="02010509060101010101" pitchFamily="49" charset="-122"/>
                <a:sym typeface="+mn-ea"/>
              </a:rPr>
              <a:t>）定位不准确，</a:t>
            </a:r>
            <a:r>
              <a:rPr lang="zh-CN" altLang="en-US" sz="2800" dirty="0">
                <a:latin typeface="隶书" panose="02010509060101010101" pitchFamily="49" charset="-122"/>
                <a:ea typeface="隶书" panose="02010509060101010101" pitchFamily="49" charset="-122"/>
                <a:sym typeface="+mn-ea"/>
              </a:rPr>
              <a:t>对</a:t>
            </a:r>
            <a:r>
              <a:rPr lang="zh-CN" altLang="en-US" sz="2800" dirty="0" smtClean="0">
                <a:latin typeface="隶书" panose="02010509060101010101" pitchFamily="49" charset="-122"/>
                <a:ea typeface="隶书" panose="02010509060101010101" pitchFamily="49" charset="-122"/>
                <a:sym typeface="+mn-ea"/>
              </a:rPr>
              <a:t>职本研究不够。申报数量和招生人数过多，办学条件明显不足，专业负责人和生均教学经费不达标。试点没进步，低水平重复</a:t>
            </a:r>
            <a:endParaRPr lang="en-US" altLang="zh-CN" sz="2800" dirty="0" smtClean="0">
              <a:latin typeface="隶书" panose="02010509060101010101" pitchFamily="49" charset="-122"/>
              <a:ea typeface="隶书" panose="02010509060101010101" pitchFamily="49" charset="-122"/>
              <a:sym typeface="+mn-ea"/>
            </a:endParaRPr>
          </a:p>
          <a:p>
            <a:pPr marL="609600" lvl="1" indent="-609600" eaLnBrk="0" latinLnBrk="0" hangingPunct="0">
              <a:lnSpc>
                <a:spcPct val="120000"/>
              </a:lnSpc>
              <a:spcBef>
                <a:spcPts val="1200"/>
              </a:spcBef>
              <a:buClr>
                <a:srgbClr val="FFFFFF"/>
              </a:buClr>
              <a:buSzPct val="80000"/>
            </a:pPr>
            <a:r>
              <a:rPr lang="en-US" altLang="zh-CN" sz="2800" dirty="0">
                <a:latin typeface="隶书" panose="02010509060101010101" pitchFamily="49" charset="-122"/>
                <a:ea typeface="隶书" panose="02010509060101010101" pitchFamily="49" charset="-122"/>
                <a:sym typeface="+mn-ea"/>
              </a:rPr>
              <a:t> </a:t>
            </a:r>
            <a:r>
              <a:rPr lang="en-US" altLang="zh-CN" sz="2800" dirty="0" smtClean="0">
                <a:latin typeface="隶书" panose="02010509060101010101" pitchFamily="49" charset="-122"/>
                <a:ea typeface="隶书" panose="02010509060101010101" pitchFamily="49" charset="-122"/>
                <a:sym typeface="+mn-ea"/>
              </a:rPr>
              <a:t> </a:t>
            </a:r>
            <a:r>
              <a:rPr lang="zh-CN" altLang="en-US" sz="2800" dirty="0" smtClean="0">
                <a:latin typeface="隶书" panose="02010509060101010101" pitchFamily="49" charset="-122"/>
                <a:ea typeface="隶书" panose="02010509060101010101" pitchFamily="49" charset="-122"/>
                <a:sym typeface="+mn-ea"/>
              </a:rPr>
              <a:t>（</a:t>
            </a:r>
            <a:r>
              <a:rPr lang="en-US" altLang="zh-CN" sz="2800" dirty="0" smtClean="0">
                <a:latin typeface="隶书" panose="02010509060101010101" pitchFamily="49" charset="-122"/>
                <a:ea typeface="隶书" panose="02010509060101010101" pitchFamily="49" charset="-122"/>
                <a:sym typeface="+mn-ea"/>
              </a:rPr>
              <a:t>2</a:t>
            </a:r>
            <a:r>
              <a:rPr lang="zh-CN" altLang="en-US" sz="2800" dirty="0" smtClean="0">
                <a:latin typeface="隶书" panose="02010509060101010101" pitchFamily="49" charset="-122"/>
                <a:ea typeface="隶书" panose="02010509060101010101" pitchFamily="49" charset="-122"/>
                <a:sym typeface="+mn-ea"/>
              </a:rPr>
              <a:t>）没有依托的学科和专业基础，申报的专业与学校类型定位相距甚远。</a:t>
            </a:r>
            <a:endParaRPr lang="en-US" altLang="zh-CN" sz="2800" dirty="0" smtClean="0">
              <a:latin typeface="隶书" panose="02010509060101010101" pitchFamily="49" charset="-122"/>
              <a:ea typeface="隶书" panose="02010509060101010101" pitchFamily="49" charset="-122"/>
              <a:sym typeface="+mn-ea"/>
            </a:endParaRPr>
          </a:p>
          <a:p>
            <a:pPr marL="609600" lvl="1" indent="-609600" eaLnBrk="0" latinLnBrk="0" hangingPunct="0">
              <a:lnSpc>
                <a:spcPct val="120000"/>
              </a:lnSpc>
              <a:spcBef>
                <a:spcPts val="1200"/>
              </a:spcBef>
              <a:buClr>
                <a:srgbClr val="FFFFFF"/>
              </a:buClr>
              <a:buSzPct val="80000"/>
            </a:pPr>
            <a:r>
              <a:rPr lang="en-US" altLang="zh-CN" sz="2800" dirty="0">
                <a:latin typeface="隶书" panose="02010509060101010101" pitchFamily="49" charset="-122"/>
                <a:ea typeface="隶书" panose="02010509060101010101" pitchFamily="49" charset="-122"/>
                <a:sym typeface="+mn-ea"/>
              </a:rPr>
              <a:t> </a:t>
            </a:r>
            <a:r>
              <a:rPr lang="en-US" altLang="zh-CN" sz="2800" dirty="0" smtClean="0">
                <a:latin typeface="隶书" panose="02010509060101010101" pitchFamily="49" charset="-122"/>
                <a:ea typeface="隶书" panose="02010509060101010101" pitchFamily="49" charset="-122"/>
                <a:sym typeface="+mn-ea"/>
              </a:rPr>
              <a:t> </a:t>
            </a:r>
            <a:r>
              <a:rPr lang="zh-CN" altLang="en-US" sz="2800" dirty="0" smtClean="0">
                <a:latin typeface="隶书" panose="02010509060101010101" pitchFamily="49" charset="-122"/>
                <a:ea typeface="隶书" panose="02010509060101010101" pitchFamily="49" charset="-122"/>
                <a:sym typeface="+mn-ea"/>
              </a:rPr>
              <a:t>（</a:t>
            </a:r>
            <a:r>
              <a:rPr lang="en-US" altLang="zh-CN" sz="2800" dirty="0" smtClean="0">
                <a:latin typeface="隶书" panose="02010509060101010101" pitchFamily="49" charset="-122"/>
                <a:ea typeface="隶书" panose="02010509060101010101" pitchFamily="49" charset="-122"/>
                <a:sym typeface="+mn-ea"/>
              </a:rPr>
              <a:t>3</a:t>
            </a:r>
            <a:r>
              <a:rPr lang="zh-CN" altLang="en-US" sz="2800" dirty="0" smtClean="0">
                <a:latin typeface="隶书" panose="02010509060101010101" pitchFamily="49" charset="-122"/>
                <a:ea typeface="隶书" panose="02010509060101010101" pitchFamily="49" charset="-122"/>
                <a:sym typeface="+mn-ea"/>
              </a:rPr>
              <a:t>）申报材料太随意不规范，材料的真实性经不起推敲（个别校拼凑教师、自我评议）</a:t>
            </a:r>
            <a:endParaRPr lang="en-US" altLang="zh-CN" sz="2800" dirty="0" smtClean="0">
              <a:latin typeface="隶书" panose="02010509060101010101" pitchFamily="49" charset="-122"/>
              <a:ea typeface="隶书" panose="02010509060101010101" pitchFamily="49" charset="-122"/>
              <a:sym typeface="+mn-ea"/>
            </a:endParaRPr>
          </a:p>
          <a:p>
            <a:pPr marL="609600" lvl="1" indent="-609600" eaLnBrk="0" latinLnBrk="0" hangingPunct="0">
              <a:lnSpc>
                <a:spcPct val="120000"/>
              </a:lnSpc>
              <a:spcBef>
                <a:spcPts val="1200"/>
              </a:spcBef>
              <a:buClr>
                <a:srgbClr val="FFFFFF"/>
              </a:buClr>
              <a:buSzPct val="80000"/>
            </a:pPr>
            <a:r>
              <a:rPr lang="en-US" altLang="zh-CN" sz="2800" dirty="0">
                <a:latin typeface="隶书" panose="02010509060101010101" pitchFamily="49" charset="-122"/>
                <a:ea typeface="隶书" panose="02010509060101010101" pitchFamily="49" charset="-122"/>
                <a:sym typeface="+mn-ea"/>
              </a:rPr>
              <a:t> </a:t>
            </a:r>
            <a:r>
              <a:rPr lang="en-US" altLang="zh-CN" sz="2800" dirty="0" smtClean="0">
                <a:latin typeface="隶书" panose="02010509060101010101" pitchFamily="49" charset="-122"/>
                <a:ea typeface="隶书" panose="02010509060101010101" pitchFamily="49" charset="-122"/>
                <a:sym typeface="+mn-ea"/>
              </a:rPr>
              <a:t> </a:t>
            </a:r>
            <a:r>
              <a:rPr lang="zh-CN" altLang="en-US" sz="2800" dirty="0" smtClean="0">
                <a:latin typeface="隶书" panose="02010509060101010101" pitchFamily="49" charset="-122"/>
                <a:ea typeface="隶书" panose="02010509060101010101" pitchFamily="49" charset="-122"/>
                <a:sym typeface="+mn-ea"/>
              </a:rPr>
              <a:t>（</a:t>
            </a:r>
            <a:r>
              <a:rPr lang="en-US" altLang="zh-CN" sz="2800" dirty="0" smtClean="0">
                <a:latin typeface="隶书" panose="02010509060101010101" pitchFamily="49" charset="-122"/>
                <a:ea typeface="隶书" panose="02010509060101010101" pitchFamily="49" charset="-122"/>
                <a:sym typeface="+mn-ea"/>
              </a:rPr>
              <a:t>4</a:t>
            </a:r>
            <a:r>
              <a:rPr lang="zh-CN" altLang="en-US" sz="2800" dirty="0" smtClean="0">
                <a:latin typeface="隶书" panose="02010509060101010101" pitchFamily="49" charset="-122"/>
                <a:ea typeface="隶书" panose="02010509060101010101" pitchFamily="49" charset="-122"/>
                <a:sym typeface="+mn-ea"/>
              </a:rPr>
              <a:t>）省级教育行政部门的把关</a:t>
            </a:r>
            <a:endParaRPr lang="en-US" altLang="zh-CN" sz="2800" dirty="0" smtClean="0">
              <a:latin typeface="隶书" panose="02010509060101010101" pitchFamily="49" charset="-122"/>
              <a:ea typeface="隶书" panose="02010509060101010101" pitchFamily="49" charset="-122"/>
              <a:sym typeface="+mn-ea"/>
            </a:endParaRPr>
          </a:p>
          <a:p>
            <a:pPr marL="609600" lvl="1" indent="-609600" eaLnBrk="0" latinLnBrk="0" hangingPunct="0">
              <a:lnSpc>
                <a:spcPct val="120000"/>
              </a:lnSpc>
              <a:spcBef>
                <a:spcPts val="1200"/>
              </a:spcBef>
              <a:buClr>
                <a:srgbClr val="FFFFFF"/>
              </a:buClr>
              <a:buSzPct val="80000"/>
            </a:pPr>
            <a:r>
              <a:rPr lang="en-US" altLang="zh-CN" sz="2800" dirty="0">
                <a:latin typeface="隶书" panose="02010509060101010101" pitchFamily="49" charset="-122"/>
                <a:ea typeface="隶书" panose="02010509060101010101" pitchFamily="49" charset="-122"/>
                <a:sym typeface="+mn-ea"/>
              </a:rPr>
              <a:t> </a:t>
            </a:r>
            <a:endParaRPr lang="en-US" altLang="zh-CN" sz="2800" dirty="0" smtClean="0">
              <a:latin typeface="隶书" panose="02010509060101010101" pitchFamily="49" charset="-122"/>
              <a:ea typeface="隶书" panose="02010509060101010101" pitchFamily="49" charset="-122"/>
              <a:sym typeface="+mn-ea"/>
            </a:endParaRPr>
          </a:p>
          <a:p>
            <a:pPr marL="609600" lvl="1" indent="-609600" eaLnBrk="0" latinLnBrk="0" hangingPunct="0">
              <a:lnSpc>
                <a:spcPct val="120000"/>
              </a:lnSpc>
              <a:spcBef>
                <a:spcPts val="1200"/>
              </a:spcBef>
              <a:buClr>
                <a:srgbClr val="FFFFFF"/>
              </a:buClr>
              <a:buSzPct val="80000"/>
            </a:pPr>
            <a:endParaRPr lang="en-US" altLang="zh-CN" sz="3600" dirty="0" smtClean="0">
              <a:latin typeface="隶书" panose="02010509060101010101" pitchFamily="49" charset="-122"/>
              <a:ea typeface="隶书" panose="02010509060101010101" pitchFamily="49" charset="-122"/>
              <a:sym typeface="+mn-ea"/>
            </a:endParaRPr>
          </a:p>
          <a:p>
            <a:pPr marL="609600" lvl="1" indent="-609600" eaLnBrk="0" latinLnBrk="0" hangingPunct="0">
              <a:lnSpc>
                <a:spcPct val="120000"/>
              </a:lnSpc>
              <a:spcBef>
                <a:spcPts val="1200"/>
              </a:spcBef>
              <a:buClr>
                <a:srgbClr val="FFFFFF"/>
              </a:buClr>
              <a:buSzPct val="80000"/>
            </a:pPr>
            <a:r>
              <a:rPr lang="en-US" altLang="zh-CN" sz="3600" dirty="0">
                <a:latin typeface="隶书" panose="02010509060101010101" pitchFamily="49" charset="-122"/>
                <a:ea typeface="隶书" panose="02010509060101010101" pitchFamily="49" charset="-122"/>
                <a:sym typeface="+mn-ea"/>
              </a:rPr>
              <a:t> </a:t>
            </a:r>
            <a:endParaRPr lang="en-US" altLang="zh-CN" sz="3600" dirty="0" smtClean="0">
              <a:latin typeface="隶书" panose="02010509060101010101" pitchFamily="49" charset="-122"/>
              <a:ea typeface="隶书" panose="02010509060101010101" pitchFamily="49" charset="-122"/>
              <a:sym typeface="+mn-ea"/>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endParaRPr lang="en-US" altLang="zh-CN" sz="2800" dirty="0" smtClean="0">
              <a:latin typeface="隶书" panose="02010509060101010101" pitchFamily="49" charset="-122"/>
              <a:ea typeface="隶书" panose="02010509060101010101" pitchFamily="49" charset="-122"/>
            </a:endParaRPr>
          </a:p>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endParaRPr lang="zh-CN" altLang="en-US" sz="2800" dirty="0" smtClean="0">
              <a:latin typeface="隶书" panose="02010509060101010101" pitchFamily="49" charset="-122"/>
              <a:ea typeface="隶书" panose="02010509060101010101" pitchFamily="49" charset="-122"/>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21725" y="6477000"/>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Tree>
  </p:cSld>
  <p:clrMapOvr>
    <a:masterClrMapping/>
  </p:clrMapOvr>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2"/>
          <p:cNvSpPr>
            <a:spLocks noGrp="1" noChangeArrowheads="1"/>
          </p:cNvSpPr>
          <p:nvPr>
            <p:ph type="sldNum" sz="quarter" idx="10"/>
          </p:nvPr>
        </p:nvSpPr>
        <p:spPr>
          <a:noFill/>
        </p:spPr>
        <p:txBody>
          <a:bodyPr/>
          <a:lstStyle/>
          <a:p>
            <a:fld id="{DACAD4F0-00D5-437E-9B15-0BF12A8D8DF5}" type="slidenum">
              <a:rPr lang="en-US" altLang="zh-CN" smtClean="0"/>
            </a:fld>
            <a:endParaRPr lang="en-US" altLang="zh-CN" dirty="0" smtClean="0"/>
          </a:p>
        </p:txBody>
      </p:sp>
      <p:sp>
        <p:nvSpPr>
          <p:cNvPr id="5123" name="Rectangle 4"/>
          <p:cNvSpPr>
            <a:spLocks noGrp="1" noChangeArrowheads="1"/>
          </p:cNvSpPr>
          <p:nvPr>
            <p:ph type="ctrTitle"/>
          </p:nvPr>
        </p:nvSpPr>
        <p:spPr>
          <a:xfrm>
            <a:off x="1919536" y="1747406"/>
            <a:ext cx="8496944" cy="3913842"/>
          </a:xfrm>
        </p:spPr>
        <p:txBody>
          <a:bodyPr/>
          <a:lstStyle/>
          <a:p>
            <a:pPr lvl="1" indent="914400" algn="l" eaLnBrk="1" hangingPunct="1">
              <a:lnSpc>
                <a:spcPct val="150000"/>
              </a:lnSpc>
            </a:pPr>
            <a:r>
              <a:rPr lang="zh-CN" altLang="en-US" sz="3200" dirty="0" smtClean="0">
                <a:solidFill>
                  <a:srgbClr val="F9FBFA"/>
                </a:solidFill>
                <a:latin typeface="隶书" panose="02010509060101010101" pitchFamily="49" charset="-122"/>
                <a:ea typeface="隶书" panose="02010509060101010101" pitchFamily="49" charset="-122"/>
              </a:rPr>
              <a:t>本科层次职业教育试点工作是职业教育体系构建的重大突破。</a:t>
            </a:r>
            <a:br>
              <a:rPr lang="zh-CN" altLang="en-US" sz="3200" dirty="0" smtClean="0">
                <a:solidFill>
                  <a:srgbClr val="F9FBFA"/>
                </a:solidFill>
                <a:latin typeface="隶书" panose="02010509060101010101" pitchFamily="49" charset="-122"/>
                <a:ea typeface="隶书" panose="02010509060101010101" pitchFamily="49" charset="-122"/>
              </a:rPr>
            </a:br>
            <a:r>
              <a:rPr lang="en-US" altLang="zh-CN" sz="3200" dirty="0" smtClean="0">
                <a:solidFill>
                  <a:srgbClr val="F9FBFA"/>
                </a:solidFill>
                <a:latin typeface="隶书" panose="02010509060101010101" pitchFamily="49" charset="-122"/>
                <a:ea typeface="隶书" panose="02010509060101010101" pitchFamily="49" charset="-122"/>
              </a:rPr>
              <a:t>    </a:t>
            </a:r>
            <a:r>
              <a:rPr lang="zh-CN" altLang="en-US" sz="3200" dirty="0" smtClean="0">
                <a:solidFill>
                  <a:srgbClr val="F9FBFA"/>
                </a:solidFill>
                <a:latin typeface="隶书" panose="02010509060101010101" pitchFamily="49" charset="-122"/>
                <a:ea typeface="隶书" panose="02010509060101010101" pitchFamily="49" charset="-122"/>
              </a:rPr>
              <a:t>把握好这些要求，确保本科层次职业教育试点工作扎实推进、行稳致远。</a:t>
            </a:r>
            <a:br>
              <a:rPr lang="en-US" altLang="zh-CN" sz="3200" dirty="0" smtClean="0">
                <a:solidFill>
                  <a:srgbClr val="F9FBFA"/>
                </a:solidFill>
                <a:latin typeface="隶书" panose="02010509060101010101" pitchFamily="49" charset="-122"/>
                <a:ea typeface="隶书" panose="02010509060101010101" pitchFamily="49" charset="-122"/>
              </a:rPr>
            </a:br>
            <a:r>
              <a:rPr lang="zh-CN" altLang="en-US" sz="3200" dirty="0" smtClean="0">
                <a:solidFill>
                  <a:srgbClr val="F9FBFA"/>
                </a:solidFill>
                <a:latin typeface="隶书" panose="02010509060101010101" pitchFamily="49" charset="-122"/>
                <a:ea typeface="隶书" panose="02010509060101010101" pitchFamily="49" charset="-122"/>
              </a:rPr>
              <a:t>参见：</a:t>
            </a:r>
            <a:r>
              <a:rPr lang="zh-CN" altLang="en-US" sz="3200" dirty="0" smtClean="0">
                <a:solidFill>
                  <a:srgbClr val="FFC000"/>
                </a:solidFill>
                <a:latin typeface="隶书" panose="02010509060101010101" pitchFamily="49" charset="-122"/>
                <a:ea typeface="隶书" panose="02010509060101010101" pitchFamily="49" charset="-122"/>
                <a:sym typeface="+mn-ea"/>
              </a:rPr>
              <a:t>中央教育电视台</a:t>
            </a:r>
            <a:r>
              <a:rPr lang="en-US" altLang="zh-CN" sz="3200" dirty="0">
                <a:solidFill>
                  <a:srgbClr val="FFC000"/>
                </a:solidFill>
                <a:latin typeface="隶书" panose="02010509060101010101" pitchFamily="49" charset="-122"/>
                <a:ea typeface="隶书" panose="02010509060101010101" pitchFamily="49" charset="-122"/>
                <a:sym typeface="+mn-ea"/>
              </a:rPr>
              <a:t>CCTV4</a:t>
            </a:r>
            <a:r>
              <a:rPr lang="zh-CN" altLang="en-US" sz="3200" dirty="0">
                <a:solidFill>
                  <a:srgbClr val="FFC000"/>
                </a:solidFill>
                <a:latin typeface="隶书" panose="02010509060101010101" pitchFamily="49" charset="-122"/>
                <a:ea typeface="隶书" panose="02010509060101010101" pitchFamily="49" charset="-122"/>
                <a:sym typeface="+mn-ea"/>
              </a:rPr>
              <a:t>，</a:t>
            </a:r>
            <a:r>
              <a:rPr lang="en-US" altLang="zh-CN" sz="3200" dirty="0">
                <a:solidFill>
                  <a:srgbClr val="FFC000"/>
                </a:solidFill>
                <a:latin typeface="隶书" panose="02010509060101010101" pitchFamily="49" charset="-122"/>
                <a:ea typeface="隶书" panose="02010509060101010101" pitchFamily="49" charset="-122"/>
                <a:sym typeface="+mn-ea"/>
              </a:rPr>
              <a:t>3</a:t>
            </a:r>
            <a:r>
              <a:rPr lang="zh-CN" altLang="en-US" sz="3200" dirty="0">
                <a:solidFill>
                  <a:srgbClr val="FFC000"/>
                </a:solidFill>
                <a:latin typeface="隶书" panose="02010509060101010101" pitchFamily="49" charset="-122"/>
                <a:ea typeface="隶书" panose="02010509060101010101" pitchFamily="49" charset="-122"/>
                <a:sym typeface="+mn-ea"/>
              </a:rPr>
              <a:t>月</a:t>
            </a:r>
            <a:r>
              <a:rPr lang="en-US" altLang="zh-CN" sz="3200" dirty="0" smtClean="0">
                <a:solidFill>
                  <a:srgbClr val="FFC000"/>
                </a:solidFill>
                <a:latin typeface="隶书" panose="02010509060101010101" pitchFamily="49" charset="-122"/>
                <a:ea typeface="隶书" panose="02010509060101010101" pitchFamily="49" charset="-122"/>
                <a:sym typeface="+mn-ea"/>
              </a:rPr>
              <a:t>22</a:t>
            </a:r>
            <a:r>
              <a:rPr lang="zh-CN" altLang="en-US" sz="3200" dirty="0" smtClean="0">
                <a:solidFill>
                  <a:srgbClr val="FFC000"/>
                </a:solidFill>
                <a:latin typeface="隶书" panose="02010509060101010101" pitchFamily="49" charset="-122"/>
                <a:ea typeface="隶书" panose="02010509060101010101" pitchFamily="49" charset="-122"/>
                <a:sym typeface="+mn-ea"/>
              </a:rPr>
              <a:t>日</a:t>
            </a:r>
            <a:r>
              <a:rPr lang="zh-CN" altLang="en-US" sz="3200" dirty="0">
                <a:solidFill>
                  <a:srgbClr val="FFC000"/>
                </a:solidFill>
                <a:latin typeface="隶书" panose="02010509060101010101" pitchFamily="49" charset="-122"/>
                <a:ea typeface="隶书" panose="02010509060101010101" pitchFamily="49" charset="-122"/>
                <a:sym typeface="+mn-ea"/>
              </a:rPr>
              <a:t>职教中国</a:t>
            </a:r>
            <a:r>
              <a:rPr lang="zh-CN" altLang="en-US" sz="3200" dirty="0" smtClean="0">
                <a:solidFill>
                  <a:srgbClr val="FFC000"/>
                </a:solidFill>
                <a:latin typeface="隶书" panose="02010509060101010101" pitchFamily="49" charset="-122"/>
                <a:ea typeface="隶书" panose="02010509060101010101" pitchFamily="49" charset="-122"/>
                <a:sym typeface="+mn-ea"/>
              </a:rPr>
              <a:t>栏目：聚焦职教本科专业设置“新指南”</a:t>
            </a:r>
            <a:br>
              <a:rPr lang="zh-CN" altLang="en-US" sz="3200" dirty="0">
                <a:solidFill>
                  <a:srgbClr val="FFC000"/>
                </a:solidFill>
                <a:latin typeface="隶书" panose="02010509060101010101" pitchFamily="49" charset="-122"/>
                <a:ea typeface="隶书" panose="02010509060101010101" pitchFamily="49" charset="-122"/>
                <a:sym typeface="+mn-ea"/>
              </a:rPr>
            </a:br>
            <a:br>
              <a:rPr lang="en-US" altLang="zh-CN" sz="3200" dirty="0" smtClean="0">
                <a:solidFill>
                  <a:srgbClr val="FFC000"/>
                </a:solidFill>
                <a:latin typeface="隶书" panose="02010509060101010101" pitchFamily="49" charset="-122"/>
                <a:ea typeface="隶书" panose="02010509060101010101" pitchFamily="49" charset="-122"/>
              </a:rPr>
            </a:br>
            <a:endParaRPr lang="zh-CN" altLang="en-US" sz="3200" dirty="0" smtClean="0">
              <a:solidFill>
                <a:srgbClr val="FFC000"/>
              </a:solidFill>
              <a:latin typeface="隶书" panose="02010509060101010101" pitchFamily="49" charset="-122"/>
              <a:ea typeface="隶书" panose="02010509060101010101" pitchFamily="49" charset="-122"/>
            </a:endParaRPr>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5"/>
          <p:cNvSpPr>
            <a:spLocks noGrp="1" noChangeArrowheads="1"/>
          </p:cNvSpPr>
          <p:nvPr>
            <p:ph type="subTitle" idx="4294967295"/>
          </p:nvPr>
        </p:nvSpPr>
        <p:spPr>
          <a:xfrm>
            <a:off x="2495600" y="3932464"/>
            <a:ext cx="7334200" cy="2540901"/>
          </a:xfrm>
        </p:spPr>
        <p:txBody>
          <a:bodyPr/>
          <a:lstStyle/>
          <a:p>
            <a:pPr marL="0" indent="0" algn="ctr" eaLnBrk="1" hangingPunct="1">
              <a:buFont typeface="Wingdings" panose="05000000000000000000" pitchFamily="2" charset="2"/>
              <a:buNone/>
              <a:defRPr/>
            </a:pPr>
            <a:r>
              <a:rPr lang="zh-CN" altLang="en-US" sz="3600" b="1" kern="1200" dirty="0" smtClean="0">
                <a:ea typeface="隶书" panose="02010509060101010101" pitchFamily="49" charset="-122"/>
              </a:rPr>
              <a:t>李</a:t>
            </a:r>
            <a:r>
              <a:rPr lang="zh-CN" altLang="en-US" sz="3600" b="1" kern="1200" smtClean="0">
                <a:ea typeface="隶书" panose="02010509060101010101" pitchFamily="49" charset="-122"/>
              </a:rPr>
              <a:t>志宏</a:t>
            </a:r>
            <a:endParaRPr lang="zh-CN" altLang="en-US" sz="3600" b="1" kern="1200" dirty="0" smtClean="0">
              <a:ea typeface="隶书" panose="02010509060101010101" pitchFamily="49" charset="-122"/>
            </a:endParaRPr>
          </a:p>
          <a:p>
            <a:pPr marL="0" indent="0" algn="ctr" eaLnBrk="1" hangingPunct="1">
              <a:buFont typeface="Wingdings" panose="05000000000000000000" pitchFamily="2" charset="2"/>
              <a:buNone/>
              <a:defRPr/>
            </a:pPr>
            <a:r>
              <a:rPr lang="zh-CN" altLang="en-US" sz="2800" b="1" kern="1200" dirty="0" smtClean="0">
                <a:ea typeface="隶书" panose="02010509060101010101" pitchFamily="49" charset="-122"/>
              </a:rPr>
              <a:t>电话</a:t>
            </a:r>
            <a:r>
              <a:rPr lang="en-US" altLang="zh-CN" sz="2800" b="1" kern="1200" dirty="0" smtClean="0">
                <a:ea typeface="隶书" panose="02010509060101010101" pitchFamily="49" charset="-122"/>
              </a:rPr>
              <a:t>/</a:t>
            </a:r>
            <a:r>
              <a:rPr lang="zh-CN" altLang="en-US" sz="2800" b="1" kern="1200" dirty="0" smtClean="0">
                <a:ea typeface="隶书" panose="02010509060101010101" pitchFamily="49" charset="-122"/>
              </a:rPr>
              <a:t>微信</a:t>
            </a:r>
            <a:r>
              <a:rPr lang="zh-CN" altLang="en-US" sz="2800" b="1" dirty="0" smtClean="0"/>
              <a:t>：</a:t>
            </a:r>
            <a:r>
              <a:rPr lang="en-US" altLang="zh-CN" sz="2800" b="1" dirty="0" smtClean="0"/>
              <a:t>13910437997</a:t>
            </a:r>
            <a:endParaRPr lang="en-US" altLang="zh-CN" sz="2800" b="1" dirty="0" smtClean="0">
              <a:latin typeface="华文楷体" panose="02010600040101010101" pitchFamily="2" charset="-122"/>
              <a:ea typeface="华文楷体" panose="02010600040101010101" pitchFamily="2" charset="-122"/>
            </a:endParaRPr>
          </a:p>
          <a:p>
            <a:pPr marL="0" indent="0" algn="ctr" eaLnBrk="1" hangingPunct="1">
              <a:buFont typeface="Wingdings" panose="05000000000000000000" pitchFamily="2" charset="2"/>
              <a:buNone/>
              <a:defRPr/>
            </a:pPr>
            <a:r>
              <a:rPr lang="zh-CN" altLang="en-US" sz="2800" b="1" kern="1200" dirty="0" smtClean="0">
                <a:ea typeface="隶书" panose="02010509060101010101" pitchFamily="49" charset="-122"/>
              </a:rPr>
              <a:t>邮箱：</a:t>
            </a:r>
            <a:r>
              <a:rPr lang="en-US" altLang="zh-CN" sz="2800" b="1" kern="1200" dirty="0" smtClean="0">
                <a:ea typeface="隶书" panose="02010509060101010101" pitchFamily="49" charset="-122"/>
              </a:rPr>
              <a:t>lizhh@moe.edu.cn</a:t>
            </a:r>
            <a:endParaRPr lang="zh-CN" altLang="en-US" sz="2800" b="1" kern="1200" dirty="0" smtClean="0">
              <a:ea typeface="隶书" panose="02010509060101010101" pitchFamily="49" charset="-122"/>
            </a:endParaRPr>
          </a:p>
        </p:txBody>
      </p:sp>
      <p:sp>
        <p:nvSpPr>
          <p:cNvPr id="2054" name="Rectangle 4"/>
          <p:cNvSpPr>
            <a:spLocks noChangeArrowheads="1"/>
          </p:cNvSpPr>
          <p:nvPr/>
        </p:nvSpPr>
        <p:spPr bwMode="auto">
          <a:xfrm>
            <a:off x="2063772" y="836120"/>
            <a:ext cx="8208963" cy="2016125"/>
          </a:xfrm>
          <a:prstGeom prst="rect">
            <a:avLst/>
          </a:prstGeom>
          <a:noFill/>
          <a:ln w="12700" cap="sq">
            <a:noFill/>
            <a:miter lim="800000"/>
            <a:headEnd type="none" w="sm" len="sm"/>
            <a:tailEnd type="none" w="sm" len="sm"/>
          </a:ln>
        </p:spPr>
        <p:txBody>
          <a:bodyPr anchor="ctr"/>
          <a:lstStyle/>
          <a:p>
            <a:pPr algn="ctr"/>
            <a:r>
              <a:rPr lang="zh-CN" altLang="en-US" sz="6000" dirty="0" smtClean="0">
                <a:solidFill>
                  <a:srgbClr val="FFFFFF"/>
                </a:solidFill>
                <a:ea typeface="隶书" panose="02010509060101010101" pitchFamily="49" charset="-122"/>
              </a:rPr>
              <a:t>敬请指正</a:t>
            </a:r>
            <a:endParaRPr lang="zh-CN" altLang="en-US" sz="6000" dirty="0">
              <a:solidFill>
                <a:srgbClr val="FFFFFF"/>
              </a:solidFill>
              <a:ea typeface="隶书" panose="02010509060101010101" pitchFamily="49" charset="-122"/>
            </a:endParaRPr>
          </a:p>
        </p:txBody>
      </p:sp>
      <p:pic>
        <p:nvPicPr>
          <p:cNvPr id="2055" name="图片 7" descr="握手.jpg"/>
          <p:cNvPicPr>
            <a:picLocks noChangeAspect="1"/>
          </p:cNvPicPr>
          <p:nvPr/>
        </p:nvPicPr>
        <p:blipFill>
          <a:blip r:embed="rId1" cstate="print"/>
          <a:srcRect/>
          <a:stretch>
            <a:fillRect/>
          </a:stretch>
        </p:blipFill>
        <p:spPr bwMode="auto">
          <a:xfrm>
            <a:off x="4943926" y="2420293"/>
            <a:ext cx="2232967" cy="115708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（一）</a:t>
            </a:r>
            <a:r>
              <a:rPr kumimoji="0" lang="en-US" altLang="zh-CN" sz="3200" b="1" dirty="0" smtClean="0">
                <a:solidFill>
                  <a:srgbClr val="EAEAEA"/>
                </a:solidFill>
                <a:latin typeface="隶书" panose="02010509060101010101" pitchFamily="49" charset="-122"/>
                <a:ea typeface="隶书" panose="02010509060101010101" pitchFamily="49" charset="-122"/>
              </a:rPr>
              <a:t> </a:t>
            </a:r>
            <a:r>
              <a:rPr kumimoji="0" lang="zh-CN" altLang="en-US" sz="3200" b="1" dirty="0" smtClean="0">
                <a:solidFill>
                  <a:srgbClr val="EAEAEA"/>
                </a:solidFill>
                <a:latin typeface="隶书" panose="02010509060101010101" pitchFamily="49" charset="-122"/>
                <a:ea typeface="隶书" panose="02010509060101010101" pitchFamily="49" charset="-122"/>
              </a:rPr>
              <a:t>与原目录主要区别</a:t>
            </a:r>
            <a:endParaRPr kumimoji="0" lang="zh-CN" altLang="en-US" sz="3200" b="1" dirty="0">
              <a:solidFill>
                <a:srgbClr val="EAEAEA"/>
              </a:solidFill>
              <a:latin typeface="隶书" panose="02010509060101010101" pitchFamily="49" charset="-122"/>
              <a:ea typeface="隶书" panose="02010509060101010101" pitchFamily="49" charset="-122"/>
            </a:endParaRPr>
          </a:p>
        </p:txBody>
      </p:sp>
      <p:sp>
        <p:nvSpPr>
          <p:cNvPr id="7" name="Rectangle 3"/>
          <p:cNvSpPr>
            <a:spLocks noChangeArrowheads="1"/>
          </p:cNvSpPr>
          <p:nvPr/>
        </p:nvSpPr>
        <p:spPr bwMode="auto">
          <a:xfrm>
            <a:off x="1812290" y="694690"/>
            <a:ext cx="8657590" cy="3921760"/>
          </a:xfrm>
          <a:prstGeom prst="rect">
            <a:avLst/>
          </a:prstGeom>
          <a:noFill/>
          <a:ln w="12700" cap="sq">
            <a:noFill/>
            <a:miter lim="800000"/>
            <a:headEnd type="none" w="sm" len="sm"/>
            <a:tailEnd type="none" w="sm" len="sm"/>
          </a:ln>
        </p:spPr>
        <p:txBody>
          <a:bodyPr/>
          <a:lstStyle/>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endParaRPr lang="zh-CN" altLang="en-US" sz="2800" dirty="0" smtClean="0">
              <a:latin typeface="隶书" panose="02010509060101010101" pitchFamily="49" charset="-122"/>
              <a:ea typeface="隶书" panose="02010509060101010101" pitchFamily="49" charset="-122"/>
              <a:sym typeface="+mn-ea"/>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60460" y="6453505"/>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
        <p:nvSpPr>
          <p:cNvPr id="30" name="文本框 29"/>
          <p:cNvSpPr txBox="1"/>
          <p:nvPr/>
        </p:nvSpPr>
        <p:spPr>
          <a:xfrm>
            <a:off x="3681730" y="838835"/>
            <a:ext cx="4487545" cy="521970"/>
          </a:xfrm>
          <a:prstGeom prst="rect">
            <a:avLst/>
          </a:prstGeom>
          <a:solidFill>
            <a:srgbClr val="C00000"/>
          </a:solidFill>
          <a:ln>
            <a:solidFill>
              <a:srgbClr val="F9FBFA"/>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800" b="1" dirty="0" smtClean="0">
                <a:solidFill>
                  <a:srgbClr val="F9FBFA"/>
                </a:solidFill>
                <a:latin typeface="微软雅黑" panose="020B0503020204020204" charset="-122"/>
                <a:ea typeface="微软雅黑" panose="020B0503020204020204" charset="-122"/>
              </a:rPr>
              <a:t>2</a:t>
            </a:r>
            <a:r>
              <a:rPr lang="zh-CN" altLang="en-US" sz="2800" b="1" dirty="0" smtClean="0">
                <a:solidFill>
                  <a:srgbClr val="F9FBFA"/>
                </a:solidFill>
                <a:latin typeface="微软雅黑" panose="020B0503020204020204" charset="-122"/>
                <a:ea typeface="微软雅黑" panose="020B0503020204020204" charset="-122"/>
              </a:rPr>
              <a:t>、统筹</a:t>
            </a:r>
            <a:r>
              <a:rPr lang="zh-CN" altLang="en-US" sz="2800" b="1" dirty="0">
                <a:solidFill>
                  <a:srgbClr val="F9FBFA"/>
                </a:solidFill>
                <a:latin typeface="微软雅黑" panose="020B0503020204020204" charset="-122"/>
                <a:ea typeface="微软雅黑" panose="020B0503020204020204" charset="-122"/>
              </a:rPr>
              <a:t>调整设置专业</a:t>
            </a:r>
            <a:endParaRPr lang="zh-CN" altLang="en-US" sz="2800" b="1" dirty="0">
              <a:solidFill>
                <a:srgbClr val="F9FBFA"/>
              </a:solidFill>
              <a:latin typeface="微软雅黑" panose="020B0503020204020204" charset="-122"/>
              <a:ea typeface="微软雅黑" panose="020B0503020204020204" charset="-122"/>
            </a:endParaRPr>
          </a:p>
        </p:txBody>
      </p:sp>
      <p:grpSp>
        <p:nvGrpSpPr>
          <p:cNvPr id="49" name="组合 48"/>
          <p:cNvGrpSpPr/>
          <p:nvPr/>
        </p:nvGrpSpPr>
        <p:grpSpPr>
          <a:xfrm>
            <a:off x="1400810" y="1757045"/>
            <a:ext cx="2194560" cy="4959985"/>
            <a:chOff x="484" y="2767"/>
            <a:chExt cx="3456" cy="7811"/>
          </a:xfrm>
        </p:grpSpPr>
        <p:sp>
          <p:nvSpPr>
            <p:cNvPr id="19" name="圆角矩形 18"/>
            <p:cNvSpPr/>
            <p:nvPr/>
          </p:nvSpPr>
          <p:spPr>
            <a:xfrm>
              <a:off x="1302" y="3674"/>
              <a:ext cx="2036" cy="967"/>
            </a:xfrm>
            <a:prstGeom prst="roundRect">
              <a:avLst/>
            </a:prstGeom>
            <a:solidFill>
              <a:schemeClr val="accent4">
                <a:lumMod val="75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algn="ctr" rtl="0" eaLnBrk="1" fontAlgn="base" latinLnBrk="0" hangingPunct="1">
                <a:buClrTx/>
                <a:buSzTx/>
                <a:buFontTx/>
                <a:buNone/>
              </a:pPr>
              <a:r>
                <a:rPr kumimoji="1" lang="zh-CN" altLang="en-US" sz="2800" b="1" i="0" u="none" strike="noStrike" cap="none" normalizeH="0" baseline="0">
                  <a:solidFill>
                    <a:srgbClr val="F9FBFA"/>
                  </a:solidFill>
                  <a:latin typeface="Times New Roman" panose="02020603050405020304" pitchFamily="18" charset="0"/>
                  <a:ea typeface="宋体" panose="02010600030101010101" pitchFamily="2" charset="-122"/>
                </a:rPr>
                <a:t>368个</a:t>
              </a:r>
              <a:endParaRPr kumimoji="1" lang="zh-CN" altLang="en-US" sz="2800" b="1" i="0" u="none" strike="noStrike" cap="none" normalizeH="0" baseline="0">
                <a:solidFill>
                  <a:srgbClr val="F9FBFA"/>
                </a:solidFill>
                <a:latin typeface="Times New Roman" panose="02020603050405020304" pitchFamily="18" charset="0"/>
                <a:ea typeface="宋体" panose="02010600030101010101" pitchFamily="2" charset="-122"/>
              </a:endParaRPr>
            </a:p>
          </p:txBody>
        </p:sp>
        <p:sp>
          <p:nvSpPr>
            <p:cNvPr id="23" name="Rectangle 3"/>
            <p:cNvSpPr txBox="1">
              <a:spLocks noChangeArrowheads="1"/>
            </p:cNvSpPr>
            <p:nvPr/>
          </p:nvSpPr>
          <p:spPr bwMode="auto">
            <a:xfrm>
              <a:off x="536" y="2767"/>
              <a:ext cx="3404" cy="1149"/>
            </a:xfrm>
            <a:prstGeom prst="rect">
              <a:avLst/>
            </a:prstGeom>
            <a:noFill/>
            <a:ln w="12700" cap="sq">
              <a:noFill/>
              <a:miter lim="800000"/>
              <a:headEnd type="none" w="sm" len="sm"/>
              <a:tailEnd type="none" w="sm" len="sm"/>
            </a:ln>
          </p:spPr>
          <p:txBody>
            <a:bodyPr vert="horz" wrap="square" lIns="91440" tIns="45720" rIns="91440" bIns="45720" numCol="1" anchor="t" anchorCtr="0" compatLnSpc="1"/>
            <a:lstStyle/>
            <a:p>
              <a:pPr marL="0" indent="0" algn="ctr" eaLnBrk="0" latinLnBrk="0" hangingPunct="0">
                <a:lnSpc>
                  <a:spcPct val="100000"/>
                </a:lnSpc>
                <a:buClr>
                  <a:srgbClr val="FFFFFF"/>
                </a:buClr>
                <a:buSzPct val="80000"/>
                <a:defRPr/>
              </a:pPr>
              <a:r>
                <a:rPr kumimoji="1" lang="en-US" altLang="zh-CN" sz="32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 </a:t>
              </a:r>
              <a:r>
                <a:rPr kumimoji="1" lang="zh-CN" altLang="en-US" sz="32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中职专业</a:t>
              </a:r>
              <a:endParaRPr kumimoji="1" lang="zh-CN" altLang="zh-CN" sz="32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p:txBody>
        </p:sp>
        <p:sp>
          <p:nvSpPr>
            <p:cNvPr id="24" name="圆角矩形 23"/>
            <p:cNvSpPr/>
            <p:nvPr/>
          </p:nvSpPr>
          <p:spPr>
            <a:xfrm>
              <a:off x="1276" y="6699"/>
              <a:ext cx="2036" cy="967"/>
            </a:xfrm>
            <a:prstGeom prst="roundRect">
              <a:avLst/>
            </a:prstGeom>
            <a:solidFill>
              <a:schemeClr val="accent4">
                <a:lumMod val="75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algn="ctr" rtl="0" eaLnBrk="1" fontAlgn="base" latinLnBrk="0" hangingPunct="1">
                <a:buClrTx/>
                <a:buSzTx/>
                <a:buFontTx/>
                <a:buNone/>
              </a:pPr>
              <a:r>
                <a:rPr kumimoji="1" lang="en-US" altLang="zh-CN" sz="2800" b="1" i="0" u="none" strike="noStrike" cap="none" normalizeH="0" baseline="0">
                  <a:solidFill>
                    <a:srgbClr val="F9FBFA"/>
                  </a:solidFill>
                  <a:latin typeface="Times New Roman" panose="02020603050405020304" pitchFamily="18" charset="0"/>
                  <a:ea typeface="宋体" panose="02010600030101010101" pitchFamily="2" charset="-122"/>
                </a:rPr>
                <a:t>779</a:t>
              </a:r>
              <a:r>
                <a:rPr kumimoji="1" lang="zh-CN" altLang="en-US" sz="2800" b="1" i="0" u="none" strike="noStrike" cap="none" normalizeH="0" baseline="0">
                  <a:solidFill>
                    <a:srgbClr val="F9FBFA"/>
                  </a:solidFill>
                  <a:latin typeface="Times New Roman" panose="02020603050405020304" pitchFamily="18" charset="0"/>
                  <a:ea typeface="宋体" panose="02010600030101010101" pitchFamily="2" charset="-122"/>
                </a:rPr>
                <a:t>个</a:t>
              </a:r>
              <a:endParaRPr kumimoji="1" lang="zh-CN" altLang="en-US" sz="2800" b="1" i="0" u="none" strike="noStrike" cap="none" normalizeH="0" baseline="0">
                <a:solidFill>
                  <a:srgbClr val="F9FBFA"/>
                </a:solidFill>
                <a:latin typeface="Times New Roman" panose="02020603050405020304" pitchFamily="18" charset="0"/>
                <a:ea typeface="宋体" panose="02010600030101010101" pitchFamily="2" charset="-122"/>
              </a:endParaRPr>
            </a:p>
          </p:txBody>
        </p:sp>
        <p:sp>
          <p:nvSpPr>
            <p:cNvPr id="37" name="Rectangle 3"/>
            <p:cNvSpPr txBox="1">
              <a:spLocks noChangeArrowheads="1"/>
            </p:cNvSpPr>
            <p:nvPr/>
          </p:nvSpPr>
          <p:spPr bwMode="auto">
            <a:xfrm>
              <a:off x="510" y="5625"/>
              <a:ext cx="3404" cy="1316"/>
            </a:xfrm>
            <a:prstGeom prst="rect">
              <a:avLst/>
            </a:prstGeom>
            <a:noFill/>
            <a:ln w="12700" cap="sq">
              <a:noFill/>
              <a:miter lim="800000"/>
              <a:headEnd type="none" w="sm" len="sm"/>
              <a:tailEnd type="none" w="sm" len="sm"/>
            </a:ln>
          </p:spPr>
          <p:txBody>
            <a:bodyPr vert="horz" wrap="square" lIns="91440" tIns="45720" rIns="91440" bIns="45720" numCol="1" anchor="t" anchorCtr="0" compatLnSpc="1"/>
            <a:lstStyle/>
            <a:p>
              <a:pPr marL="0" indent="0" algn="ctr" eaLnBrk="0" latinLnBrk="0" hangingPunct="0">
                <a:lnSpc>
                  <a:spcPct val="70000"/>
                </a:lnSpc>
                <a:spcBef>
                  <a:spcPts val="0"/>
                </a:spcBef>
                <a:spcAft>
                  <a:spcPts val="0"/>
                </a:spcAft>
                <a:buClr>
                  <a:srgbClr val="FFFFFF"/>
                </a:buClr>
                <a:buSzPct val="80000"/>
                <a:defRPr/>
              </a:pPr>
              <a:r>
                <a:rPr kumimoji="1" lang="zh-CN" altLang="en-US" sz="32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高职专</a:t>
              </a:r>
              <a:endParaRPr kumimoji="1" lang="zh-CN" altLang="en-US" sz="32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a:p>
              <a:pPr marL="0" indent="0" algn="ctr" eaLnBrk="0" latinLnBrk="0" hangingPunct="0">
                <a:lnSpc>
                  <a:spcPct val="70000"/>
                </a:lnSpc>
                <a:spcBef>
                  <a:spcPts val="0"/>
                </a:spcBef>
                <a:spcAft>
                  <a:spcPts val="0"/>
                </a:spcAft>
                <a:buClr>
                  <a:srgbClr val="FFFFFF"/>
                </a:buClr>
                <a:buSzPct val="80000"/>
                <a:defRPr/>
              </a:pPr>
              <a:r>
                <a:rPr kumimoji="1" lang="zh-CN" altLang="en-US" sz="32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科专业</a:t>
              </a:r>
              <a:endParaRPr kumimoji="1" lang="zh-CN" altLang="zh-CN" sz="32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p:txBody>
        </p:sp>
        <p:sp>
          <p:nvSpPr>
            <p:cNvPr id="38" name="圆角矩形 37"/>
            <p:cNvSpPr/>
            <p:nvPr/>
          </p:nvSpPr>
          <p:spPr>
            <a:xfrm>
              <a:off x="1250" y="9611"/>
              <a:ext cx="2036" cy="967"/>
            </a:xfrm>
            <a:prstGeom prst="roundRect">
              <a:avLst/>
            </a:prstGeom>
            <a:solidFill>
              <a:schemeClr val="accent4">
                <a:lumMod val="75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algn="ctr" rtl="0" eaLnBrk="1" fontAlgn="base" latinLnBrk="0" hangingPunct="1">
                <a:buClrTx/>
                <a:buSzTx/>
                <a:buFontTx/>
                <a:buNone/>
              </a:pPr>
              <a:r>
                <a:rPr kumimoji="1" lang="en-US" altLang="zh-CN" sz="2800" b="1" i="0" u="none" strike="noStrike" cap="none" normalizeH="0" baseline="0">
                  <a:solidFill>
                    <a:srgbClr val="F9FBFA"/>
                  </a:solidFill>
                  <a:latin typeface="Times New Roman" panose="02020603050405020304" pitchFamily="18" charset="0"/>
                  <a:ea typeface="宋体" panose="02010600030101010101" pitchFamily="2" charset="-122"/>
                </a:rPr>
                <a:t>80</a:t>
              </a:r>
              <a:r>
                <a:rPr kumimoji="1" lang="zh-CN" altLang="en-US" sz="2800" b="1" i="0" u="none" strike="noStrike" cap="none" normalizeH="0" baseline="0">
                  <a:solidFill>
                    <a:srgbClr val="F9FBFA"/>
                  </a:solidFill>
                  <a:latin typeface="Times New Roman" panose="02020603050405020304" pitchFamily="18" charset="0"/>
                  <a:ea typeface="宋体" panose="02010600030101010101" pitchFamily="2" charset="-122"/>
                </a:rPr>
                <a:t>个</a:t>
              </a:r>
              <a:endParaRPr kumimoji="1" lang="zh-CN" altLang="en-US" sz="2800" b="1" i="0" u="none" strike="noStrike" cap="none" normalizeH="0" baseline="0">
                <a:solidFill>
                  <a:srgbClr val="F9FBFA"/>
                </a:solidFill>
                <a:latin typeface="Times New Roman" panose="02020603050405020304" pitchFamily="18" charset="0"/>
                <a:ea typeface="宋体" panose="02010600030101010101" pitchFamily="2" charset="-122"/>
              </a:endParaRPr>
            </a:p>
          </p:txBody>
        </p:sp>
        <p:sp>
          <p:nvSpPr>
            <p:cNvPr id="40" name="Rectangle 3"/>
            <p:cNvSpPr txBox="1">
              <a:spLocks noChangeArrowheads="1"/>
            </p:cNvSpPr>
            <p:nvPr/>
          </p:nvSpPr>
          <p:spPr bwMode="auto">
            <a:xfrm>
              <a:off x="484" y="8424"/>
              <a:ext cx="3404" cy="1316"/>
            </a:xfrm>
            <a:prstGeom prst="rect">
              <a:avLst/>
            </a:prstGeom>
            <a:noFill/>
            <a:ln w="12700" cap="sq">
              <a:noFill/>
              <a:miter lim="800000"/>
              <a:headEnd type="none" w="sm" len="sm"/>
              <a:tailEnd type="none" w="sm" len="sm"/>
            </a:ln>
          </p:spPr>
          <p:txBody>
            <a:bodyPr vert="horz" wrap="square" lIns="91440" tIns="45720" rIns="91440" bIns="45720" numCol="1" anchor="t" anchorCtr="0" compatLnSpc="1"/>
            <a:lstStyle/>
            <a:p>
              <a:pPr marL="0" indent="0" algn="ctr" eaLnBrk="0" latinLnBrk="0" hangingPunct="0">
                <a:lnSpc>
                  <a:spcPct val="70000"/>
                </a:lnSpc>
                <a:spcBef>
                  <a:spcPts val="0"/>
                </a:spcBef>
                <a:spcAft>
                  <a:spcPts val="0"/>
                </a:spcAft>
                <a:buClr>
                  <a:srgbClr val="FFFFFF"/>
                </a:buClr>
                <a:buSzPct val="80000"/>
                <a:defRPr/>
              </a:pPr>
              <a:r>
                <a:rPr kumimoji="1" lang="zh-CN" altLang="en-US" sz="32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高职本</a:t>
              </a:r>
              <a:endParaRPr kumimoji="1" lang="zh-CN" altLang="en-US" sz="32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a:p>
              <a:pPr marL="0" indent="0" algn="ctr" eaLnBrk="0" latinLnBrk="0" hangingPunct="0">
                <a:lnSpc>
                  <a:spcPct val="70000"/>
                </a:lnSpc>
                <a:spcBef>
                  <a:spcPts val="0"/>
                </a:spcBef>
                <a:spcAft>
                  <a:spcPts val="0"/>
                </a:spcAft>
                <a:buClr>
                  <a:srgbClr val="FFFFFF"/>
                </a:buClr>
                <a:buSzPct val="80000"/>
                <a:defRPr/>
              </a:pPr>
              <a:r>
                <a:rPr kumimoji="1" lang="zh-CN" altLang="en-US" sz="32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科专业</a:t>
              </a:r>
              <a:endParaRPr kumimoji="1" lang="zh-CN" altLang="zh-CN" sz="3200" b="1"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p:txBody>
        </p:sp>
      </p:grpSp>
      <p:sp>
        <p:nvSpPr>
          <p:cNvPr id="45" name="Rectangle 3"/>
          <p:cNvSpPr txBox="1">
            <a:spLocks noChangeArrowheads="1"/>
          </p:cNvSpPr>
          <p:nvPr/>
        </p:nvSpPr>
        <p:spPr bwMode="auto">
          <a:xfrm>
            <a:off x="4090035" y="1484630"/>
            <a:ext cx="3986530" cy="1833880"/>
          </a:xfrm>
          <a:prstGeom prst="rect">
            <a:avLst/>
          </a:prstGeom>
          <a:noFill/>
          <a:ln w="28575" cap="sq" cmpd="sng">
            <a:noFill/>
            <a:prstDash val="sysDash"/>
            <a:miter lim="800000"/>
            <a:headEnd type="none" w="sm" len="sm"/>
            <a:tailEnd type="none" w="sm" len="sm"/>
          </a:ln>
        </p:spPr>
        <p:txBody>
          <a:bodyPr vert="horz" wrap="square" lIns="91440" tIns="45720" rIns="91440" bIns="45720" numCol="1" anchor="t" anchorCtr="0" compatLnSpc="1"/>
          <a:lstStyle/>
          <a:p>
            <a:pPr marL="0" indent="0" algn="l" eaLnBrk="0" latinLnBrk="0" hangingPunct="0">
              <a:lnSpc>
                <a:spcPct val="100000"/>
              </a:lnSpc>
              <a:buClr>
                <a:srgbClr val="FFFFFF"/>
              </a:buClr>
              <a:buSzPct val="80000"/>
              <a:defRPr/>
            </a:pPr>
            <a:r>
              <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保留</a:t>
            </a:r>
            <a:r>
              <a:rPr kumimoji="1" lang="en-US" altLang="zh-CN"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171</a:t>
            </a:r>
            <a:r>
              <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个、撤销</a:t>
            </a:r>
            <a:r>
              <a:rPr kumimoji="1" lang="en-US" altLang="zh-CN"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26</a:t>
            </a:r>
            <a:r>
              <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个、新增</a:t>
            </a:r>
            <a:r>
              <a:rPr kumimoji="1" lang="en-US" altLang="zh-CN"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28</a:t>
            </a:r>
            <a:r>
              <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个、更名</a:t>
            </a:r>
            <a:r>
              <a:rPr kumimoji="1" lang="en-US" altLang="zh-CN"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93</a:t>
            </a:r>
            <a:r>
              <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个、</a:t>
            </a:r>
            <a:r>
              <a:rPr kumimoji="1" lang="en-US" altLang="zh-CN"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25</a:t>
            </a:r>
            <a:r>
              <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个合并为</a:t>
            </a:r>
            <a:r>
              <a:rPr kumimoji="1" lang="en-US" altLang="zh-CN"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12</a:t>
            </a:r>
            <a:r>
              <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个、归属调整</a:t>
            </a:r>
            <a:r>
              <a:rPr kumimoji="1" lang="en-US" altLang="zh-CN"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33</a:t>
            </a:r>
            <a:r>
              <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个、归属调整且更名</a:t>
            </a:r>
            <a:r>
              <a:rPr kumimoji="1" lang="en-US" altLang="zh-CN"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19</a:t>
            </a:r>
            <a:r>
              <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个、拆分</a:t>
            </a:r>
            <a:r>
              <a:rPr kumimoji="1" lang="en-US" altLang="zh-CN"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1</a:t>
            </a:r>
            <a:r>
              <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个</a:t>
            </a:r>
            <a:endPar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endParaRPr>
          </a:p>
        </p:txBody>
      </p:sp>
      <p:grpSp>
        <p:nvGrpSpPr>
          <p:cNvPr id="48" name="组合 47"/>
          <p:cNvGrpSpPr/>
          <p:nvPr/>
        </p:nvGrpSpPr>
        <p:grpSpPr>
          <a:xfrm>
            <a:off x="8426450" y="2087880"/>
            <a:ext cx="2129155" cy="4187825"/>
            <a:chOff x="10870" y="3288"/>
            <a:chExt cx="3353" cy="6595"/>
          </a:xfrm>
        </p:grpSpPr>
        <p:grpSp>
          <p:nvGrpSpPr>
            <p:cNvPr id="46" name="组合 45"/>
            <p:cNvGrpSpPr/>
            <p:nvPr/>
          </p:nvGrpSpPr>
          <p:grpSpPr>
            <a:xfrm>
              <a:off x="10870" y="3288"/>
              <a:ext cx="3346" cy="6595"/>
              <a:chOff x="9966" y="3288"/>
              <a:chExt cx="3346" cy="6595"/>
            </a:xfrm>
          </p:grpSpPr>
          <p:sp>
            <p:nvSpPr>
              <p:cNvPr id="6" name="菱形 5"/>
              <p:cNvSpPr/>
              <p:nvPr/>
            </p:nvSpPr>
            <p:spPr>
              <a:xfrm>
                <a:off x="10105" y="8883"/>
                <a:ext cx="3125" cy="1000"/>
              </a:xfrm>
              <a:prstGeom prst="diamond">
                <a:avLst/>
              </a:prstGeom>
              <a:solidFill>
                <a:schemeClr val="accent4">
                  <a:lumMod val="75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indent="0" algn="l" defTabSz="914400" rtl="0" eaLnBrk="1" fontAlgn="base" latinLnBrk="0" hangingPunct="1">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
            <p:nvSpPr>
              <p:cNvPr id="41" name="菱形 40"/>
              <p:cNvSpPr/>
              <p:nvPr/>
            </p:nvSpPr>
            <p:spPr>
              <a:xfrm>
                <a:off x="9966" y="6290"/>
                <a:ext cx="3125" cy="1000"/>
              </a:xfrm>
              <a:prstGeom prst="diamond">
                <a:avLst/>
              </a:prstGeom>
              <a:solidFill>
                <a:schemeClr val="accent4">
                  <a:lumMod val="75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indent="0" algn="l" defTabSz="914400" rtl="0" eaLnBrk="1" fontAlgn="base" latinLnBrk="0" hangingPunct="1">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
            <p:nvSpPr>
              <p:cNvPr id="42" name="菱形 41"/>
              <p:cNvSpPr/>
              <p:nvPr/>
            </p:nvSpPr>
            <p:spPr>
              <a:xfrm>
                <a:off x="10053" y="3288"/>
                <a:ext cx="3125" cy="1000"/>
              </a:xfrm>
              <a:prstGeom prst="diamond">
                <a:avLst/>
              </a:prstGeom>
              <a:solidFill>
                <a:schemeClr val="accent4">
                  <a:lumMod val="75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indent="0" algn="l" defTabSz="914400" rtl="0" eaLnBrk="1" fontAlgn="base" latinLnBrk="0" hangingPunct="1">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
            <p:nvSpPr>
              <p:cNvPr id="43" name="文本框 42"/>
              <p:cNvSpPr txBox="1"/>
              <p:nvPr/>
            </p:nvSpPr>
            <p:spPr>
              <a:xfrm>
                <a:off x="10166" y="6351"/>
                <a:ext cx="3059" cy="822"/>
              </a:xfrm>
              <a:prstGeom prst="rect">
                <a:avLst/>
              </a:prstGeom>
              <a:noFill/>
            </p:spPr>
            <p:txBody>
              <a:bodyPr wrap="square" rtlCol="0">
                <a:spAutoFit/>
              </a:bodyPr>
              <a:lstStyle/>
              <a:p>
                <a:pPr algn="ctr"/>
                <a:r>
                  <a:rPr lang="en-US" altLang="zh-CN" sz="2800" b="1">
                    <a:solidFill>
                      <a:srgbClr val="F9FBFA"/>
                    </a:solidFill>
                  </a:rPr>
                  <a:t>744</a:t>
                </a:r>
                <a:r>
                  <a:rPr lang="zh-CN" altLang="en-US" sz="2800" b="1">
                    <a:solidFill>
                      <a:srgbClr val="F9FBFA"/>
                    </a:solidFill>
                  </a:rPr>
                  <a:t>个</a:t>
                </a:r>
                <a:endParaRPr lang="zh-CN" altLang="en-US" sz="2800" b="1">
                  <a:solidFill>
                    <a:srgbClr val="F9FBFA"/>
                  </a:solidFill>
                </a:endParaRPr>
              </a:p>
            </p:txBody>
          </p:sp>
          <p:sp>
            <p:nvSpPr>
              <p:cNvPr id="44" name="文本框 43"/>
              <p:cNvSpPr txBox="1"/>
              <p:nvPr/>
            </p:nvSpPr>
            <p:spPr>
              <a:xfrm>
                <a:off x="10253" y="8983"/>
                <a:ext cx="3059" cy="822"/>
              </a:xfrm>
              <a:prstGeom prst="rect">
                <a:avLst/>
              </a:prstGeom>
              <a:noFill/>
            </p:spPr>
            <p:txBody>
              <a:bodyPr wrap="square" rtlCol="0">
                <a:spAutoFit/>
              </a:bodyPr>
              <a:lstStyle/>
              <a:p>
                <a:pPr algn="ctr"/>
                <a:r>
                  <a:rPr lang="en-US" altLang="zh-CN" sz="2800" b="1">
                    <a:solidFill>
                      <a:srgbClr val="F9FBFA"/>
                    </a:solidFill>
                  </a:rPr>
                  <a:t>247</a:t>
                </a:r>
                <a:r>
                  <a:rPr lang="zh-CN" altLang="en-US" sz="2800" b="1">
                    <a:solidFill>
                      <a:srgbClr val="F9FBFA"/>
                    </a:solidFill>
                  </a:rPr>
                  <a:t>个</a:t>
                </a:r>
                <a:endParaRPr lang="zh-CN" altLang="en-US" sz="2800" b="1">
                  <a:solidFill>
                    <a:srgbClr val="F9FBFA"/>
                  </a:solidFill>
                </a:endParaRPr>
              </a:p>
            </p:txBody>
          </p:sp>
        </p:grpSp>
        <p:sp>
          <p:nvSpPr>
            <p:cNvPr id="18" name="文本框 17"/>
            <p:cNvSpPr txBox="1"/>
            <p:nvPr/>
          </p:nvSpPr>
          <p:spPr>
            <a:xfrm>
              <a:off x="11164" y="3319"/>
              <a:ext cx="3059" cy="822"/>
            </a:xfrm>
            <a:prstGeom prst="rect">
              <a:avLst/>
            </a:prstGeom>
            <a:noFill/>
          </p:spPr>
          <p:txBody>
            <a:bodyPr wrap="square" rtlCol="0">
              <a:spAutoFit/>
            </a:bodyPr>
            <a:lstStyle/>
            <a:p>
              <a:pPr algn="ctr"/>
              <a:r>
                <a:rPr lang="en-US" altLang="zh-CN" sz="2800" b="1">
                  <a:solidFill>
                    <a:srgbClr val="F9FBFA"/>
                  </a:solidFill>
                </a:rPr>
                <a:t>358</a:t>
              </a:r>
              <a:r>
                <a:rPr lang="zh-CN" altLang="en-US" sz="2800" b="1">
                  <a:solidFill>
                    <a:srgbClr val="F9FBFA"/>
                  </a:solidFill>
                </a:rPr>
                <a:t>个</a:t>
              </a:r>
              <a:endParaRPr lang="zh-CN" altLang="en-US" sz="2800" b="1">
                <a:solidFill>
                  <a:srgbClr val="F9FBFA"/>
                </a:solidFill>
              </a:endParaRPr>
            </a:p>
          </p:txBody>
        </p:sp>
      </p:grpSp>
      <p:sp>
        <p:nvSpPr>
          <p:cNvPr id="50" name="Rectangle 3"/>
          <p:cNvSpPr txBox="1">
            <a:spLocks noChangeArrowheads="1"/>
          </p:cNvSpPr>
          <p:nvPr/>
        </p:nvSpPr>
        <p:spPr bwMode="auto">
          <a:xfrm>
            <a:off x="4006850" y="3557905"/>
            <a:ext cx="3950335" cy="1553210"/>
          </a:xfrm>
          <a:prstGeom prst="rect">
            <a:avLst/>
          </a:prstGeom>
          <a:noFill/>
          <a:ln w="28575" cap="sq" cmpd="sng">
            <a:noFill/>
            <a:prstDash val="sysDash"/>
            <a:miter lim="800000"/>
            <a:headEnd type="none" w="sm" len="sm"/>
            <a:tailEnd type="none" w="sm" len="sm"/>
          </a:ln>
        </p:spPr>
        <p:txBody>
          <a:bodyPr vert="horz" wrap="square" lIns="91440" tIns="45720" rIns="91440" bIns="45720" numCol="1" anchor="t" anchorCtr="0" compatLnSpc="1"/>
          <a:lstStyle/>
          <a:p>
            <a:pPr marL="0" indent="0" algn="l" eaLnBrk="0" latinLnBrk="0" hangingPunct="0">
              <a:lnSpc>
                <a:spcPct val="100000"/>
              </a:lnSpc>
              <a:buClr>
                <a:srgbClr val="FFFFFF"/>
              </a:buClr>
              <a:buSzPct val="80000"/>
              <a:defRPr/>
            </a:pPr>
            <a:r>
              <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保留</a:t>
            </a:r>
            <a:r>
              <a:rPr kumimoji="1" lang="en-US" altLang="zh-CN"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414</a:t>
            </a:r>
            <a:r>
              <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个、撤销</a:t>
            </a:r>
            <a:r>
              <a:rPr kumimoji="1" lang="en-US" altLang="zh-CN"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40</a:t>
            </a:r>
            <a:r>
              <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个、新增</a:t>
            </a:r>
            <a:r>
              <a:rPr kumimoji="1" lang="en-US" altLang="zh-CN"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74</a:t>
            </a:r>
            <a:r>
              <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个、更名</a:t>
            </a:r>
            <a:r>
              <a:rPr kumimoji="1" lang="en-US" altLang="zh-CN"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152</a:t>
            </a:r>
            <a:r>
              <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个、</a:t>
            </a:r>
            <a:r>
              <a:rPr kumimoji="1" lang="en-US" altLang="zh-CN"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127</a:t>
            </a:r>
            <a:r>
              <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个合并为</a:t>
            </a:r>
            <a:r>
              <a:rPr kumimoji="1" lang="en-US" altLang="zh-CN"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58</a:t>
            </a:r>
            <a:r>
              <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个、归属调整</a:t>
            </a:r>
            <a:r>
              <a:rPr kumimoji="1" lang="en-US" altLang="zh-CN"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30</a:t>
            </a:r>
            <a:r>
              <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个、归属调整且更名</a:t>
            </a:r>
            <a:r>
              <a:rPr kumimoji="1" lang="en-US" altLang="zh-CN"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16</a:t>
            </a:r>
            <a:r>
              <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个</a:t>
            </a:r>
            <a:endPar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endParaRPr>
          </a:p>
        </p:txBody>
      </p:sp>
      <p:sp>
        <p:nvSpPr>
          <p:cNvPr id="51" name="Rectangle 3"/>
          <p:cNvSpPr txBox="1">
            <a:spLocks noChangeArrowheads="1"/>
          </p:cNvSpPr>
          <p:nvPr/>
        </p:nvSpPr>
        <p:spPr bwMode="auto">
          <a:xfrm>
            <a:off x="4142740" y="5372735"/>
            <a:ext cx="3813810" cy="1217930"/>
          </a:xfrm>
          <a:prstGeom prst="rect">
            <a:avLst/>
          </a:prstGeom>
          <a:noFill/>
          <a:ln w="28575" cap="sq" cmpd="sng">
            <a:noFill/>
            <a:prstDash val="sysDash"/>
            <a:miter lim="800000"/>
            <a:headEnd type="none" w="sm" len="sm"/>
            <a:tailEnd type="none" w="sm" len="sm"/>
          </a:ln>
        </p:spPr>
        <p:txBody>
          <a:bodyPr vert="horz" wrap="square" lIns="91440" tIns="45720" rIns="91440" bIns="45720" numCol="1" anchor="t" anchorCtr="0" compatLnSpc="1"/>
          <a:lstStyle/>
          <a:p>
            <a:pPr marL="0" indent="0" algn="l" eaLnBrk="0" latinLnBrk="0" hangingPunct="0">
              <a:lnSpc>
                <a:spcPct val="100000"/>
              </a:lnSpc>
              <a:buClr>
                <a:srgbClr val="FFFFFF"/>
              </a:buClr>
              <a:buSzPct val="80000"/>
              <a:defRPr/>
            </a:pPr>
            <a:r>
              <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保留</a:t>
            </a:r>
            <a:r>
              <a:rPr kumimoji="1" lang="en-US" altLang="zh-CN"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39</a:t>
            </a:r>
            <a:r>
              <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个、新增</a:t>
            </a:r>
            <a:r>
              <a:rPr kumimoji="1" lang="en-US" altLang="zh-CN"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167</a:t>
            </a:r>
            <a:r>
              <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个、更名</a:t>
            </a:r>
            <a:r>
              <a:rPr kumimoji="1" lang="en-US" altLang="zh-CN"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37</a:t>
            </a:r>
            <a:r>
              <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个、归属调整</a:t>
            </a:r>
            <a:r>
              <a:rPr kumimoji="1" lang="en-US" altLang="zh-CN"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2</a:t>
            </a:r>
            <a:r>
              <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个、归属调整且更名</a:t>
            </a:r>
            <a:r>
              <a:rPr kumimoji="1" lang="en-US" altLang="zh-CN"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2</a:t>
            </a:r>
            <a:r>
              <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rPr>
              <a:t>个</a:t>
            </a:r>
            <a:endParaRPr kumimoji="1" lang="zh-CN" altLang="en-US" i="0" u="none" strike="noStrike" kern="0" cap="none" spc="0" normalizeH="0" baseline="0" noProof="0" dirty="0" smtClean="0">
              <a:ln>
                <a:noFill/>
              </a:ln>
              <a:solidFill>
                <a:srgbClr val="FFC000"/>
              </a:solidFill>
              <a:effectLst/>
              <a:uLnTx/>
              <a:uFillTx/>
              <a:latin typeface="隶书" panose="02010509060101010101" pitchFamily="49" charset="-122"/>
              <a:ea typeface="隶书" panose="02010509060101010101" pitchFamily="49" charset="-122"/>
              <a:cs typeface="+mn-cs"/>
            </a:endParaRPr>
          </a:p>
        </p:txBody>
      </p:sp>
      <p:sp>
        <p:nvSpPr>
          <p:cNvPr id="53" name="燕尾形 52"/>
          <p:cNvSpPr/>
          <p:nvPr/>
        </p:nvSpPr>
        <p:spPr>
          <a:xfrm>
            <a:off x="3389629" y="1550352"/>
            <a:ext cx="5184775" cy="1872615"/>
          </a:xfrm>
          <a:prstGeom prst="chevron">
            <a:avLst/>
          </a:prstGeom>
          <a:solidFill>
            <a:schemeClr val="accent1">
              <a:alpha val="42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indent="0" algn="l" defTabSz="914400" rtl="0" eaLnBrk="1" fontAlgn="base" latinLnBrk="0" hangingPunct="1">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
        <p:nvSpPr>
          <p:cNvPr id="55" name="燕尾形 54"/>
          <p:cNvSpPr/>
          <p:nvPr/>
        </p:nvSpPr>
        <p:spPr>
          <a:xfrm>
            <a:off x="3258185" y="3500755"/>
            <a:ext cx="5184775" cy="1631315"/>
          </a:xfrm>
          <a:prstGeom prst="chevron">
            <a:avLst/>
          </a:prstGeom>
          <a:solidFill>
            <a:schemeClr val="accent1">
              <a:alpha val="42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indent="0" algn="l" defTabSz="914400" rtl="0" eaLnBrk="1" fontAlgn="base" latinLnBrk="0" hangingPunct="1">
              <a:spcBef>
                <a:spcPct val="0"/>
              </a:spcBef>
              <a:spcAft>
                <a:spcPct val="0"/>
              </a:spcAft>
              <a:buClrTx/>
              <a:buSzTx/>
              <a:buFontTx/>
              <a:buNone/>
            </a:pPr>
            <a:endParaRPr kumimoji="1" lang="zh-CN" altLang="en-US" sz="2400" b="0" i="0" u="none" strike="noStrike" cap="none" normalizeH="0" baseline="0" smtClean="0">
              <a:ln>
                <a:noFill/>
              </a:ln>
              <a:solidFill>
                <a:srgbClr val="FFC000"/>
              </a:solidFill>
              <a:effectLst/>
              <a:latin typeface="Times New Roman" panose="02020603050405020304" pitchFamily="18" charset="0"/>
              <a:ea typeface="宋体" panose="02010600030101010101" pitchFamily="2" charset="-122"/>
            </a:endParaRPr>
          </a:p>
        </p:txBody>
      </p:sp>
      <p:sp>
        <p:nvSpPr>
          <p:cNvPr id="56" name="燕尾形 55"/>
          <p:cNvSpPr/>
          <p:nvPr/>
        </p:nvSpPr>
        <p:spPr>
          <a:xfrm>
            <a:off x="3326765" y="5326380"/>
            <a:ext cx="5184775" cy="1219200"/>
          </a:xfrm>
          <a:prstGeom prst="chevron">
            <a:avLst/>
          </a:prstGeom>
          <a:solidFill>
            <a:schemeClr val="accent1">
              <a:alpha val="42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indent="0" algn="l" defTabSz="914400" rtl="0" eaLnBrk="1" fontAlgn="base" latinLnBrk="0" hangingPunct="1">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（一）</a:t>
            </a:r>
            <a:r>
              <a:rPr kumimoji="0" lang="en-US" altLang="zh-CN" sz="3200" b="1" dirty="0" smtClean="0">
                <a:solidFill>
                  <a:srgbClr val="EAEAEA"/>
                </a:solidFill>
                <a:latin typeface="隶书" panose="02010509060101010101" pitchFamily="49" charset="-122"/>
                <a:ea typeface="隶书" panose="02010509060101010101" pitchFamily="49" charset="-122"/>
              </a:rPr>
              <a:t> </a:t>
            </a:r>
            <a:r>
              <a:rPr kumimoji="0" lang="zh-CN" altLang="en-US" sz="3200" b="1" dirty="0" smtClean="0">
                <a:solidFill>
                  <a:srgbClr val="EAEAEA"/>
                </a:solidFill>
                <a:latin typeface="隶书" panose="02010509060101010101" pitchFamily="49" charset="-122"/>
                <a:ea typeface="隶书" panose="02010509060101010101" pitchFamily="49" charset="-122"/>
              </a:rPr>
              <a:t>与原目录主要区别</a:t>
            </a:r>
            <a:endParaRPr kumimoji="0" lang="zh-CN" altLang="en-US" sz="3200" b="1" dirty="0">
              <a:solidFill>
                <a:srgbClr val="EAEAEA"/>
              </a:solidFill>
              <a:latin typeface="隶书" panose="02010509060101010101" pitchFamily="49" charset="-122"/>
              <a:ea typeface="隶书" panose="02010509060101010101" pitchFamily="49" charset="-122"/>
            </a:endParaRPr>
          </a:p>
        </p:txBody>
      </p:sp>
      <p:sp>
        <p:nvSpPr>
          <p:cNvPr id="7" name="Rectangle 3"/>
          <p:cNvSpPr>
            <a:spLocks noChangeArrowheads="1"/>
          </p:cNvSpPr>
          <p:nvPr/>
        </p:nvSpPr>
        <p:spPr bwMode="auto">
          <a:xfrm>
            <a:off x="1812290" y="694690"/>
            <a:ext cx="8657590" cy="3921760"/>
          </a:xfrm>
          <a:prstGeom prst="rect">
            <a:avLst/>
          </a:prstGeom>
          <a:noFill/>
          <a:ln w="12700" cap="sq">
            <a:noFill/>
            <a:miter lim="800000"/>
            <a:headEnd type="none" w="sm" len="sm"/>
            <a:tailEnd type="none" w="sm" len="sm"/>
          </a:ln>
        </p:spPr>
        <p:txBody>
          <a:bodyPr/>
          <a:lstStyle/>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endParaRPr lang="zh-CN" altLang="en-US" sz="2800" dirty="0" smtClean="0">
              <a:latin typeface="隶书" panose="02010509060101010101" pitchFamily="49" charset="-122"/>
              <a:ea typeface="隶书" panose="02010509060101010101" pitchFamily="49" charset="-122"/>
              <a:sym typeface="+mn-ea"/>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60460" y="6453505"/>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
        <p:nvSpPr>
          <p:cNvPr id="30" name="文本框 29"/>
          <p:cNvSpPr txBox="1"/>
          <p:nvPr/>
        </p:nvSpPr>
        <p:spPr>
          <a:xfrm>
            <a:off x="3681730" y="838835"/>
            <a:ext cx="4487545" cy="521970"/>
          </a:xfrm>
          <a:prstGeom prst="rect">
            <a:avLst/>
          </a:prstGeom>
          <a:solidFill>
            <a:srgbClr val="C00000"/>
          </a:solidFill>
          <a:ln>
            <a:solidFill>
              <a:srgbClr val="F9FBFA"/>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800" b="1" dirty="0" smtClean="0">
                <a:solidFill>
                  <a:srgbClr val="F9FBFA"/>
                </a:solidFill>
                <a:latin typeface="微软雅黑" panose="020B0503020204020204" charset="-122"/>
                <a:ea typeface="微软雅黑" panose="020B0503020204020204" charset="-122"/>
              </a:rPr>
              <a:t>3</a:t>
            </a:r>
            <a:r>
              <a:rPr lang="zh-CN" altLang="en-US" sz="2800" b="1" dirty="0" smtClean="0">
                <a:solidFill>
                  <a:srgbClr val="F9FBFA"/>
                </a:solidFill>
                <a:latin typeface="微软雅黑" panose="020B0503020204020204" charset="-122"/>
                <a:ea typeface="微软雅黑" panose="020B0503020204020204" charset="-122"/>
              </a:rPr>
              <a:t>、专业</a:t>
            </a:r>
            <a:r>
              <a:rPr lang="zh-CN" altLang="en-US" sz="2800" b="1" dirty="0">
                <a:solidFill>
                  <a:srgbClr val="F9FBFA"/>
                </a:solidFill>
                <a:latin typeface="微软雅黑" panose="020B0503020204020204" charset="-122"/>
                <a:ea typeface="微软雅黑" panose="020B0503020204020204" charset="-122"/>
              </a:rPr>
              <a:t>调整依据</a:t>
            </a:r>
            <a:endParaRPr lang="en-US" altLang="zh-CN" sz="2800" b="1" dirty="0">
              <a:solidFill>
                <a:srgbClr val="F9FBFA"/>
              </a:solidFill>
              <a:latin typeface="微软雅黑" panose="020B0503020204020204" charset="-122"/>
              <a:ea typeface="微软雅黑" panose="020B0503020204020204" charset="-122"/>
            </a:endParaRPr>
          </a:p>
        </p:txBody>
      </p:sp>
      <p:grpSp>
        <p:nvGrpSpPr>
          <p:cNvPr id="22" name="组合 21"/>
          <p:cNvGrpSpPr/>
          <p:nvPr/>
        </p:nvGrpSpPr>
        <p:grpSpPr>
          <a:xfrm>
            <a:off x="1997710" y="1598930"/>
            <a:ext cx="8560581" cy="5081905"/>
            <a:chOff x="746" y="2631"/>
            <a:chExt cx="13481" cy="8003"/>
          </a:xfrm>
        </p:grpSpPr>
        <p:grpSp>
          <p:nvGrpSpPr>
            <p:cNvPr id="5" name="组合 4"/>
            <p:cNvGrpSpPr/>
            <p:nvPr/>
          </p:nvGrpSpPr>
          <p:grpSpPr>
            <a:xfrm>
              <a:off x="798" y="2631"/>
              <a:ext cx="6139" cy="2930"/>
              <a:chOff x="1815" y="3648"/>
              <a:chExt cx="6017" cy="2930"/>
            </a:xfrm>
          </p:grpSpPr>
          <p:sp>
            <p:nvSpPr>
              <p:cNvPr id="4" name="圆角矩形 3"/>
              <p:cNvSpPr/>
              <p:nvPr/>
            </p:nvSpPr>
            <p:spPr>
              <a:xfrm>
                <a:off x="2632" y="3648"/>
                <a:ext cx="5200" cy="2930"/>
              </a:xfrm>
              <a:prstGeom prst="roundRect">
                <a:avLst/>
              </a:prstGeom>
              <a:solidFill>
                <a:srgbClr val="FFFFFF"/>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algn="l" rtl="0" eaLnBrk="1" fontAlgn="base" latinLnBrk="0" hangingPunct="1">
                  <a:lnSpc>
                    <a:spcPct val="90000"/>
                  </a:lnSpc>
                  <a:spcBef>
                    <a:spcPts val="0"/>
                  </a:spcBef>
                  <a:spcAft>
                    <a:spcPts val="0"/>
                  </a:spcAft>
                  <a:buClrTx/>
                  <a:buSzTx/>
                  <a:buFontTx/>
                  <a:buNone/>
                </a:pPr>
                <a:r>
                  <a:rPr kumimoji="1" lang="en-US" altLang="zh-CN" sz="2800" i="0" u="none" strike="noStrike" cap="none" normalizeH="0" baseline="0">
                    <a:solidFill>
                      <a:srgbClr val="000000"/>
                    </a:solidFill>
                    <a:latin typeface="隶书" panose="02010509060101010101" pitchFamily="49" charset="-122"/>
                    <a:ea typeface="隶书" panose="02010509060101010101" pitchFamily="49" charset="-122"/>
                    <a:cs typeface="隶书" panose="02010509060101010101" pitchFamily="49" charset="-122"/>
                  </a:rPr>
                  <a:t>·</a:t>
                </a:r>
                <a:r>
                  <a:rPr kumimoji="1" lang="zh-CN" altLang="en-US" sz="2800" i="0" u="none" strike="noStrike" cap="none" normalizeH="0" baseline="0">
                    <a:solidFill>
                      <a:srgbClr val="000000"/>
                    </a:solidFill>
                    <a:latin typeface="隶书" panose="02010509060101010101" pitchFamily="49" charset="-122"/>
                    <a:ea typeface="隶书" panose="02010509060101010101" pitchFamily="49" charset="-122"/>
                    <a:cs typeface="隶书" panose="02010509060101010101" pitchFamily="49" charset="-122"/>
                  </a:rPr>
                  <a:t>符合产业人才需求</a:t>
                </a:r>
                <a:endParaRPr kumimoji="1" lang="zh-CN" altLang="en-US" sz="2800" i="0" u="none" strike="noStrike" cap="none" normalizeH="0" baseline="0">
                  <a:solidFill>
                    <a:srgbClr val="000000"/>
                  </a:solidFill>
                  <a:latin typeface="隶书" panose="02010509060101010101" pitchFamily="49" charset="-122"/>
                  <a:ea typeface="隶书" panose="02010509060101010101" pitchFamily="49" charset="-122"/>
                  <a:cs typeface="隶书" panose="02010509060101010101" pitchFamily="49" charset="-122"/>
                </a:endParaRPr>
              </a:p>
              <a:p>
                <a:pPr marL="0" marR="0" algn="l" rtl="0" eaLnBrk="1" fontAlgn="base" latinLnBrk="0" hangingPunct="1">
                  <a:lnSpc>
                    <a:spcPct val="90000"/>
                  </a:lnSpc>
                  <a:spcBef>
                    <a:spcPts val="0"/>
                  </a:spcBef>
                  <a:spcAft>
                    <a:spcPts val="0"/>
                  </a:spcAft>
                  <a:buClrTx/>
                  <a:buSzTx/>
                  <a:buFontTx/>
                  <a:buNone/>
                </a:pPr>
                <a:r>
                  <a:rPr kumimoji="1" lang="en-US" altLang="zh-CN" sz="2800" i="0" u="none" strike="noStrike" cap="none" normalizeH="0" baseline="0">
                    <a:solidFill>
                      <a:srgbClr val="000000"/>
                    </a:solidFill>
                    <a:latin typeface="隶书" panose="02010509060101010101" pitchFamily="49" charset="-122"/>
                    <a:ea typeface="隶书" panose="02010509060101010101" pitchFamily="49" charset="-122"/>
                    <a:cs typeface="隶书" panose="02010509060101010101" pitchFamily="49" charset="-122"/>
                  </a:rPr>
                  <a:t>·</a:t>
                </a:r>
                <a:r>
                  <a:rPr kumimoji="1" lang="zh-CN" altLang="en-US" sz="2800" i="0" u="none" strike="noStrike" cap="none" normalizeH="0" baseline="0">
                    <a:solidFill>
                      <a:srgbClr val="000000"/>
                    </a:solidFill>
                    <a:latin typeface="隶书" panose="02010509060101010101" pitchFamily="49" charset="-122"/>
                    <a:ea typeface="隶书" panose="02010509060101010101" pitchFamily="49" charset="-122"/>
                    <a:cs typeface="隶书" panose="02010509060101010101" pitchFamily="49" charset="-122"/>
                  </a:rPr>
                  <a:t>职业成熟稳定</a:t>
                </a:r>
                <a:endParaRPr kumimoji="1" lang="zh-CN" altLang="en-US" sz="2800" i="0" u="none" strike="noStrike" cap="none" normalizeH="0" baseline="0">
                  <a:solidFill>
                    <a:srgbClr val="000000"/>
                  </a:solidFill>
                  <a:latin typeface="隶书" panose="02010509060101010101" pitchFamily="49" charset="-122"/>
                  <a:ea typeface="隶书" panose="02010509060101010101" pitchFamily="49" charset="-122"/>
                  <a:cs typeface="隶书" panose="02010509060101010101" pitchFamily="49" charset="-122"/>
                </a:endParaRPr>
              </a:p>
              <a:p>
                <a:pPr marL="0" marR="0" algn="l" rtl="0" eaLnBrk="1" fontAlgn="base" latinLnBrk="0" hangingPunct="1">
                  <a:lnSpc>
                    <a:spcPct val="90000"/>
                  </a:lnSpc>
                  <a:spcBef>
                    <a:spcPts val="0"/>
                  </a:spcBef>
                  <a:spcAft>
                    <a:spcPts val="0"/>
                  </a:spcAft>
                  <a:buClrTx/>
                  <a:buSzTx/>
                  <a:buFontTx/>
                  <a:buNone/>
                </a:pPr>
                <a:r>
                  <a:rPr kumimoji="1" lang="en-US" altLang="zh-CN" sz="2800" i="0" u="none" strike="noStrike" cap="none" normalizeH="0" baseline="0">
                    <a:solidFill>
                      <a:srgbClr val="000000"/>
                    </a:solidFill>
                    <a:latin typeface="隶书" panose="02010509060101010101" pitchFamily="49" charset="-122"/>
                    <a:ea typeface="隶书" panose="02010509060101010101" pitchFamily="49" charset="-122"/>
                    <a:cs typeface="隶书" panose="02010509060101010101" pitchFamily="49" charset="-122"/>
                  </a:rPr>
                  <a:t>·</a:t>
                </a:r>
                <a:r>
                  <a:rPr kumimoji="1" lang="zh-CN" altLang="en-US" sz="2800" i="0" u="none" strike="noStrike" cap="none" normalizeH="0" baseline="0">
                    <a:solidFill>
                      <a:srgbClr val="000000"/>
                    </a:solidFill>
                    <a:latin typeface="隶书" panose="02010509060101010101" pitchFamily="49" charset="-122"/>
                    <a:ea typeface="隶书" panose="02010509060101010101" pitchFamily="49" charset="-122"/>
                    <a:cs typeface="隶书" panose="02010509060101010101" pitchFamily="49" charset="-122"/>
                  </a:rPr>
                  <a:t>专业布点较广</a:t>
                </a:r>
                <a:endParaRPr kumimoji="1" lang="zh-CN" altLang="en-US" sz="2800" i="0" u="none" strike="noStrike" cap="none" normalizeH="0" baseline="0">
                  <a:solidFill>
                    <a:srgbClr val="000000"/>
                  </a:solidFill>
                  <a:latin typeface="隶书" panose="02010509060101010101" pitchFamily="49" charset="-122"/>
                  <a:ea typeface="隶书" panose="02010509060101010101" pitchFamily="49" charset="-122"/>
                  <a:cs typeface="隶书" panose="02010509060101010101" pitchFamily="49" charset="-122"/>
                </a:endParaRPr>
              </a:p>
              <a:p>
                <a:pPr marL="0" marR="0" algn="l" rtl="0" eaLnBrk="1" fontAlgn="base" latinLnBrk="0" hangingPunct="1">
                  <a:lnSpc>
                    <a:spcPct val="90000"/>
                  </a:lnSpc>
                  <a:spcBef>
                    <a:spcPts val="0"/>
                  </a:spcBef>
                  <a:spcAft>
                    <a:spcPts val="0"/>
                  </a:spcAft>
                  <a:buClrTx/>
                  <a:buSzTx/>
                  <a:buFontTx/>
                  <a:buNone/>
                </a:pPr>
                <a:r>
                  <a:rPr kumimoji="1" lang="en-US" altLang="zh-CN" sz="2800" i="0" u="none" strike="noStrike" cap="none" normalizeH="0" baseline="0">
                    <a:solidFill>
                      <a:srgbClr val="000000"/>
                    </a:solidFill>
                    <a:latin typeface="隶书" panose="02010509060101010101" pitchFamily="49" charset="-122"/>
                    <a:ea typeface="隶书" panose="02010509060101010101" pitchFamily="49" charset="-122"/>
                    <a:cs typeface="隶书" panose="02010509060101010101" pitchFamily="49" charset="-122"/>
                  </a:rPr>
                  <a:t>·</a:t>
                </a:r>
                <a:r>
                  <a:rPr kumimoji="1" lang="zh-CN" altLang="en-US" sz="2800" i="0" u="none" strike="noStrike" cap="none" normalizeH="0" baseline="0">
                    <a:solidFill>
                      <a:srgbClr val="000000"/>
                    </a:solidFill>
                    <a:latin typeface="隶书" panose="02010509060101010101" pitchFamily="49" charset="-122"/>
                    <a:ea typeface="隶书" panose="02010509060101010101" pitchFamily="49" charset="-122"/>
                    <a:cs typeface="隶书" panose="02010509060101010101" pitchFamily="49" charset="-122"/>
                  </a:rPr>
                  <a:t>就业面向明确</a:t>
                </a:r>
                <a:endParaRPr kumimoji="1" lang="zh-CN" altLang="en-US" sz="2800" i="0" u="none" strike="noStrike" cap="none" normalizeH="0" baseline="0">
                  <a:solidFill>
                    <a:srgbClr val="000000"/>
                  </a:solidFill>
                  <a:latin typeface="隶书" panose="02010509060101010101" pitchFamily="49" charset="-122"/>
                  <a:ea typeface="隶书" panose="02010509060101010101" pitchFamily="49" charset="-122"/>
                  <a:cs typeface="隶书" panose="02010509060101010101" pitchFamily="49" charset="-122"/>
                </a:endParaRPr>
              </a:p>
            </p:txBody>
          </p:sp>
          <p:sp>
            <p:nvSpPr>
              <p:cNvPr id="3" name="圆角矩形 2"/>
              <p:cNvSpPr/>
              <p:nvPr/>
            </p:nvSpPr>
            <p:spPr>
              <a:xfrm>
                <a:off x="1815" y="3674"/>
                <a:ext cx="845" cy="2904"/>
              </a:xfrm>
              <a:prstGeom prst="roundRect">
                <a:avLst/>
              </a:prstGeom>
              <a:solidFill>
                <a:schemeClr val="accent4">
                  <a:lumMod val="75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algn="ctr" rtl="0" eaLnBrk="1" fontAlgn="base" latinLnBrk="0" hangingPunct="1">
                  <a:buClrTx/>
                  <a:buSzTx/>
                  <a:buFontTx/>
                  <a:buNone/>
                </a:pPr>
                <a:r>
                  <a:rPr kumimoji="1" lang="zh-CN" altLang="en-US" sz="3200" b="1" i="0" u="none" strike="noStrike" cap="none" normalizeH="0" baseline="0">
                    <a:solidFill>
                      <a:srgbClr val="F9FBFA"/>
                    </a:solidFill>
                    <a:latin typeface="隶书" panose="02010509060101010101" pitchFamily="49" charset="-122"/>
                    <a:ea typeface="隶书" panose="02010509060101010101" pitchFamily="49" charset="-122"/>
                  </a:rPr>
                  <a:t>保</a:t>
                </a:r>
                <a:endParaRPr kumimoji="1" lang="zh-CN" altLang="en-US" sz="3200" b="1" i="0" u="none" strike="noStrike" cap="none" normalizeH="0" baseline="0">
                  <a:solidFill>
                    <a:srgbClr val="F9FBFA"/>
                  </a:solidFill>
                  <a:latin typeface="隶书" panose="02010509060101010101" pitchFamily="49" charset="-122"/>
                  <a:ea typeface="隶书" panose="02010509060101010101" pitchFamily="49" charset="-122"/>
                </a:endParaRPr>
              </a:p>
              <a:p>
                <a:pPr marL="0" marR="0" algn="ctr" rtl="0" eaLnBrk="1" fontAlgn="base" latinLnBrk="0" hangingPunct="1">
                  <a:buClrTx/>
                  <a:buSzTx/>
                  <a:buFontTx/>
                  <a:buNone/>
                </a:pPr>
                <a:r>
                  <a:rPr kumimoji="1" lang="zh-CN" altLang="en-US" sz="3200" b="1" i="0" u="none" strike="noStrike" cap="none" normalizeH="0" baseline="0">
                    <a:solidFill>
                      <a:srgbClr val="F9FBFA"/>
                    </a:solidFill>
                    <a:latin typeface="隶书" panose="02010509060101010101" pitchFamily="49" charset="-122"/>
                    <a:ea typeface="隶书" panose="02010509060101010101" pitchFamily="49" charset="-122"/>
                  </a:rPr>
                  <a:t>留</a:t>
                </a:r>
                <a:endParaRPr kumimoji="1" lang="zh-CN" altLang="en-US" sz="3200" b="1" i="0" u="none" strike="noStrike" cap="none" normalizeH="0" baseline="0">
                  <a:solidFill>
                    <a:srgbClr val="F9FBFA"/>
                  </a:solidFill>
                  <a:latin typeface="隶书" panose="02010509060101010101" pitchFamily="49" charset="-122"/>
                  <a:ea typeface="隶书" panose="02010509060101010101" pitchFamily="49" charset="-122"/>
                </a:endParaRPr>
              </a:p>
            </p:txBody>
          </p:sp>
        </p:grpSp>
        <p:grpSp>
          <p:nvGrpSpPr>
            <p:cNvPr id="8" name="组合 7"/>
            <p:cNvGrpSpPr/>
            <p:nvPr/>
          </p:nvGrpSpPr>
          <p:grpSpPr>
            <a:xfrm>
              <a:off x="772" y="5995"/>
              <a:ext cx="6311" cy="2930"/>
              <a:chOff x="1815" y="3648"/>
              <a:chExt cx="6017" cy="2930"/>
            </a:xfrm>
          </p:grpSpPr>
          <p:sp>
            <p:nvSpPr>
              <p:cNvPr id="9" name="圆角矩形 8"/>
              <p:cNvSpPr/>
              <p:nvPr/>
            </p:nvSpPr>
            <p:spPr>
              <a:xfrm>
                <a:off x="2632" y="3648"/>
                <a:ext cx="5200" cy="2930"/>
              </a:xfrm>
              <a:prstGeom prst="roundRect">
                <a:avLst/>
              </a:prstGeom>
              <a:solidFill>
                <a:srgbClr val="FFFFFF"/>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algn="l" rtl="0" eaLnBrk="1" fontAlgn="base" latinLnBrk="0" hangingPunct="1">
                  <a:lnSpc>
                    <a:spcPct val="90000"/>
                  </a:lnSpc>
                  <a:spcBef>
                    <a:spcPts val="0"/>
                  </a:spcBef>
                  <a:spcAft>
                    <a:spcPts val="0"/>
                  </a:spcAft>
                  <a:buClrTx/>
                  <a:buSzTx/>
                  <a:buFontTx/>
                  <a:buNone/>
                </a:pPr>
                <a:r>
                  <a:rPr kumimoji="1" lang="zh-CN" sz="2800" i="0" u="none" strike="noStrike" cap="none" normalizeH="0" baseline="0" dirty="0" smtClean="0">
                    <a:solidFill>
                      <a:srgbClr val="000000"/>
                    </a:solidFill>
                    <a:latin typeface="隶书" panose="02010509060101010101" pitchFamily="49" charset="-122"/>
                    <a:ea typeface="隶书" panose="02010509060101010101" pitchFamily="49" charset="-122"/>
                    <a:cs typeface="隶书" panose="02010509060101010101" pitchFamily="49" charset="-122"/>
                  </a:rPr>
                  <a:t>面向</a:t>
                </a:r>
                <a:r>
                  <a:rPr lang="zh-CN" altLang="en-US" sz="2800" dirty="0" smtClean="0">
                    <a:solidFill>
                      <a:srgbClr val="000000"/>
                    </a:solidFill>
                    <a:latin typeface="隶书" panose="02010509060101010101" pitchFamily="49" charset="-122"/>
                    <a:ea typeface="隶书" panose="02010509060101010101" pitchFamily="49" charset="-122"/>
                    <a:cs typeface="隶书" panose="02010509060101010101" pitchFamily="49" charset="-122"/>
                  </a:rPr>
                  <a:t>新</a:t>
                </a:r>
                <a:r>
                  <a:rPr kumimoji="1" lang="zh-CN" altLang="en-US" sz="2800" i="0" u="none" strike="noStrike" cap="none" normalizeH="0" baseline="0" dirty="0" smtClean="0">
                    <a:solidFill>
                      <a:srgbClr val="000000"/>
                    </a:solidFill>
                    <a:latin typeface="隶书" panose="02010509060101010101" pitchFamily="49" charset="-122"/>
                    <a:ea typeface="隶书" panose="02010509060101010101" pitchFamily="49" charset="-122"/>
                    <a:cs typeface="隶书" panose="02010509060101010101" pitchFamily="49" charset="-122"/>
                  </a:rPr>
                  <a:t>时期</a:t>
                </a:r>
                <a:r>
                  <a:rPr lang="zh-CN" altLang="en-US" sz="2800" dirty="0" smtClean="0">
                    <a:solidFill>
                      <a:srgbClr val="000000"/>
                    </a:solidFill>
                    <a:latin typeface="隶书" panose="02010509060101010101" pitchFamily="49" charset="-122"/>
                    <a:ea typeface="隶书" panose="02010509060101010101" pitchFamily="49" charset="-122"/>
                    <a:cs typeface="隶书" panose="02010509060101010101" pitchFamily="49" charset="-122"/>
                  </a:rPr>
                  <a:t>新</a:t>
                </a:r>
                <a:endParaRPr lang="en-US" altLang="zh-CN" sz="2800" dirty="0" smtClean="0">
                  <a:solidFill>
                    <a:srgbClr val="000000"/>
                  </a:solidFill>
                  <a:latin typeface="隶书" panose="02010509060101010101" pitchFamily="49" charset="-122"/>
                  <a:ea typeface="隶书" panose="02010509060101010101" pitchFamily="49" charset="-122"/>
                  <a:cs typeface="隶书" panose="02010509060101010101" pitchFamily="49" charset="-122"/>
                </a:endParaRPr>
              </a:p>
              <a:p>
                <a:pPr marL="0" marR="0" algn="l" rtl="0" eaLnBrk="1" fontAlgn="base" latinLnBrk="0" hangingPunct="1">
                  <a:lnSpc>
                    <a:spcPct val="90000"/>
                  </a:lnSpc>
                  <a:spcBef>
                    <a:spcPts val="0"/>
                  </a:spcBef>
                  <a:spcAft>
                    <a:spcPts val="0"/>
                  </a:spcAft>
                  <a:buClrTx/>
                  <a:buSzTx/>
                  <a:buFontTx/>
                  <a:buNone/>
                </a:pPr>
                <a:r>
                  <a:rPr kumimoji="1" lang="zh-CN" sz="2800" i="0" u="none" strike="noStrike" cap="none" normalizeH="0" baseline="0" dirty="0" smtClean="0">
                    <a:solidFill>
                      <a:srgbClr val="000000"/>
                    </a:solidFill>
                    <a:latin typeface="隶书" panose="02010509060101010101" pitchFamily="49" charset="-122"/>
                    <a:ea typeface="隶书" panose="02010509060101010101" pitchFamily="49" charset="-122"/>
                    <a:cs typeface="隶书" panose="02010509060101010101" pitchFamily="49" charset="-122"/>
                  </a:rPr>
                  <a:t>产业</a:t>
                </a:r>
                <a:r>
                  <a:rPr kumimoji="1" lang="zh-CN" sz="2800" i="0" u="none" strike="noStrike" cap="none" normalizeH="0" baseline="0" dirty="0">
                    <a:solidFill>
                      <a:srgbClr val="000000"/>
                    </a:solidFill>
                    <a:latin typeface="隶书" panose="02010509060101010101" pitchFamily="49" charset="-122"/>
                    <a:ea typeface="隶书" panose="02010509060101010101" pitchFamily="49" charset="-122"/>
                    <a:cs typeface="隶书" panose="02010509060101010101" pitchFamily="49" charset="-122"/>
                  </a:rPr>
                  <a:t>、新业</a:t>
                </a:r>
                <a:endParaRPr kumimoji="1" lang="zh-CN" altLang="en-US" sz="2800" i="0" u="none" strike="noStrike" cap="none" normalizeH="0" baseline="0" dirty="0">
                  <a:solidFill>
                    <a:srgbClr val="000000"/>
                  </a:solidFill>
                  <a:latin typeface="隶书" panose="02010509060101010101" pitchFamily="49" charset="-122"/>
                  <a:ea typeface="隶书" panose="02010509060101010101" pitchFamily="49" charset="-122"/>
                  <a:cs typeface="隶书" panose="02010509060101010101" pitchFamily="49" charset="-122"/>
                </a:endParaRPr>
              </a:p>
              <a:p>
                <a:pPr marL="0" marR="0" algn="l" rtl="0" eaLnBrk="1" fontAlgn="base" latinLnBrk="0" hangingPunct="1">
                  <a:lnSpc>
                    <a:spcPct val="90000"/>
                  </a:lnSpc>
                  <a:spcBef>
                    <a:spcPts val="0"/>
                  </a:spcBef>
                  <a:spcAft>
                    <a:spcPts val="0"/>
                  </a:spcAft>
                  <a:buClrTx/>
                  <a:buSzTx/>
                  <a:buFontTx/>
                  <a:buNone/>
                </a:pPr>
                <a:r>
                  <a:rPr lang="zh-CN" sz="2800" dirty="0">
                    <a:solidFill>
                      <a:srgbClr val="000000"/>
                    </a:solidFill>
                    <a:latin typeface="隶书" panose="02010509060101010101" pitchFamily="49" charset="-122"/>
                    <a:ea typeface="隶书" panose="02010509060101010101" pitchFamily="49" charset="-122"/>
                    <a:cs typeface="隶书" panose="02010509060101010101" pitchFamily="49" charset="-122"/>
                    <a:sym typeface="+mn-ea"/>
                  </a:rPr>
                  <a:t>态、新技术、新职业</a:t>
                </a:r>
                <a:endParaRPr kumimoji="1" lang="zh-CN" altLang="en-US" sz="2800" i="0" u="none" strike="noStrike" cap="none" normalizeH="0" baseline="0" dirty="0">
                  <a:solidFill>
                    <a:srgbClr val="000000"/>
                  </a:solidFill>
                  <a:latin typeface="隶书" panose="02010509060101010101" pitchFamily="49" charset="-122"/>
                  <a:ea typeface="隶书" panose="02010509060101010101" pitchFamily="49" charset="-122"/>
                  <a:cs typeface="隶书" panose="02010509060101010101" pitchFamily="49" charset="-122"/>
                </a:endParaRPr>
              </a:p>
              <a:p>
                <a:pPr marL="0" marR="0" algn="l" rtl="0" eaLnBrk="1" fontAlgn="base" latinLnBrk="0" hangingPunct="1">
                  <a:lnSpc>
                    <a:spcPct val="90000"/>
                  </a:lnSpc>
                  <a:spcBef>
                    <a:spcPts val="0"/>
                  </a:spcBef>
                  <a:spcAft>
                    <a:spcPts val="0"/>
                  </a:spcAft>
                  <a:buClrTx/>
                  <a:buSzTx/>
                  <a:buFontTx/>
                  <a:buNone/>
                </a:pPr>
                <a:r>
                  <a:rPr kumimoji="1" lang="zh-CN" sz="2800" i="0" u="none" strike="noStrike" cap="none" normalizeH="0" baseline="0" dirty="0">
                    <a:solidFill>
                      <a:srgbClr val="000000"/>
                    </a:solidFill>
                    <a:latin typeface="隶书" panose="02010509060101010101" pitchFamily="49" charset="-122"/>
                    <a:ea typeface="隶书" panose="02010509060101010101" pitchFamily="49" charset="-122"/>
                    <a:cs typeface="隶书" panose="02010509060101010101" pitchFamily="49" charset="-122"/>
                  </a:rPr>
                  <a:t>等需要的专业</a:t>
                </a:r>
                <a:endParaRPr kumimoji="1" lang="zh-CN" sz="2800" i="0" u="none" strike="noStrike" cap="none" normalizeH="0" baseline="0" dirty="0">
                  <a:solidFill>
                    <a:srgbClr val="000000"/>
                  </a:solidFill>
                  <a:latin typeface="隶书" panose="02010509060101010101" pitchFamily="49" charset="-122"/>
                  <a:ea typeface="隶书" panose="02010509060101010101" pitchFamily="49" charset="-122"/>
                  <a:cs typeface="隶书" panose="02010509060101010101" pitchFamily="49" charset="-122"/>
                </a:endParaRPr>
              </a:p>
            </p:txBody>
          </p:sp>
          <p:sp>
            <p:nvSpPr>
              <p:cNvPr id="10" name="圆角矩形 9"/>
              <p:cNvSpPr/>
              <p:nvPr/>
            </p:nvSpPr>
            <p:spPr>
              <a:xfrm>
                <a:off x="1815" y="3674"/>
                <a:ext cx="845" cy="2904"/>
              </a:xfrm>
              <a:prstGeom prst="roundRect">
                <a:avLst/>
              </a:prstGeom>
              <a:solidFill>
                <a:schemeClr val="accent4">
                  <a:lumMod val="75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algn="ctr" rtl="0" eaLnBrk="1" fontAlgn="base" latinLnBrk="0" hangingPunct="1">
                  <a:buClrTx/>
                  <a:buSzTx/>
                  <a:buFontTx/>
                  <a:buNone/>
                </a:pPr>
                <a:r>
                  <a:rPr kumimoji="1" lang="zh-CN" altLang="en-US" sz="3200" b="1" i="0" u="none" strike="noStrike" cap="none" normalizeH="0" baseline="0">
                    <a:solidFill>
                      <a:srgbClr val="F9FBFA"/>
                    </a:solidFill>
                    <a:latin typeface="隶书" panose="02010509060101010101" pitchFamily="49" charset="-122"/>
                    <a:ea typeface="隶书" panose="02010509060101010101" pitchFamily="49" charset="-122"/>
                  </a:rPr>
                  <a:t>新</a:t>
                </a:r>
                <a:endParaRPr kumimoji="1" lang="zh-CN" altLang="en-US" sz="3200" b="1" i="0" u="none" strike="noStrike" cap="none" normalizeH="0" baseline="0">
                  <a:solidFill>
                    <a:srgbClr val="F9FBFA"/>
                  </a:solidFill>
                  <a:latin typeface="隶书" panose="02010509060101010101" pitchFamily="49" charset="-122"/>
                  <a:ea typeface="隶书" panose="02010509060101010101" pitchFamily="49" charset="-122"/>
                </a:endParaRPr>
              </a:p>
              <a:p>
                <a:pPr marL="0" marR="0" algn="ctr" rtl="0" eaLnBrk="1" fontAlgn="base" latinLnBrk="0" hangingPunct="1">
                  <a:buClrTx/>
                  <a:buSzTx/>
                  <a:buFontTx/>
                  <a:buNone/>
                </a:pPr>
                <a:r>
                  <a:rPr kumimoji="1" lang="zh-CN" altLang="en-US" sz="3200" b="1" i="0" u="none" strike="noStrike" cap="none" normalizeH="0" baseline="0">
                    <a:solidFill>
                      <a:srgbClr val="F9FBFA"/>
                    </a:solidFill>
                    <a:latin typeface="隶书" panose="02010509060101010101" pitchFamily="49" charset="-122"/>
                    <a:ea typeface="隶书" panose="02010509060101010101" pitchFamily="49" charset="-122"/>
                  </a:rPr>
                  <a:t>增</a:t>
                </a:r>
                <a:endParaRPr kumimoji="1" lang="zh-CN" altLang="en-US" sz="2800" b="1" i="0" u="none" strike="noStrike" cap="none" normalizeH="0" baseline="0">
                  <a:solidFill>
                    <a:srgbClr val="F9FBFA"/>
                  </a:solidFill>
                  <a:latin typeface="Times New Roman" panose="02020603050405020304" pitchFamily="18" charset="0"/>
                  <a:ea typeface="宋体" panose="02010600030101010101" pitchFamily="2" charset="-122"/>
                </a:endParaRPr>
              </a:p>
              <a:p>
                <a:pPr marL="0" marR="0" algn="ctr" rtl="0" eaLnBrk="1" fontAlgn="base" latinLnBrk="0" hangingPunct="1">
                  <a:buClrTx/>
                  <a:buSzTx/>
                  <a:buFontTx/>
                  <a:buNone/>
                </a:pPr>
                <a:endParaRPr kumimoji="1" lang="zh-CN" altLang="en-US" sz="2800" b="1" i="0" u="none" strike="noStrike" cap="none" normalizeH="0" baseline="0">
                  <a:solidFill>
                    <a:srgbClr val="F9FBFA"/>
                  </a:solidFill>
                  <a:latin typeface="Times New Roman" panose="02020603050405020304" pitchFamily="18" charset="0"/>
                  <a:ea typeface="宋体" panose="02010600030101010101" pitchFamily="2" charset="-122"/>
                </a:endParaRPr>
              </a:p>
            </p:txBody>
          </p:sp>
        </p:grpSp>
        <p:grpSp>
          <p:nvGrpSpPr>
            <p:cNvPr id="11" name="组合 10"/>
            <p:cNvGrpSpPr/>
            <p:nvPr/>
          </p:nvGrpSpPr>
          <p:grpSpPr>
            <a:xfrm>
              <a:off x="746" y="9246"/>
              <a:ext cx="6283" cy="1388"/>
              <a:chOff x="1815" y="3648"/>
              <a:chExt cx="6017" cy="2930"/>
            </a:xfrm>
          </p:grpSpPr>
          <p:sp>
            <p:nvSpPr>
              <p:cNvPr id="12" name="圆角矩形 11"/>
              <p:cNvSpPr/>
              <p:nvPr/>
            </p:nvSpPr>
            <p:spPr>
              <a:xfrm>
                <a:off x="2632" y="3648"/>
                <a:ext cx="5200" cy="2930"/>
              </a:xfrm>
              <a:prstGeom prst="roundRect">
                <a:avLst/>
              </a:prstGeom>
              <a:solidFill>
                <a:srgbClr val="FFFFFF"/>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algn="l" rtl="0" eaLnBrk="1" fontAlgn="base" latinLnBrk="0" hangingPunct="1">
                  <a:lnSpc>
                    <a:spcPct val="90000"/>
                  </a:lnSpc>
                  <a:spcBef>
                    <a:spcPts val="0"/>
                  </a:spcBef>
                  <a:spcAft>
                    <a:spcPts val="0"/>
                  </a:spcAft>
                  <a:buClrTx/>
                  <a:buSzTx/>
                  <a:buFontTx/>
                  <a:buNone/>
                </a:pPr>
                <a:r>
                  <a:rPr kumimoji="1" lang="zh-CN" sz="2800" i="0" u="none" strike="noStrike" cap="none" normalizeH="0" baseline="0">
                    <a:solidFill>
                      <a:srgbClr val="000000"/>
                    </a:solidFill>
                    <a:latin typeface="隶书" panose="02010509060101010101" pitchFamily="49" charset="-122"/>
                    <a:ea typeface="隶书" panose="02010509060101010101" pitchFamily="49" charset="-122"/>
                  </a:rPr>
                  <a:t>专业相对应的产业</a:t>
                </a:r>
                <a:endParaRPr kumimoji="1" lang="zh-CN" sz="2800" i="0" u="none" strike="noStrike" cap="none" normalizeH="0" baseline="0">
                  <a:solidFill>
                    <a:srgbClr val="000000"/>
                  </a:solidFill>
                  <a:latin typeface="隶书" panose="02010509060101010101" pitchFamily="49" charset="-122"/>
                  <a:ea typeface="隶书" panose="02010509060101010101" pitchFamily="49" charset="-122"/>
                </a:endParaRPr>
              </a:p>
              <a:p>
                <a:pPr marL="0" marR="0" algn="l" rtl="0" eaLnBrk="1" fontAlgn="base" latinLnBrk="0" hangingPunct="1">
                  <a:lnSpc>
                    <a:spcPct val="90000"/>
                  </a:lnSpc>
                  <a:spcBef>
                    <a:spcPts val="0"/>
                  </a:spcBef>
                  <a:spcAft>
                    <a:spcPts val="0"/>
                  </a:spcAft>
                  <a:buClrTx/>
                  <a:buSzTx/>
                  <a:buFontTx/>
                  <a:buNone/>
                </a:pPr>
                <a:r>
                  <a:rPr kumimoji="1" lang="zh-CN" sz="2800" i="0" u="none" strike="noStrike" cap="none" normalizeH="0" baseline="0">
                    <a:solidFill>
                      <a:srgbClr val="000000"/>
                    </a:solidFill>
                    <a:latin typeface="隶书" panose="02010509060101010101" pitchFamily="49" charset="-122"/>
                    <a:ea typeface="隶书" panose="02010509060101010101" pitchFamily="49" charset="-122"/>
                  </a:rPr>
                  <a:t>转型升级</a:t>
                </a:r>
                <a:endParaRPr kumimoji="1" lang="zh-CN" sz="2800" i="0" u="none" strike="noStrike" cap="none" normalizeH="0" baseline="0">
                  <a:solidFill>
                    <a:srgbClr val="000000"/>
                  </a:solidFill>
                  <a:latin typeface="隶书" panose="02010509060101010101" pitchFamily="49" charset="-122"/>
                  <a:ea typeface="隶书" panose="02010509060101010101" pitchFamily="49" charset="-122"/>
                </a:endParaRPr>
              </a:p>
            </p:txBody>
          </p:sp>
          <p:sp>
            <p:nvSpPr>
              <p:cNvPr id="13" name="圆角矩形 12"/>
              <p:cNvSpPr/>
              <p:nvPr/>
            </p:nvSpPr>
            <p:spPr>
              <a:xfrm>
                <a:off x="1815" y="3674"/>
                <a:ext cx="845" cy="2904"/>
              </a:xfrm>
              <a:prstGeom prst="roundRect">
                <a:avLst/>
              </a:prstGeom>
              <a:solidFill>
                <a:schemeClr val="accent4">
                  <a:lumMod val="75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algn="ctr" rtl="0" eaLnBrk="1" fontAlgn="base" latinLnBrk="0" hangingPunct="1">
                  <a:lnSpc>
                    <a:spcPct val="90000"/>
                  </a:lnSpc>
                  <a:spcBef>
                    <a:spcPts val="0"/>
                  </a:spcBef>
                  <a:spcAft>
                    <a:spcPts val="0"/>
                  </a:spcAft>
                  <a:buClrTx/>
                  <a:buSzTx/>
                  <a:buFontTx/>
                  <a:buNone/>
                </a:pPr>
                <a:r>
                  <a:rPr kumimoji="1" lang="zh-CN" altLang="en-US" sz="3200" b="1" i="0" u="none" strike="noStrike" cap="none" normalizeH="0" baseline="0">
                    <a:solidFill>
                      <a:srgbClr val="F9FBFA"/>
                    </a:solidFill>
                    <a:latin typeface="隶书" panose="02010509060101010101" pitchFamily="49" charset="-122"/>
                    <a:ea typeface="隶书" panose="02010509060101010101" pitchFamily="49" charset="-122"/>
                  </a:rPr>
                  <a:t>更</a:t>
                </a:r>
                <a:endParaRPr kumimoji="1" lang="zh-CN" altLang="en-US" sz="3200" b="1" i="0" u="none" strike="noStrike" cap="none" normalizeH="0" baseline="0">
                  <a:solidFill>
                    <a:srgbClr val="F9FBFA"/>
                  </a:solidFill>
                  <a:latin typeface="隶书" panose="02010509060101010101" pitchFamily="49" charset="-122"/>
                  <a:ea typeface="隶书" panose="02010509060101010101" pitchFamily="49" charset="-122"/>
                </a:endParaRPr>
              </a:p>
              <a:p>
                <a:pPr marL="0" marR="0" algn="ctr" rtl="0" eaLnBrk="1" fontAlgn="base" latinLnBrk="0" hangingPunct="1">
                  <a:lnSpc>
                    <a:spcPct val="90000"/>
                  </a:lnSpc>
                  <a:spcBef>
                    <a:spcPts val="0"/>
                  </a:spcBef>
                  <a:spcAft>
                    <a:spcPts val="0"/>
                  </a:spcAft>
                  <a:buClrTx/>
                  <a:buSzTx/>
                  <a:buFontTx/>
                  <a:buNone/>
                </a:pPr>
                <a:r>
                  <a:rPr kumimoji="1" lang="zh-CN" altLang="en-US" sz="3200" b="1" i="0" u="none" strike="noStrike" cap="none" normalizeH="0" baseline="0">
                    <a:solidFill>
                      <a:srgbClr val="F9FBFA"/>
                    </a:solidFill>
                    <a:latin typeface="隶书" panose="02010509060101010101" pitchFamily="49" charset="-122"/>
                    <a:ea typeface="隶书" panose="02010509060101010101" pitchFamily="49" charset="-122"/>
                  </a:rPr>
                  <a:t>名</a:t>
                </a:r>
                <a:endParaRPr kumimoji="1" lang="zh-CN" altLang="en-US" sz="3200" b="1" i="0" u="none" strike="noStrike" cap="none" normalizeH="0" baseline="0">
                  <a:solidFill>
                    <a:srgbClr val="F9FBFA"/>
                  </a:solidFill>
                  <a:latin typeface="隶书" panose="02010509060101010101" pitchFamily="49" charset="-122"/>
                  <a:ea typeface="隶书" panose="02010509060101010101" pitchFamily="49" charset="-122"/>
                </a:endParaRPr>
              </a:p>
            </p:txBody>
          </p:sp>
        </p:grpSp>
        <p:grpSp>
          <p:nvGrpSpPr>
            <p:cNvPr id="14" name="组合 13"/>
            <p:cNvGrpSpPr/>
            <p:nvPr/>
          </p:nvGrpSpPr>
          <p:grpSpPr>
            <a:xfrm>
              <a:off x="7387" y="2666"/>
              <a:ext cx="6840" cy="2930"/>
              <a:chOff x="1815" y="3648"/>
              <a:chExt cx="6330" cy="2930"/>
            </a:xfrm>
          </p:grpSpPr>
          <p:sp>
            <p:nvSpPr>
              <p:cNvPr id="15" name="圆角矩形 14"/>
              <p:cNvSpPr/>
              <p:nvPr/>
            </p:nvSpPr>
            <p:spPr>
              <a:xfrm>
                <a:off x="2632" y="3648"/>
                <a:ext cx="5513" cy="2930"/>
              </a:xfrm>
              <a:prstGeom prst="roundRect">
                <a:avLst/>
              </a:prstGeom>
              <a:solidFill>
                <a:srgbClr val="FFFFFF"/>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algn="l" rtl="0" eaLnBrk="1" fontAlgn="base" latinLnBrk="0" hangingPunct="1">
                  <a:lnSpc>
                    <a:spcPct val="90000"/>
                  </a:lnSpc>
                  <a:spcBef>
                    <a:spcPts val="0"/>
                  </a:spcBef>
                  <a:spcAft>
                    <a:spcPts val="0"/>
                  </a:spcAft>
                  <a:buClrTx/>
                  <a:buSzTx/>
                  <a:buFontTx/>
                  <a:buNone/>
                </a:pPr>
                <a:r>
                  <a:rPr kumimoji="1" lang="en-US" altLang="zh-CN" sz="2800" i="0" u="none" strike="noStrike" cap="none" normalizeH="0" baseline="0">
                    <a:solidFill>
                      <a:srgbClr val="000000"/>
                    </a:solidFill>
                    <a:latin typeface="隶书" panose="02010509060101010101" pitchFamily="49" charset="-122"/>
                    <a:ea typeface="隶书" panose="02010509060101010101" pitchFamily="49" charset="-122"/>
                    <a:cs typeface="隶书" panose="02010509060101010101" pitchFamily="49" charset="-122"/>
                  </a:rPr>
                  <a:t>·</a:t>
                </a:r>
                <a:r>
                  <a:rPr kumimoji="1" lang="zh-CN" altLang="en-US" sz="2800" i="0" u="none" strike="noStrike" cap="none" normalizeH="0" baseline="0">
                    <a:solidFill>
                      <a:srgbClr val="000000"/>
                    </a:solidFill>
                    <a:latin typeface="隶书" panose="02010509060101010101" pitchFamily="49" charset="-122"/>
                    <a:ea typeface="隶书" panose="02010509060101010101" pitchFamily="49" charset="-122"/>
                    <a:cs typeface="隶书" panose="02010509060101010101" pitchFamily="49" charset="-122"/>
                  </a:rPr>
                  <a:t>业态或岗位需求变化</a:t>
                </a:r>
                <a:endParaRPr kumimoji="1" lang="zh-CN" altLang="en-US" sz="2800" i="0" u="none" strike="noStrike" cap="none" normalizeH="0" baseline="0">
                  <a:solidFill>
                    <a:srgbClr val="000000"/>
                  </a:solidFill>
                  <a:latin typeface="隶书" panose="02010509060101010101" pitchFamily="49" charset="-122"/>
                  <a:ea typeface="隶书" panose="02010509060101010101" pitchFamily="49" charset="-122"/>
                  <a:cs typeface="隶书" panose="02010509060101010101" pitchFamily="49" charset="-122"/>
                </a:endParaRPr>
              </a:p>
              <a:p>
                <a:pPr marL="0" marR="0" algn="l" rtl="0" eaLnBrk="1" fontAlgn="base" latinLnBrk="0" hangingPunct="1">
                  <a:lnSpc>
                    <a:spcPct val="90000"/>
                  </a:lnSpc>
                  <a:spcBef>
                    <a:spcPts val="0"/>
                  </a:spcBef>
                  <a:spcAft>
                    <a:spcPts val="0"/>
                  </a:spcAft>
                  <a:buClrTx/>
                  <a:buSzTx/>
                  <a:buFontTx/>
                  <a:buNone/>
                </a:pPr>
                <a:r>
                  <a:rPr kumimoji="1" lang="en-US" altLang="zh-CN" sz="2800" i="0" u="none" strike="noStrike" cap="none" normalizeH="0" baseline="0">
                    <a:solidFill>
                      <a:srgbClr val="000000"/>
                    </a:solidFill>
                    <a:latin typeface="隶书" panose="02010509060101010101" pitchFamily="49" charset="-122"/>
                    <a:ea typeface="隶书" panose="02010509060101010101" pitchFamily="49" charset="-122"/>
                    <a:cs typeface="隶书" panose="02010509060101010101" pitchFamily="49" charset="-122"/>
                  </a:rPr>
                  <a:t>·</a:t>
                </a:r>
                <a:r>
                  <a:rPr kumimoji="1" lang="zh-CN" altLang="en-US" sz="2800" i="0" u="none" strike="noStrike" cap="none" normalizeH="0" baseline="0">
                    <a:solidFill>
                      <a:srgbClr val="000000"/>
                    </a:solidFill>
                    <a:latin typeface="隶书" panose="02010509060101010101" pitchFamily="49" charset="-122"/>
                    <a:ea typeface="隶书" panose="02010509060101010101" pitchFamily="49" charset="-122"/>
                    <a:cs typeface="隶书" panose="02010509060101010101" pitchFamily="49" charset="-122"/>
                  </a:rPr>
                  <a:t>技能重叠度高</a:t>
                </a:r>
                <a:endParaRPr kumimoji="1" lang="zh-CN" altLang="en-US" sz="2800" i="0" u="none" strike="noStrike" cap="none" normalizeH="0" baseline="0">
                  <a:solidFill>
                    <a:srgbClr val="000000"/>
                  </a:solidFill>
                  <a:latin typeface="隶书" panose="02010509060101010101" pitchFamily="49" charset="-122"/>
                  <a:ea typeface="隶书" panose="02010509060101010101" pitchFamily="49" charset="-122"/>
                  <a:cs typeface="隶书" panose="02010509060101010101" pitchFamily="49" charset="-122"/>
                </a:endParaRPr>
              </a:p>
              <a:p>
                <a:pPr marL="0" marR="0" algn="l" rtl="0" eaLnBrk="1" fontAlgn="base" latinLnBrk="0" hangingPunct="1">
                  <a:lnSpc>
                    <a:spcPct val="90000"/>
                  </a:lnSpc>
                  <a:spcBef>
                    <a:spcPts val="0"/>
                  </a:spcBef>
                  <a:spcAft>
                    <a:spcPts val="0"/>
                  </a:spcAft>
                  <a:buClrTx/>
                  <a:buSzTx/>
                  <a:buFontTx/>
                  <a:buNone/>
                </a:pPr>
                <a:r>
                  <a:rPr kumimoji="1" lang="en-US" altLang="zh-CN" sz="2800" i="0" u="none" strike="noStrike" cap="none" normalizeH="0" baseline="0">
                    <a:solidFill>
                      <a:srgbClr val="000000"/>
                    </a:solidFill>
                    <a:latin typeface="隶书" panose="02010509060101010101" pitchFamily="49" charset="-122"/>
                    <a:ea typeface="隶书" panose="02010509060101010101" pitchFamily="49" charset="-122"/>
                    <a:cs typeface="隶书" panose="02010509060101010101" pitchFamily="49" charset="-122"/>
                  </a:rPr>
                  <a:t>·</a:t>
                </a:r>
                <a:r>
                  <a:rPr kumimoji="1" lang="zh-CN" altLang="en-US" sz="2800" i="0" u="none" strike="noStrike" cap="none" normalizeH="0" baseline="0">
                    <a:solidFill>
                      <a:srgbClr val="000000"/>
                    </a:solidFill>
                    <a:latin typeface="隶书" panose="02010509060101010101" pitchFamily="49" charset="-122"/>
                    <a:ea typeface="隶书" panose="02010509060101010101" pitchFamily="49" charset="-122"/>
                    <a:cs typeface="隶书" panose="02010509060101010101" pitchFamily="49" charset="-122"/>
                  </a:rPr>
                  <a:t>核心课程交叉</a:t>
                </a:r>
                <a:endParaRPr kumimoji="1" lang="zh-CN" altLang="en-US" sz="2800" i="0" u="none" strike="noStrike" cap="none" normalizeH="0" baseline="0">
                  <a:solidFill>
                    <a:srgbClr val="000000"/>
                  </a:solidFill>
                  <a:latin typeface="隶书" panose="02010509060101010101" pitchFamily="49" charset="-122"/>
                  <a:ea typeface="隶书" panose="02010509060101010101" pitchFamily="49" charset="-122"/>
                  <a:cs typeface="隶书" panose="02010509060101010101" pitchFamily="49" charset="-122"/>
                </a:endParaRPr>
              </a:p>
              <a:p>
                <a:pPr marL="0" marR="0" algn="l" rtl="0" eaLnBrk="1" fontAlgn="base" latinLnBrk="0" hangingPunct="1">
                  <a:lnSpc>
                    <a:spcPct val="90000"/>
                  </a:lnSpc>
                  <a:spcBef>
                    <a:spcPts val="0"/>
                  </a:spcBef>
                  <a:spcAft>
                    <a:spcPts val="0"/>
                  </a:spcAft>
                  <a:buClrTx/>
                  <a:buSzTx/>
                  <a:buFontTx/>
                  <a:buNone/>
                </a:pPr>
                <a:r>
                  <a:rPr kumimoji="1" lang="en-US" altLang="zh-CN" sz="2800" i="0" u="none" strike="noStrike" cap="none" normalizeH="0" baseline="0">
                    <a:solidFill>
                      <a:srgbClr val="000000"/>
                    </a:solidFill>
                    <a:latin typeface="隶书" panose="02010509060101010101" pitchFamily="49" charset="-122"/>
                    <a:ea typeface="隶书" panose="02010509060101010101" pitchFamily="49" charset="-122"/>
                    <a:cs typeface="隶书" panose="02010509060101010101" pitchFamily="49" charset="-122"/>
                  </a:rPr>
                  <a:t>·</a:t>
                </a:r>
                <a:r>
                  <a:rPr kumimoji="1" lang="zh-CN" altLang="en-US" sz="2800" i="0" u="none" strike="noStrike" cap="none" normalizeH="0" baseline="0">
                    <a:solidFill>
                      <a:srgbClr val="000000"/>
                    </a:solidFill>
                    <a:latin typeface="隶书" panose="02010509060101010101" pitchFamily="49" charset="-122"/>
                    <a:ea typeface="隶书" panose="02010509060101010101" pitchFamily="49" charset="-122"/>
                    <a:cs typeface="隶书" panose="02010509060101010101" pitchFamily="49" charset="-122"/>
                  </a:rPr>
                  <a:t>招生萎缩</a:t>
                </a:r>
                <a:endParaRPr kumimoji="1" lang="zh-CN" altLang="en-US" sz="2800" i="0" u="none" strike="noStrike" cap="none" normalizeH="0" baseline="0">
                  <a:solidFill>
                    <a:srgbClr val="000000"/>
                  </a:solidFill>
                  <a:latin typeface="隶书" panose="02010509060101010101" pitchFamily="49" charset="-122"/>
                  <a:ea typeface="隶书" panose="02010509060101010101" pitchFamily="49" charset="-122"/>
                  <a:cs typeface="隶书" panose="02010509060101010101" pitchFamily="49" charset="-122"/>
                </a:endParaRPr>
              </a:p>
            </p:txBody>
          </p:sp>
          <p:sp>
            <p:nvSpPr>
              <p:cNvPr id="16" name="圆角矩形 15"/>
              <p:cNvSpPr/>
              <p:nvPr/>
            </p:nvSpPr>
            <p:spPr>
              <a:xfrm>
                <a:off x="1815" y="3674"/>
                <a:ext cx="845" cy="2904"/>
              </a:xfrm>
              <a:prstGeom prst="roundRect">
                <a:avLst/>
              </a:prstGeom>
              <a:solidFill>
                <a:schemeClr val="accent4">
                  <a:lumMod val="75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algn="ctr" rtl="0" eaLnBrk="1" fontAlgn="base" latinLnBrk="0" hangingPunct="1">
                  <a:buClrTx/>
                  <a:buSzTx/>
                  <a:buFontTx/>
                  <a:buNone/>
                </a:pPr>
                <a:r>
                  <a:rPr kumimoji="1" lang="zh-CN" altLang="en-US" sz="3200" b="1" i="0" u="none" strike="noStrike" cap="none" normalizeH="0" baseline="0">
                    <a:solidFill>
                      <a:srgbClr val="F9FBFA"/>
                    </a:solidFill>
                    <a:latin typeface="隶书" panose="02010509060101010101" pitchFamily="49" charset="-122"/>
                    <a:ea typeface="隶书" panose="02010509060101010101" pitchFamily="49" charset="-122"/>
                  </a:rPr>
                  <a:t>合</a:t>
                </a:r>
                <a:endParaRPr kumimoji="1" lang="zh-CN" altLang="en-US" sz="3200" b="1" i="0" u="none" strike="noStrike" cap="none" normalizeH="0" baseline="0">
                  <a:solidFill>
                    <a:srgbClr val="F9FBFA"/>
                  </a:solidFill>
                  <a:latin typeface="隶书" panose="02010509060101010101" pitchFamily="49" charset="-122"/>
                  <a:ea typeface="隶书" panose="02010509060101010101" pitchFamily="49" charset="-122"/>
                </a:endParaRPr>
              </a:p>
              <a:p>
                <a:pPr marL="0" marR="0" algn="ctr" rtl="0" eaLnBrk="1" fontAlgn="base" latinLnBrk="0" hangingPunct="1">
                  <a:buClrTx/>
                  <a:buSzTx/>
                  <a:buFontTx/>
                  <a:buNone/>
                </a:pPr>
                <a:r>
                  <a:rPr kumimoji="1" lang="zh-CN" altLang="en-US" sz="3200" b="1" i="0" u="none" strike="noStrike" cap="none" normalizeH="0" baseline="0">
                    <a:solidFill>
                      <a:srgbClr val="F9FBFA"/>
                    </a:solidFill>
                    <a:latin typeface="隶书" panose="02010509060101010101" pitchFamily="49" charset="-122"/>
                    <a:ea typeface="隶书" panose="02010509060101010101" pitchFamily="49" charset="-122"/>
                  </a:rPr>
                  <a:t>并</a:t>
                </a:r>
                <a:endParaRPr kumimoji="1" lang="zh-CN" altLang="en-US" sz="3200" b="1" i="0" u="none" strike="noStrike" cap="none" normalizeH="0" baseline="0">
                  <a:solidFill>
                    <a:srgbClr val="F9FBFA"/>
                  </a:solidFill>
                  <a:latin typeface="隶书" panose="02010509060101010101" pitchFamily="49" charset="-122"/>
                  <a:ea typeface="隶书" panose="02010509060101010101" pitchFamily="49" charset="-122"/>
                </a:endParaRPr>
              </a:p>
            </p:txBody>
          </p:sp>
        </p:grpSp>
        <p:grpSp>
          <p:nvGrpSpPr>
            <p:cNvPr id="17" name="组合 16"/>
            <p:cNvGrpSpPr/>
            <p:nvPr/>
          </p:nvGrpSpPr>
          <p:grpSpPr>
            <a:xfrm>
              <a:off x="7361" y="5917"/>
              <a:ext cx="6826" cy="3571"/>
              <a:chOff x="1815" y="3648"/>
              <a:chExt cx="6292" cy="2930"/>
            </a:xfrm>
          </p:grpSpPr>
          <p:sp>
            <p:nvSpPr>
              <p:cNvPr id="20" name="圆角矩形 19"/>
              <p:cNvSpPr/>
              <p:nvPr/>
            </p:nvSpPr>
            <p:spPr>
              <a:xfrm>
                <a:off x="2632" y="3648"/>
                <a:ext cx="5475" cy="2930"/>
              </a:xfrm>
              <a:prstGeom prst="roundRect">
                <a:avLst/>
              </a:prstGeom>
              <a:solidFill>
                <a:srgbClr val="FFFFFF"/>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algn="l" rtl="0" eaLnBrk="1" fontAlgn="base" latinLnBrk="0" hangingPunct="1">
                  <a:lnSpc>
                    <a:spcPct val="90000"/>
                  </a:lnSpc>
                  <a:spcBef>
                    <a:spcPts val="0"/>
                  </a:spcBef>
                  <a:spcAft>
                    <a:spcPts val="0"/>
                  </a:spcAft>
                  <a:buClrTx/>
                  <a:buSzTx/>
                  <a:buFontTx/>
                  <a:buNone/>
                </a:pPr>
                <a:r>
                  <a:rPr kumimoji="1" lang="en-US" altLang="zh-CN" sz="2800" i="0" u="none" strike="noStrike" cap="none" normalizeH="0" baseline="0" dirty="0">
                    <a:solidFill>
                      <a:srgbClr val="000000"/>
                    </a:solidFill>
                    <a:latin typeface="隶书" panose="02010509060101010101" pitchFamily="49" charset="-122"/>
                    <a:ea typeface="隶书" panose="02010509060101010101" pitchFamily="49" charset="-122"/>
                    <a:cs typeface="隶书" panose="02010509060101010101" pitchFamily="49" charset="-122"/>
                  </a:rPr>
                  <a:t>·</a:t>
                </a:r>
                <a:r>
                  <a:rPr kumimoji="1" lang="zh-CN" altLang="en-US" sz="2800" i="0" u="none" strike="noStrike" cap="none" normalizeH="0" baseline="0" dirty="0">
                    <a:solidFill>
                      <a:srgbClr val="000000"/>
                    </a:solidFill>
                    <a:latin typeface="隶书" panose="02010509060101010101" pitchFamily="49" charset="-122"/>
                    <a:ea typeface="隶书" panose="02010509060101010101" pitchFamily="49" charset="-122"/>
                    <a:cs typeface="隶书" panose="02010509060101010101" pitchFamily="49" charset="-122"/>
                  </a:rPr>
                  <a:t>相对应产业为淘汰</a:t>
                </a:r>
                <a:endParaRPr kumimoji="1" lang="zh-CN" altLang="en-US" sz="2800" i="0" u="none" strike="noStrike" cap="none" normalizeH="0" baseline="0" dirty="0">
                  <a:solidFill>
                    <a:srgbClr val="000000"/>
                  </a:solidFill>
                  <a:latin typeface="隶书" panose="02010509060101010101" pitchFamily="49" charset="-122"/>
                  <a:ea typeface="隶书" panose="02010509060101010101" pitchFamily="49" charset="-122"/>
                  <a:cs typeface="隶书" panose="02010509060101010101" pitchFamily="49" charset="-122"/>
                </a:endParaRPr>
              </a:p>
              <a:p>
                <a:pPr marL="0" marR="0" algn="l" rtl="0" eaLnBrk="1" fontAlgn="base" latinLnBrk="0" hangingPunct="1">
                  <a:lnSpc>
                    <a:spcPct val="90000"/>
                  </a:lnSpc>
                  <a:spcBef>
                    <a:spcPts val="0"/>
                  </a:spcBef>
                  <a:spcAft>
                    <a:spcPts val="0"/>
                  </a:spcAft>
                  <a:buClrTx/>
                  <a:buSzTx/>
                  <a:buFontTx/>
                  <a:buNone/>
                </a:pPr>
                <a:r>
                  <a:rPr kumimoji="1" lang="zh-CN" altLang="en-US" sz="2800" i="0" u="none" strike="noStrike" cap="none" normalizeH="0" baseline="0" dirty="0">
                    <a:solidFill>
                      <a:srgbClr val="000000"/>
                    </a:solidFill>
                    <a:latin typeface="隶书" panose="02010509060101010101" pitchFamily="49" charset="-122"/>
                    <a:ea typeface="隶书" panose="02010509060101010101" pitchFamily="49" charset="-122"/>
                    <a:cs typeface="隶书" panose="02010509060101010101" pitchFamily="49" charset="-122"/>
                  </a:rPr>
                  <a:t>类限制类产业且专</a:t>
                </a:r>
                <a:endParaRPr kumimoji="1" lang="zh-CN" altLang="en-US" sz="2800" i="0" u="none" strike="noStrike" cap="none" normalizeH="0" baseline="0" dirty="0">
                  <a:solidFill>
                    <a:srgbClr val="000000"/>
                  </a:solidFill>
                  <a:latin typeface="隶书" panose="02010509060101010101" pitchFamily="49" charset="-122"/>
                  <a:ea typeface="隶书" panose="02010509060101010101" pitchFamily="49" charset="-122"/>
                  <a:cs typeface="隶书" panose="02010509060101010101" pitchFamily="49" charset="-122"/>
                </a:endParaRPr>
              </a:p>
              <a:p>
                <a:pPr marL="0" marR="0" algn="l" rtl="0" eaLnBrk="1" fontAlgn="base" latinLnBrk="0" hangingPunct="1">
                  <a:lnSpc>
                    <a:spcPct val="90000"/>
                  </a:lnSpc>
                  <a:spcBef>
                    <a:spcPts val="0"/>
                  </a:spcBef>
                  <a:spcAft>
                    <a:spcPts val="0"/>
                  </a:spcAft>
                  <a:buClrTx/>
                  <a:buSzTx/>
                  <a:buFontTx/>
                  <a:buNone/>
                </a:pPr>
                <a:r>
                  <a:rPr lang="zh-CN" altLang="en-US" sz="2800" dirty="0">
                    <a:solidFill>
                      <a:srgbClr val="000000"/>
                    </a:solidFill>
                    <a:latin typeface="隶书" panose="02010509060101010101" pitchFamily="49" charset="-122"/>
                    <a:ea typeface="隶书" panose="02010509060101010101" pitchFamily="49" charset="-122"/>
                    <a:cs typeface="隶书" panose="02010509060101010101" pitchFamily="49" charset="-122"/>
                    <a:sym typeface="+mn-ea"/>
                  </a:rPr>
                  <a:t>业布点少</a:t>
                </a:r>
                <a:endParaRPr kumimoji="1" lang="zh-CN" altLang="en-US" sz="2800" i="0" u="none" strike="noStrike" cap="none" normalizeH="0" baseline="0" dirty="0">
                  <a:solidFill>
                    <a:srgbClr val="000000"/>
                  </a:solidFill>
                  <a:latin typeface="隶书" panose="02010509060101010101" pitchFamily="49" charset="-122"/>
                  <a:ea typeface="隶书" panose="02010509060101010101" pitchFamily="49" charset="-122"/>
                  <a:cs typeface="隶书" panose="02010509060101010101" pitchFamily="49" charset="-122"/>
                </a:endParaRPr>
              </a:p>
              <a:p>
                <a:pPr marL="0" marR="0" algn="l" rtl="0" eaLnBrk="1" fontAlgn="base" latinLnBrk="0" hangingPunct="1">
                  <a:lnSpc>
                    <a:spcPct val="90000"/>
                  </a:lnSpc>
                  <a:spcBef>
                    <a:spcPts val="0"/>
                  </a:spcBef>
                  <a:spcAft>
                    <a:spcPts val="0"/>
                  </a:spcAft>
                  <a:buClrTx/>
                  <a:buSzTx/>
                  <a:buFontTx/>
                  <a:buNone/>
                </a:pPr>
                <a:r>
                  <a:rPr kumimoji="1" lang="en-US" altLang="zh-CN" sz="2800" i="0" u="none" strike="noStrike" cap="none" normalizeH="0" baseline="0" dirty="0">
                    <a:solidFill>
                      <a:srgbClr val="000000"/>
                    </a:solidFill>
                    <a:latin typeface="隶书" panose="02010509060101010101" pitchFamily="49" charset="-122"/>
                    <a:ea typeface="隶书" panose="02010509060101010101" pitchFamily="49" charset="-122"/>
                    <a:cs typeface="隶书" panose="02010509060101010101" pitchFamily="49" charset="-122"/>
                  </a:rPr>
                  <a:t>·</a:t>
                </a:r>
                <a:r>
                  <a:rPr kumimoji="1" lang="zh-CN" altLang="en-US" sz="2800" i="0" u="none" strike="noStrike" cap="none" normalizeH="0" baseline="0" dirty="0">
                    <a:solidFill>
                      <a:srgbClr val="000000"/>
                    </a:solidFill>
                    <a:latin typeface="隶书" panose="02010509060101010101" pitchFamily="49" charset="-122"/>
                    <a:ea typeface="隶书" panose="02010509060101010101" pitchFamily="49" charset="-122"/>
                    <a:cs typeface="隶书" panose="02010509060101010101" pitchFamily="49" charset="-122"/>
                  </a:rPr>
                  <a:t>招生规模小</a:t>
                </a:r>
                <a:endParaRPr kumimoji="1" lang="zh-CN" altLang="en-US" sz="2800" i="0" u="none" strike="noStrike" cap="none" normalizeH="0" baseline="0" dirty="0">
                  <a:solidFill>
                    <a:srgbClr val="000000"/>
                  </a:solidFill>
                  <a:latin typeface="隶书" panose="02010509060101010101" pitchFamily="49" charset="-122"/>
                  <a:ea typeface="隶书" panose="02010509060101010101" pitchFamily="49" charset="-122"/>
                  <a:cs typeface="隶书" panose="02010509060101010101" pitchFamily="49" charset="-122"/>
                </a:endParaRPr>
              </a:p>
              <a:p>
                <a:pPr marL="0" marR="0" algn="l" rtl="0" eaLnBrk="1" fontAlgn="base" latinLnBrk="0" hangingPunct="1">
                  <a:lnSpc>
                    <a:spcPct val="90000"/>
                  </a:lnSpc>
                  <a:spcBef>
                    <a:spcPts val="0"/>
                  </a:spcBef>
                  <a:spcAft>
                    <a:spcPts val="0"/>
                  </a:spcAft>
                  <a:buClrTx/>
                  <a:buSzTx/>
                  <a:buFontTx/>
                  <a:buNone/>
                </a:pPr>
                <a:r>
                  <a:rPr kumimoji="1" lang="en-US" altLang="zh-CN" sz="2800" i="0" u="none" strike="noStrike" cap="none" normalizeH="0" baseline="0" dirty="0">
                    <a:solidFill>
                      <a:srgbClr val="000000"/>
                    </a:solidFill>
                    <a:latin typeface="隶书" panose="02010509060101010101" pitchFamily="49" charset="-122"/>
                    <a:ea typeface="隶书" panose="02010509060101010101" pitchFamily="49" charset="-122"/>
                    <a:cs typeface="隶书" panose="02010509060101010101" pitchFamily="49" charset="-122"/>
                  </a:rPr>
                  <a:t>·</a:t>
                </a:r>
                <a:r>
                  <a:rPr kumimoji="1" lang="zh-CN" altLang="en-US" sz="2800" i="0" u="none" strike="noStrike" cap="none" normalizeH="0" baseline="0" dirty="0">
                    <a:solidFill>
                      <a:srgbClr val="000000"/>
                    </a:solidFill>
                    <a:latin typeface="隶书" panose="02010509060101010101" pitchFamily="49" charset="-122"/>
                    <a:ea typeface="隶书" panose="02010509060101010101" pitchFamily="49" charset="-122"/>
                    <a:cs typeface="隶书" panose="02010509060101010101" pitchFamily="49" charset="-122"/>
                  </a:rPr>
                  <a:t>不</a:t>
                </a:r>
                <a:r>
                  <a:rPr kumimoji="1" lang="zh-CN" altLang="en-US" sz="2800" i="0" u="none" strike="noStrike" cap="none" normalizeH="0" baseline="0" dirty="0" smtClean="0">
                    <a:solidFill>
                      <a:srgbClr val="000000"/>
                    </a:solidFill>
                    <a:latin typeface="隶书" panose="02010509060101010101" pitchFamily="49" charset="-122"/>
                    <a:ea typeface="隶书" panose="02010509060101010101" pitchFamily="49" charset="-122"/>
                    <a:cs typeface="隶书" panose="02010509060101010101" pitchFamily="49" charset="-122"/>
                  </a:rPr>
                  <a:t>符合</a:t>
                </a:r>
                <a:r>
                  <a:rPr lang="zh-CN" altLang="en-US" sz="2800" dirty="0">
                    <a:solidFill>
                      <a:srgbClr val="000000"/>
                    </a:solidFill>
                    <a:latin typeface="隶书" panose="02010509060101010101" pitchFamily="49" charset="-122"/>
                    <a:ea typeface="隶书" panose="02010509060101010101" pitchFamily="49" charset="-122"/>
                    <a:cs typeface="隶书" panose="02010509060101010101" pitchFamily="49" charset="-122"/>
                  </a:rPr>
                  <a:t>社会</a:t>
                </a:r>
                <a:r>
                  <a:rPr kumimoji="1" lang="zh-CN" altLang="en-US" sz="2800" i="0" u="none" strike="noStrike" cap="none" normalizeH="0" baseline="0" dirty="0" smtClean="0">
                    <a:solidFill>
                      <a:srgbClr val="000000"/>
                    </a:solidFill>
                    <a:latin typeface="隶书" panose="02010509060101010101" pitchFamily="49" charset="-122"/>
                    <a:ea typeface="隶书" panose="02010509060101010101" pitchFamily="49" charset="-122"/>
                    <a:cs typeface="隶书" panose="02010509060101010101" pitchFamily="49" charset="-122"/>
                  </a:rPr>
                  <a:t>需求</a:t>
                </a:r>
                <a:endParaRPr kumimoji="1" lang="zh-CN" altLang="en-US" sz="2800" i="0" u="none" strike="noStrike" cap="none" normalizeH="0" baseline="0" dirty="0">
                  <a:solidFill>
                    <a:srgbClr val="000000"/>
                  </a:solidFill>
                  <a:latin typeface="隶书" panose="02010509060101010101" pitchFamily="49" charset="-122"/>
                  <a:ea typeface="隶书" panose="02010509060101010101" pitchFamily="49" charset="-122"/>
                  <a:cs typeface="隶书" panose="02010509060101010101" pitchFamily="49" charset="-122"/>
                </a:endParaRPr>
              </a:p>
            </p:txBody>
          </p:sp>
          <p:sp>
            <p:nvSpPr>
              <p:cNvPr id="21" name="圆角矩形 20"/>
              <p:cNvSpPr/>
              <p:nvPr/>
            </p:nvSpPr>
            <p:spPr>
              <a:xfrm>
                <a:off x="1815" y="3674"/>
                <a:ext cx="845" cy="2904"/>
              </a:xfrm>
              <a:prstGeom prst="roundRect">
                <a:avLst/>
              </a:prstGeom>
              <a:solidFill>
                <a:schemeClr val="accent4">
                  <a:lumMod val="75000"/>
                </a:schemeClr>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algn="ctr" rtl="0" eaLnBrk="1" fontAlgn="base" latinLnBrk="0" hangingPunct="1">
                  <a:buClrTx/>
                  <a:buSzTx/>
                  <a:buFontTx/>
                  <a:buNone/>
                </a:pPr>
                <a:r>
                  <a:rPr kumimoji="1" lang="zh-CN" altLang="en-US" sz="3200" b="1" i="0" u="none" strike="noStrike" cap="none" normalizeH="0" baseline="0">
                    <a:solidFill>
                      <a:srgbClr val="F9FBFA"/>
                    </a:solidFill>
                    <a:latin typeface="隶书" panose="02010509060101010101" pitchFamily="49" charset="-122"/>
                    <a:ea typeface="隶书" panose="02010509060101010101" pitchFamily="49" charset="-122"/>
                  </a:rPr>
                  <a:t>撤</a:t>
                </a:r>
                <a:endParaRPr kumimoji="1" lang="zh-CN" altLang="en-US" sz="3200" b="1" i="0" u="none" strike="noStrike" cap="none" normalizeH="0" baseline="0">
                  <a:solidFill>
                    <a:srgbClr val="F9FBFA"/>
                  </a:solidFill>
                  <a:latin typeface="隶书" panose="02010509060101010101" pitchFamily="49" charset="-122"/>
                  <a:ea typeface="隶书" panose="02010509060101010101" pitchFamily="49" charset="-122"/>
                </a:endParaRPr>
              </a:p>
              <a:p>
                <a:pPr marL="0" marR="0" algn="ctr" rtl="0" eaLnBrk="1" fontAlgn="base" latinLnBrk="0" hangingPunct="1">
                  <a:buClrTx/>
                  <a:buSzTx/>
                  <a:buFontTx/>
                  <a:buNone/>
                </a:pPr>
                <a:r>
                  <a:rPr kumimoji="1" lang="zh-CN" altLang="en-US" sz="3200" b="1" i="0" u="none" strike="noStrike" cap="none" normalizeH="0" baseline="0">
                    <a:solidFill>
                      <a:srgbClr val="F9FBFA"/>
                    </a:solidFill>
                    <a:latin typeface="隶书" panose="02010509060101010101" pitchFamily="49" charset="-122"/>
                    <a:ea typeface="隶书" panose="02010509060101010101" pitchFamily="49" charset="-122"/>
                  </a:rPr>
                  <a:t>销</a:t>
                </a:r>
                <a:endParaRPr kumimoji="1" lang="zh-CN" altLang="en-US" sz="3200" b="1" i="0" u="none" strike="noStrike" cap="none" normalizeH="0" baseline="0">
                  <a:solidFill>
                    <a:srgbClr val="F9FBFA"/>
                  </a:solidFill>
                  <a:latin typeface="隶书" panose="02010509060101010101" pitchFamily="49" charset="-122"/>
                  <a:ea typeface="隶书" panose="02010509060101010101" pitchFamily="49" charset="-122"/>
                </a:endParaRPr>
              </a:p>
            </p:txBody>
          </p:sp>
        </p:grpSp>
      </p:gr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ChangeArrowheads="1"/>
          </p:cNvSpPr>
          <p:nvPr/>
        </p:nvSpPr>
        <p:spPr bwMode="auto">
          <a:xfrm>
            <a:off x="1524000" y="-168617"/>
            <a:ext cx="9144000" cy="910828"/>
          </a:xfrm>
          <a:prstGeom prst="rect">
            <a:avLst/>
          </a:prstGeom>
          <a:noFill/>
          <a:ln w="9525">
            <a:noFill/>
            <a:miter lim="800000"/>
          </a:ln>
        </p:spPr>
        <p:txBody>
          <a:bodyPr anchor="ctr"/>
          <a:lstStyle/>
          <a:p>
            <a:pPr algn="ctr"/>
            <a:r>
              <a:rPr kumimoji="0" lang="zh-CN" altLang="en-US" sz="3200" b="1" dirty="0" smtClean="0">
                <a:solidFill>
                  <a:srgbClr val="EAEAEA"/>
                </a:solidFill>
                <a:latin typeface="隶书" panose="02010509060101010101" pitchFamily="49" charset="-122"/>
                <a:ea typeface="隶书" panose="02010509060101010101" pitchFamily="49" charset="-122"/>
              </a:rPr>
              <a:t>（一）</a:t>
            </a:r>
            <a:r>
              <a:rPr kumimoji="0" lang="en-US" altLang="zh-CN" sz="3200" b="1" dirty="0" smtClean="0">
                <a:solidFill>
                  <a:srgbClr val="EAEAEA"/>
                </a:solidFill>
                <a:latin typeface="隶书" panose="02010509060101010101" pitchFamily="49" charset="-122"/>
                <a:ea typeface="隶书" panose="02010509060101010101" pitchFamily="49" charset="-122"/>
              </a:rPr>
              <a:t> </a:t>
            </a:r>
            <a:r>
              <a:rPr kumimoji="0" lang="zh-CN" altLang="en-US" sz="3200" b="1" dirty="0" smtClean="0">
                <a:solidFill>
                  <a:srgbClr val="EAEAEA"/>
                </a:solidFill>
                <a:latin typeface="隶书" panose="02010509060101010101" pitchFamily="49" charset="-122"/>
                <a:ea typeface="隶书" panose="02010509060101010101" pitchFamily="49" charset="-122"/>
              </a:rPr>
              <a:t>与原目录主要区别</a:t>
            </a:r>
            <a:endParaRPr kumimoji="0" lang="zh-CN" altLang="en-US" sz="3200" b="1" dirty="0">
              <a:solidFill>
                <a:srgbClr val="EAEAEA"/>
              </a:solidFill>
              <a:latin typeface="隶书" panose="02010509060101010101" pitchFamily="49" charset="-122"/>
              <a:ea typeface="隶书" panose="02010509060101010101" pitchFamily="49" charset="-122"/>
            </a:endParaRPr>
          </a:p>
        </p:txBody>
      </p:sp>
      <p:sp>
        <p:nvSpPr>
          <p:cNvPr id="7" name="Rectangle 3"/>
          <p:cNvSpPr>
            <a:spLocks noChangeArrowheads="1"/>
          </p:cNvSpPr>
          <p:nvPr/>
        </p:nvSpPr>
        <p:spPr bwMode="auto">
          <a:xfrm>
            <a:off x="1812290" y="694690"/>
            <a:ext cx="8657590" cy="3921760"/>
          </a:xfrm>
          <a:prstGeom prst="rect">
            <a:avLst/>
          </a:prstGeom>
          <a:noFill/>
          <a:ln w="12700" cap="sq">
            <a:noFill/>
            <a:miter lim="800000"/>
            <a:headEnd type="none" w="sm" len="sm"/>
            <a:tailEnd type="none" w="sm" len="sm"/>
          </a:ln>
        </p:spPr>
        <p:txBody>
          <a:bodyPr/>
          <a:lstStyle/>
          <a:p>
            <a:pPr marL="0" lvl="1" indent="711200" eaLnBrk="0" latinLnBrk="0" hangingPunct="0">
              <a:lnSpc>
                <a:spcPct val="120000"/>
              </a:lnSpc>
              <a:spcBef>
                <a:spcPts val="600"/>
              </a:spcBef>
              <a:buClr>
                <a:srgbClr val="FFFFFF"/>
              </a:buClr>
              <a:buSzPct val="80000"/>
              <a:extLst>
                <a:ext uri="{35155182-B16C-46BC-9424-99874614C6A1}">
                  <wpsdc:indentchars xmlns:wpsdc="http://www.wps.cn/officeDocument/2017/drawingmlCustomData" val="200" checksum="3773799597"/>
                </a:ext>
              </a:extLst>
            </a:pPr>
            <a:endParaRPr lang="zh-CN" altLang="en-US" sz="2800" dirty="0" smtClean="0">
              <a:latin typeface="隶书" panose="02010509060101010101" pitchFamily="49" charset="-122"/>
              <a:ea typeface="隶书" panose="02010509060101010101" pitchFamily="49" charset="-122"/>
              <a:sym typeface="+mn-ea"/>
            </a:endParaRPr>
          </a:p>
        </p:txBody>
      </p:sp>
      <p:cxnSp>
        <p:nvCxnSpPr>
          <p:cNvPr id="2" name="直接连接符 1"/>
          <p:cNvCxnSpPr/>
          <p:nvPr/>
        </p:nvCxnSpPr>
        <p:spPr bwMode="auto">
          <a:xfrm>
            <a:off x="1524000" y="572936"/>
            <a:ext cx="9144000" cy="0"/>
          </a:xfrm>
          <a:prstGeom prst="line">
            <a:avLst/>
          </a:prstGeom>
          <a:ln w="38100" cap="sq" cmpd="dbl">
            <a:solidFill>
              <a:schemeClr val="bg1">
                <a:lumMod val="20000"/>
                <a:lumOff val="80000"/>
              </a:schemeClr>
            </a:solidFill>
            <a:prstDash val="solid"/>
            <a:round/>
            <a:headEnd type="none" w="sm" len="sm"/>
            <a:tailEnd type="none" w="sm" len="sm"/>
          </a:ln>
        </p:spPr>
        <p:style>
          <a:lnRef idx="3">
            <a:schemeClr val="accent5"/>
          </a:lnRef>
          <a:fillRef idx="0">
            <a:schemeClr val="accent5"/>
          </a:fillRef>
          <a:effectRef idx="2">
            <a:schemeClr val="accent5"/>
          </a:effectRef>
          <a:fontRef idx="minor">
            <a:schemeClr val="tx1"/>
          </a:fontRef>
        </p:style>
      </p:cxnSp>
      <p:sp>
        <p:nvSpPr>
          <p:cNvPr id="6146" name="Rectangle 22"/>
          <p:cNvSpPr>
            <a:spLocks noGrp="1" noChangeArrowheads="1"/>
          </p:cNvSpPr>
          <p:nvPr/>
        </p:nvSpPr>
        <p:spPr>
          <a:xfrm>
            <a:off x="8760460" y="6453505"/>
            <a:ext cx="1905000" cy="457200"/>
          </a:xfrm>
          <a:prstGeom prst="rect">
            <a:avLst/>
          </a:prstGeom>
          <a:noFill/>
          <a:ln w="12700" cap="sq">
            <a:noFill/>
            <a:miter lim="800000"/>
            <a:headEnd type="none" w="sm" len="sm"/>
            <a:tailEnd type="none" w="sm" len="sm"/>
          </a:ln>
          <a:effectLst/>
        </p:spPr>
        <p:txBody>
          <a:bodyPr vert="horz" wrap="square" lIns="91440" tIns="45720" rIns="91440" bIns="82800" numCol="1" anchor="b" anchorCtr="0" compatLnSpc="1"/>
          <a:lstStyle>
            <a:defPPr>
              <a:defRPr lang="zh-CN"/>
            </a:defPPr>
            <a:lvl1pPr marL="0" algn="r" defTabSz="914400" rtl="0" eaLnBrk="1" fontAlgn="ctr" latinLnBrk="0" hangingPunct="1">
              <a:defRPr kumimoji="0" sz="1400" kern="1200">
                <a:solidFill>
                  <a:schemeClr val="tx1"/>
                </a:solidFill>
                <a:latin typeface="+mn-lt"/>
                <a:ea typeface="宋体" panose="02010600030101010101" pitchFamily="2" charset="-122"/>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6FCB47EE-79A9-494A-B8A4-E0FD8950498A}" type="slidenum">
              <a:rPr lang="en-US" altLang="zh-CN" smtClean="0"/>
            </a:fld>
            <a:endParaRPr lang="en-US" altLang="zh-CN" dirty="0" smtClean="0"/>
          </a:p>
        </p:txBody>
      </p:sp>
      <p:sp>
        <p:nvSpPr>
          <p:cNvPr id="30" name="文本框 29"/>
          <p:cNvSpPr txBox="1"/>
          <p:nvPr/>
        </p:nvSpPr>
        <p:spPr>
          <a:xfrm>
            <a:off x="3681730" y="838835"/>
            <a:ext cx="4487545" cy="521970"/>
          </a:xfrm>
          <a:prstGeom prst="rect">
            <a:avLst/>
          </a:prstGeom>
          <a:solidFill>
            <a:srgbClr val="C00000"/>
          </a:solidFill>
          <a:ln>
            <a:solidFill>
              <a:srgbClr val="F9FBFA"/>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800" b="1" dirty="0" smtClean="0">
                <a:solidFill>
                  <a:srgbClr val="F9FBFA"/>
                </a:solidFill>
                <a:latin typeface="微软雅黑" panose="020B0503020204020204" charset="-122"/>
                <a:ea typeface="微软雅黑" panose="020B0503020204020204" charset="-122"/>
              </a:rPr>
              <a:t>4</a:t>
            </a:r>
            <a:r>
              <a:rPr lang="zh-CN" altLang="en-US" sz="2800" b="1" dirty="0" smtClean="0">
                <a:solidFill>
                  <a:srgbClr val="F9FBFA"/>
                </a:solidFill>
                <a:latin typeface="微软雅黑" panose="020B0503020204020204" charset="-122"/>
                <a:ea typeface="微软雅黑" panose="020B0503020204020204" charset="-122"/>
              </a:rPr>
              <a:t>、系统设计</a:t>
            </a:r>
            <a:r>
              <a:rPr lang="zh-CN" altLang="en-US" sz="2800" b="1" dirty="0">
                <a:solidFill>
                  <a:srgbClr val="F9FBFA"/>
                </a:solidFill>
                <a:latin typeface="微软雅黑" panose="020B0503020204020204" charset="-122"/>
                <a:ea typeface="微软雅黑" panose="020B0503020204020204" charset="-122"/>
              </a:rPr>
              <a:t>专业代码</a:t>
            </a:r>
            <a:endParaRPr lang="en-US" altLang="zh-CN" sz="2800" b="1" dirty="0">
              <a:solidFill>
                <a:srgbClr val="F9FBFA"/>
              </a:solidFill>
              <a:latin typeface="微软雅黑" panose="020B0503020204020204" charset="-122"/>
              <a:ea typeface="微软雅黑" panose="020B0503020204020204" charset="-122"/>
            </a:endParaRPr>
          </a:p>
        </p:txBody>
      </p:sp>
      <p:grpSp>
        <p:nvGrpSpPr>
          <p:cNvPr id="18" name="组合 17"/>
          <p:cNvGrpSpPr/>
          <p:nvPr/>
        </p:nvGrpSpPr>
        <p:grpSpPr>
          <a:xfrm>
            <a:off x="2132965" y="2670810"/>
            <a:ext cx="6866255" cy="3550920"/>
            <a:chOff x="445" y="2337"/>
            <a:chExt cx="10813" cy="5592"/>
          </a:xfrm>
        </p:grpSpPr>
        <p:sp>
          <p:nvSpPr>
            <p:cNvPr id="19" name="文本框 18"/>
            <p:cNvSpPr txBox="1"/>
            <p:nvPr/>
          </p:nvSpPr>
          <p:spPr>
            <a:xfrm>
              <a:off x="445" y="2337"/>
              <a:ext cx="7067" cy="822"/>
            </a:xfrm>
            <a:prstGeom prst="rect">
              <a:avLst/>
            </a:prstGeom>
            <a:solidFill>
              <a:srgbClr val="C00000"/>
            </a:solidFill>
            <a:ln>
              <a:solidFill>
                <a:srgbClr val="F9FBFA"/>
              </a:solidFill>
            </a:ln>
          </p:spPr>
          <p:style>
            <a:lnRef idx="2">
              <a:schemeClr val="accent1"/>
            </a:lnRef>
            <a:fillRef idx="1">
              <a:schemeClr val="lt1"/>
            </a:fillRef>
            <a:effectRef idx="0">
              <a:schemeClr val="accent1"/>
            </a:effectRef>
            <a:fontRef idx="minor">
              <a:schemeClr val="dk1"/>
            </a:fontRef>
          </p:style>
          <p:txBody>
            <a:bodyPr wrap="square" rtlCol="0">
              <a:spAutoFit/>
            </a:bodyPr>
            <a:lstStyle/>
            <a:p>
              <a:pPr algn="ctr"/>
              <a:r>
                <a:rPr lang="en-US" altLang="zh-CN" sz="2800" b="1">
                  <a:solidFill>
                    <a:srgbClr val="F9FBFA"/>
                  </a:solidFill>
                  <a:latin typeface="微软雅黑" panose="020B0503020204020204" charset="-122"/>
                  <a:ea typeface="微软雅黑" panose="020B0503020204020204" charset="-122"/>
                </a:rPr>
                <a:t>X    X    X    X    X    X</a:t>
              </a:r>
              <a:endParaRPr lang="zh-CN" altLang="en-US" sz="2800" b="1">
                <a:solidFill>
                  <a:srgbClr val="F9FBFA"/>
                </a:solidFill>
                <a:latin typeface="微软雅黑" panose="020B0503020204020204" charset="-122"/>
                <a:ea typeface="微软雅黑" panose="020B0503020204020204" charset="-122"/>
              </a:endParaRPr>
            </a:p>
          </p:txBody>
        </p:sp>
        <p:sp>
          <p:nvSpPr>
            <p:cNvPr id="23" name="左大括号 22"/>
            <p:cNvSpPr/>
            <p:nvPr/>
          </p:nvSpPr>
          <p:spPr>
            <a:xfrm rot="16200000">
              <a:off x="1626" y="2702"/>
              <a:ext cx="491" cy="1805"/>
            </a:xfrm>
            <a:prstGeom prst="leftBrace">
              <a:avLst/>
            </a:prstGeom>
            <a:solidFill>
              <a:srgbClr val="C00000"/>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indent="0" algn="l" defTabSz="914400" rtl="0" eaLnBrk="1" fontAlgn="base" latinLnBrk="0" hangingPunct="1">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
          <p:nvSpPr>
            <p:cNvPr id="47" name="Rectangle 3"/>
            <p:cNvSpPr txBox="1">
              <a:spLocks noChangeArrowheads="1"/>
            </p:cNvSpPr>
            <p:nvPr/>
          </p:nvSpPr>
          <p:spPr bwMode="auto">
            <a:xfrm>
              <a:off x="963" y="3812"/>
              <a:ext cx="5936" cy="892"/>
            </a:xfrm>
            <a:prstGeom prst="rect">
              <a:avLst/>
            </a:prstGeom>
            <a:noFill/>
            <a:ln w="12700" cap="sq">
              <a:noFill/>
              <a:miter lim="800000"/>
              <a:headEnd type="none" w="sm" len="sm"/>
              <a:tailEnd type="none" w="sm" len="sm"/>
            </a:ln>
          </p:spPr>
          <p:txBody>
            <a:bodyPr vert="horz" wrap="square" lIns="91440" tIns="45720" rIns="91440" bIns="45720" numCol="1" anchor="t" anchorCtr="0" compatLnSpc="1"/>
            <a:lstStyle/>
            <a:p>
              <a:pPr marL="0" indent="0" algn="l" eaLnBrk="0" latinLnBrk="0" hangingPunct="0">
                <a:lnSpc>
                  <a:spcPct val="100000"/>
                </a:lnSpc>
                <a:buClr>
                  <a:srgbClr val="FFFFFF"/>
                </a:buClr>
                <a:buSzPct val="80000"/>
                <a:defRPr/>
              </a:pPr>
              <a:r>
                <a:rPr lang="zh-CN" altLang="en-US" sz="2800" i="0" u="none" strike="noStrike" kern="0" cap="none" spc="0" normalizeH="0" baseline="0" dirty="0" smtClean="0">
                  <a:solidFill>
                    <a:srgbClr val="FFC000"/>
                  </a:solidFill>
                  <a:latin typeface="隶书" panose="02010509060101010101" pitchFamily="49" charset="-122"/>
                  <a:ea typeface="隶书" panose="02010509060101010101" pitchFamily="49" charset="-122"/>
                </a:rPr>
                <a:t>专业大类顺序码</a:t>
              </a:r>
              <a:endParaRPr kumimoji="1" lang="zh-CN" altLang="en-US"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p:txBody>
        </p:sp>
        <p:sp>
          <p:nvSpPr>
            <p:cNvPr id="24" name="Rectangle 3"/>
            <p:cNvSpPr txBox="1">
              <a:spLocks noChangeArrowheads="1"/>
            </p:cNvSpPr>
            <p:nvPr/>
          </p:nvSpPr>
          <p:spPr bwMode="auto">
            <a:xfrm>
              <a:off x="5322" y="3300"/>
              <a:ext cx="5936" cy="2726"/>
            </a:xfrm>
            <a:prstGeom prst="rect">
              <a:avLst/>
            </a:prstGeom>
            <a:noFill/>
            <a:ln w="12700" cap="sq">
              <a:noFill/>
              <a:miter lim="800000"/>
              <a:headEnd type="none" w="sm" len="sm"/>
              <a:tailEnd type="none" w="sm" len="sm"/>
            </a:ln>
          </p:spPr>
          <p:txBody>
            <a:bodyPr vert="horz" wrap="square" lIns="91440" tIns="45720" rIns="91440" bIns="45720" numCol="1" anchor="t" anchorCtr="0" compatLnSpc="1"/>
            <a:lstStyle/>
            <a:p>
              <a:pPr marL="0" indent="0" algn="l" eaLnBrk="0" latinLnBrk="0" hangingPunct="0">
                <a:lnSpc>
                  <a:spcPct val="100000"/>
                </a:lnSpc>
                <a:buClr>
                  <a:srgbClr val="FFFFFF"/>
                </a:buClr>
                <a:buSzPct val="80000"/>
                <a:defRPr/>
              </a:pPr>
              <a:r>
                <a:rPr kumimoji="1" lang="en-US" altLang="zh-CN" sz="2800"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a:t>
              </a:r>
              <a:r>
                <a:rPr kumimoji="1" lang="zh-CN" altLang="en-US" sz="2800"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中职：61</a:t>
              </a:r>
              <a:r>
                <a:rPr kumimoji="1" lang="en-US" altLang="zh-CN" sz="2800"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a:t>
              </a:r>
              <a:r>
                <a:rPr kumimoji="1" lang="zh-CN" altLang="en-US" sz="2800"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rPr>
                <a:t>79</a:t>
              </a:r>
              <a:endParaRPr kumimoji="1" lang="zh-CN" altLang="en-US" sz="2800"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a:p>
              <a:pPr marL="0" indent="0" algn="l" eaLnBrk="0" latinLnBrk="0" hangingPunct="0">
                <a:lnSpc>
                  <a:spcPct val="100000"/>
                </a:lnSpc>
                <a:buClr>
                  <a:srgbClr val="FFFFFF"/>
                </a:buClr>
                <a:buSzPct val="80000"/>
                <a:defRPr/>
              </a:pPr>
              <a:r>
                <a:rPr lang="en-US" altLang="zh-CN" sz="2800" kern="0" noProof="0" dirty="0" smtClean="0">
                  <a:ln>
                    <a:noFill/>
                  </a:ln>
                  <a:solidFill>
                    <a:srgbClr val="FFFFFF"/>
                  </a:solidFill>
                  <a:effectLst/>
                  <a:uLnTx/>
                  <a:uFillTx/>
                  <a:latin typeface="隶书" panose="02010509060101010101" pitchFamily="49" charset="-122"/>
                  <a:ea typeface="隶书" panose="02010509060101010101" pitchFamily="49" charset="-122"/>
                  <a:sym typeface="+mn-ea"/>
                </a:rPr>
                <a:t>·高职专科</a:t>
              </a:r>
              <a:r>
                <a:rPr lang="zh-CN" altLang="en-US" sz="2800" kern="0" noProof="0" dirty="0" smtClean="0">
                  <a:ln>
                    <a:noFill/>
                  </a:ln>
                  <a:solidFill>
                    <a:srgbClr val="FFFFFF"/>
                  </a:solidFill>
                  <a:effectLst/>
                  <a:uLnTx/>
                  <a:uFillTx/>
                  <a:latin typeface="隶书" panose="02010509060101010101" pitchFamily="49" charset="-122"/>
                  <a:ea typeface="隶书" panose="02010509060101010101" pitchFamily="49" charset="-122"/>
                  <a:sym typeface="+mn-ea"/>
                </a:rPr>
                <a:t>：</a:t>
              </a:r>
              <a:r>
                <a:rPr lang="en-US" altLang="zh-CN" sz="2800" kern="0" noProof="0" dirty="0" smtClean="0">
                  <a:ln>
                    <a:noFill/>
                  </a:ln>
                  <a:solidFill>
                    <a:srgbClr val="FFFFFF"/>
                  </a:solidFill>
                  <a:effectLst/>
                  <a:uLnTx/>
                  <a:uFillTx/>
                  <a:latin typeface="隶书" panose="02010509060101010101" pitchFamily="49" charset="-122"/>
                  <a:ea typeface="隶书" panose="02010509060101010101" pitchFamily="49" charset="-122"/>
                  <a:sym typeface="+mn-ea"/>
                </a:rPr>
                <a:t>4</a:t>
              </a:r>
              <a:r>
                <a:rPr lang="zh-CN" altLang="en-US" sz="2800" kern="0" noProof="0" dirty="0" smtClean="0">
                  <a:ln>
                    <a:noFill/>
                  </a:ln>
                  <a:solidFill>
                    <a:srgbClr val="FFFFFF"/>
                  </a:solidFill>
                  <a:effectLst/>
                  <a:uLnTx/>
                  <a:uFillTx/>
                  <a:latin typeface="隶书" panose="02010509060101010101" pitchFamily="49" charset="-122"/>
                  <a:ea typeface="隶书" panose="02010509060101010101" pitchFamily="49" charset="-122"/>
                  <a:sym typeface="+mn-ea"/>
                </a:rPr>
                <a:t>1</a:t>
              </a:r>
              <a:r>
                <a:rPr lang="en-US" altLang="zh-CN" sz="2800" kern="0" noProof="0" dirty="0" smtClean="0">
                  <a:ln>
                    <a:noFill/>
                  </a:ln>
                  <a:solidFill>
                    <a:srgbClr val="FFFFFF"/>
                  </a:solidFill>
                  <a:effectLst/>
                  <a:uLnTx/>
                  <a:uFillTx/>
                  <a:latin typeface="隶书" panose="02010509060101010101" pitchFamily="49" charset="-122"/>
                  <a:ea typeface="隶书" panose="02010509060101010101" pitchFamily="49" charset="-122"/>
                  <a:sym typeface="+mn-ea"/>
                </a:rPr>
                <a:t>—5</a:t>
              </a:r>
              <a:r>
                <a:rPr lang="zh-CN" altLang="en-US" sz="2800" kern="0" noProof="0" dirty="0" smtClean="0">
                  <a:ln>
                    <a:noFill/>
                  </a:ln>
                  <a:solidFill>
                    <a:srgbClr val="FFFFFF"/>
                  </a:solidFill>
                  <a:effectLst/>
                  <a:uLnTx/>
                  <a:uFillTx/>
                  <a:latin typeface="隶书" panose="02010509060101010101" pitchFamily="49" charset="-122"/>
                  <a:ea typeface="隶书" panose="02010509060101010101" pitchFamily="49" charset="-122"/>
                  <a:sym typeface="+mn-ea"/>
                </a:rPr>
                <a:t>9</a:t>
              </a:r>
              <a:endParaRPr kumimoji="1" lang="zh-CN" altLang="en-US" sz="2800"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a:p>
              <a:pPr marL="0" indent="0" algn="l" eaLnBrk="0" latinLnBrk="0" hangingPunct="0">
                <a:lnSpc>
                  <a:spcPct val="100000"/>
                </a:lnSpc>
                <a:buClr>
                  <a:srgbClr val="FFFFFF"/>
                </a:buClr>
                <a:buSzPct val="80000"/>
                <a:defRPr/>
              </a:pPr>
              <a:r>
                <a:rPr lang="en-US" altLang="zh-CN" sz="2800" kern="0" noProof="0" dirty="0" smtClean="0">
                  <a:ln>
                    <a:noFill/>
                  </a:ln>
                  <a:solidFill>
                    <a:srgbClr val="FFFFFF"/>
                  </a:solidFill>
                  <a:effectLst/>
                  <a:uLnTx/>
                  <a:uFillTx/>
                  <a:latin typeface="隶书" panose="02010509060101010101" pitchFamily="49" charset="-122"/>
                  <a:ea typeface="隶书" panose="02010509060101010101" pitchFamily="49" charset="-122"/>
                  <a:sym typeface="+mn-ea"/>
                </a:rPr>
                <a:t>·高职</a:t>
              </a:r>
              <a:r>
                <a:rPr lang="zh-CN" altLang="en-US" sz="2800" kern="0" noProof="0" dirty="0" smtClean="0">
                  <a:ln>
                    <a:noFill/>
                  </a:ln>
                  <a:solidFill>
                    <a:srgbClr val="FFFFFF"/>
                  </a:solidFill>
                  <a:effectLst/>
                  <a:uLnTx/>
                  <a:uFillTx/>
                  <a:latin typeface="隶书" panose="02010509060101010101" pitchFamily="49" charset="-122"/>
                  <a:ea typeface="隶书" panose="02010509060101010101" pitchFamily="49" charset="-122"/>
                  <a:sym typeface="+mn-ea"/>
                </a:rPr>
                <a:t>本</a:t>
              </a:r>
              <a:r>
                <a:rPr lang="en-US" altLang="zh-CN" sz="2800" kern="0" noProof="0" dirty="0" smtClean="0">
                  <a:ln>
                    <a:noFill/>
                  </a:ln>
                  <a:solidFill>
                    <a:srgbClr val="FFFFFF"/>
                  </a:solidFill>
                  <a:effectLst/>
                  <a:uLnTx/>
                  <a:uFillTx/>
                  <a:latin typeface="隶书" panose="02010509060101010101" pitchFamily="49" charset="-122"/>
                  <a:ea typeface="隶书" panose="02010509060101010101" pitchFamily="49" charset="-122"/>
                  <a:sym typeface="+mn-ea"/>
                </a:rPr>
                <a:t>科</a:t>
              </a:r>
              <a:r>
                <a:rPr lang="zh-CN" altLang="en-US" sz="2800" kern="0" noProof="0" dirty="0" smtClean="0">
                  <a:ln>
                    <a:noFill/>
                  </a:ln>
                  <a:solidFill>
                    <a:srgbClr val="FFFFFF"/>
                  </a:solidFill>
                  <a:effectLst/>
                  <a:uLnTx/>
                  <a:uFillTx/>
                  <a:latin typeface="隶书" panose="02010509060101010101" pitchFamily="49" charset="-122"/>
                  <a:ea typeface="隶书" panose="02010509060101010101" pitchFamily="49" charset="-122"/>
                  <a:sym typeface="+mn-ea"/>
                </a:rPr>
                <a:t>：</a:t>
              </a:r>
              <a:r>
                <a:rPr lang="en-US" altLang="zh-CN" sz="2800" kern="0" noProof="0" dirty="0" smtClean="0">
                  <a:ln>
                    <a:noFill/>
                  </a:ln>
                  <a:solidFill>
                    <a:srgbClr val="FFFFFF"/>
                  </a:solidFill>
                  <a:effectLst/>
                  <a:uLnTx/>
                  <a:uFillTx/>
                  <a:latin typeface="隶书" panose="02010509060101010101" pitchFamily="49" charset="-122"/>
                  <a:ea typeface="隶书" panose="02010509060101010101" pitchFamily="49" charset="-122"/>
                  <a:sym typeface="+mn-ea"/>
                </a:rPr>
                <a:t>2</a:t>
              </a:r>
              <a:r>
                <a:rPr lang="zh-CN" altLang="en-US" sz="2800" kern="0" noProof="0" dirty="0" smtClean="0">
                  <a:ln>
                    <a:noFill/>
                  </a:ln>
                  <a:solidFill>
                    <a:srgbClr val="FFFFFF"/>
                  </a:solidFill>
                  <a:effectLst/>
                  <a:uLnTx/>
                  <a:uFillTx/>
                  <a:latin typeface="隶书" panose="02010509060101010101" pitchFamily="49" charset="-122"/>
                  <a:ea typeface="隶书" panose="02010509060101010101" pitchFamily="49" charset="-122"/>
                  <a:sym typeface="+mn-ea"/>
                </a:rPr>
                <a:t>1</a:t>
              </a:r>
              <a:r>
                <a:rPr lang="en-US" altLang="zh-CN" sz="2800" kern="0" noProof="0" dirty="0" smtClean="0">
                  <a:ln>
                    <a:noFill/>
                  </a:ln>
                  <a:solidFill>
                    <a:srgbClr val="FFFFFF"/>
                  </a:solidFill>
                  <a:effectLst/>
                  <a:uLnTx/>
                  <a:uFillTx/>
                  <a:latin typeface="隶书" panose="02010509060101010101" pitchFamily="49" charset="-122"/>
                  <a:ea typeface="隶书" panose="02010509060101010101" pitchFamily="49" charset="-122"/>
                  <a:sym typeface="+mn-ea"/>
                </a:rPr>
                <a:t>—3</a:t>
              </a:r>
              <a:r>
                <a:rPr lang="zh-CN" altLang="en-US" sz="2800" kern="0" noProof="0" dirty="0" smtClean="0">
                  <a:ln>
                    <a:noFill/>
                  </a:ln>
                  <a:solidFill>
                    <a:srgbClr val="FFFFFF"/>
                  </a:solidFill>
                  <a:effectLst/>
                  <a:uLnTx/>
                  <a:uFillTx/>
                  <a:latin typeface="隶书" panose="02010509060101010101" pitchFamily="49" charset="-122"/>
                  <a:ea typeface="隶书" panose="02010509060101010101" pitchFamily="49" charset="-122"/>
                  <a:sym typeface="+mn-ea"/>
                </a:rPr>
                <a:t>9</a:t>
              </a:r>
              <a:endParaRPr kumimoji="1" lang="zh-CN" altLang="en-US" sz="2800"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a:p>
              <a:pPr marL="0" indent="0" algn="l" eaLnBrk="0" latinLnBrk="0" hangingPunct="0">
                <a:lnSpc>
                  <a:spcPct val="100000"/>
                </a:lnSpc>
                <a:buClr>
                  <a:srgbClr val="FFFFFF"/>
                </a:buClr>
                <a:buSzPct val="80000"/>
                <a:defRPr/>
              </a:pPr>
              <a:endParaRPr kumimoji="1" lang="zh-CN" altLang="en-US" sz="2800"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p:txBody>
        </p:sp>
        <p:sp>
          <p:nvSpPr>
            <p:cNvPr id="25" name="左大括号 24"/>
            <p:cNvSpPr/>
            <p:nvPr/>
          </p:nvSpPr>
          <p:spPr>
            <a:xfrm>
              <a:off x="5136" y="3551"/>
              <a:ext cx="214" cy="1634"/>
            </a:xfrm>
            <a:prstGeom prst="leftBrace">
              <a:avLst/>
            </a:prstGeom>
            <a:gradFill>
              <a:gsLst>
                <a:gs pos="0">
                  <a:srgbClr val="FECF40"/>
                </a:gs>
                <a:gs pos="100000">
                  <a:srgbClr val="846C21"/>
                </a:gs>
              </a:gsLst>
              <a:lin ang="5400000" scaled="0"/>
            </a:gradFill>
            <a:ln w="12700" cap="sq" cmpd="sng" algn="ctr">
              <a:solidFill>
                <a:schemeClr val="tx1"/>
              </a:solidFill>
              <a:prstDash val="solid"/>
              <a:round/>
              <a:headEnd type="none" w="sm" len="sm"/>
              <a:tailEnd type="none" w="sm" len="sm"/>
            </a:ln>
          </p:spPr>
          <p:txBody>
            <a:bodyPr vert="horz" wrap="none" lIns="91440" tIns="45720" rIns="91440" bIns="252095" numCol="1" anchor="t" anchorCtr="0" compatLnSpc="1"/>
            <a:lstStyle/>
            <a:p>
              <a:pPr marL="0" marR="0" indent="0" algn="l" defTabSz="914400" rtl="0" eaLnBrk="1" fontAlgn="base" latinLnBrk="0" hangingPunct="1">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
          <p:nvSpPr>
            <p:cNvPr id="26" name="左大括号 25"/>
            <p:cNvSpPr/>
            <p:nvPr/>
          </p:nvSpPr>
          <p:spPr>
            <a:xfrm rot="16200000">
              <a:off x="3776" y="4745"/>
              <a:ext cx="491" cy="1805"/>
            </a:xfrm>
            <a:prstGeom prst="leftBrace">
              <a:avLst/>
            </a:prstGeom>
            <a:solidFill>
              <a:srgbClr val="C00000"/>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indent="0" algn="l" defTabSz="914400" rtl="0" eaLnBrk="1" fontAlgn="base" latinLnBrk="0" hangingPunct="1">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
          <p:nvSpPr>
            <p:cNvPr id="27" name="Rectangle 3"/>
            <p:cNvSpPr txBox="1">
              <a:spLocks noChangeArrowheads="1"/>
            </p:cNvSpPr>
            <p:nvPr/>
          </p:nvSpPr>
          <p:spPr bwMode="auto">
            <a:xfrm>
              <a:off x="1644" y="5855"/>
              <a:ext cx="3702" cy="892"/>
            </a:xfrm>
            <a:prstGeom prst="rect">
              <a:avLst/>
            </a:prstGeom>
            <a:noFill/>
            <a:ln w="12700" cap="sq">
              <a:noFill/>
              <a:miter lim="800000"/>
              <a:headEnd type="none" w="sm" len="sm"/>
              <a:tailEnd type="none" w="sm" len="sm"/>
            </a:ln>
          </p:spPr>
          <p:txBody>
            <a:bodyPr vert="horz" wrap="square" lIns="91440" tIns="45720" rIns="91440" bIns="45720" numCol="1" anchor="t" anchorCtr="0" compatLnSpc="1"/>
            <a:lstStyle/>
            <a:p>
              <a:pPr marL="0" indent="0" algn="l" eaLnBrk="0" latinLnBrk="0" hangingPunct="0">
                <a:lnSpc>
                  <a:spcPct val="100000"/>
                </a:lnSpc>
                <a:buClr>
                  <a:srgbClr val="FFFFFF"/>
                </a:buClr>
                <a:buSzPct val="80000"/>
                <a:defRPr/>
              </a:pPr>
              <a:r>
                <a:rPr lang="zh-CN" altLang="en-US" sz="2800" i="0" u="none" strike="noStrike" kern="0" cap="none" spc="0" normalizeH="0" baseline="0" dirty="0" smtClean="0">
                  <a:solidFill>
                    <a:srgbClr val="FFC000"/>
                  </a:solidFill>
                  <a:latin typeface="隶书" panose="02010509060101010101" pitchFamily="49" charset="-122"/>
                  <a:ea typeface="隶书" panose="02010509060101010101" pitchFamily="49" charset="-122"/>
                </a:rPr>
                <a:t>专业类顺序码</a:t>
              </a:r>
              <a:endParaRPr kumimoji="1" lang="zh-CN" altLang="en-US"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p:txBody>
        </p:sp>
        <p:sp>
          <p:nvSpPr>
            <p:cNvPr id="28" name="左大括号 27"/>
            <p:cNvSpPr/>
            <p:nvPr/>
          </p:nvSpPr>
          <p:spPr>
            <a:xfrm rot="16200000">
              <a:off x="6094" y="5927"/>
              <a:ext cx="491" cy="1805"/>
            </a:xfrm>
            <a:prstGeom prst="leftBrace">
              <a:avLst/>
            </a:prstGeom>
            <a:solidFill>
              <a:srgbClr val="C00000"/>
            </a:soli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indent="0" algn="l" defTabSz="914400" rtl="0" eaLnBrk="1" fontAlgn="base" latinLnBrk="0" hangingPunct="1">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
          <p:nvSpPr>
            <p:cNvPr id="29" name="Rectangle 3"/>
            <p:cNvSpPr txBox="1">
              <a:spLocks noChangeArrowheads="1"/>
            </p:cNvSpPr>
            <p:nvPr/>
          </p:nvSpPr>
          <p:spPr bwMode="auto">
            <a:xfrm>
              <a:off x="5431" y="7037"/>
              <a:ext cx="4201" cy="892"/>
            </a:xfrm>
            <a:prstGeom prst="rect">
              <a:avLst/>
            </a:prstGeom>
            <a:noFill/>
            <a:ln w="12700" cap="sq">
              <a:noFill/>
              <a:miter lim="800000"/>
              <a:headEnd type="none" w="sm" len="sm"/>
              <a:tailEnd type="none" w="sm" len="sm"/>
            </a:ln>
          </p:spPr>
          <p:txBody>
            <a:bodyPr vert="horz" wrap="square" lIns="91440" tIns="45720" rIns="91440" bIns="45720" numCol="1" anchor="t" anchorCtr="0" compatLnSpc="1"/>
            <a:lstStyle/>
            <a:p>
              <a:pPr marL="0" indent="0" algn="l" eaLnBrk="0" latinLnBrk="0" hangingPunct="0">
                <a:lnSpc>
                  <a:spcPct val="100000"/>
                </a:lnSpc>
                <a:buClr>
                  <a:srgbClr val="FFFFFF"/>
                </a:buClr>
                <a:buSzPct val="80000"/>
                <a:defRPr/>
              </a:pPr>
              <a:r>
                <a:rPr lang="zh-CN" altLang="en-US" sz="2800" i="0" u="none" strike="noStrike" kern="0" cap="none" spc="0" normalizeH="0" baseline="0" dirty="0" smtClean="0">
                  <a:solidFill>
                    <a:srgbClr val="FFC000"/>
                  </a:solidFill>
                  <a:latin typeface="隶书" panose="02010509060101010101" pitchFamily="49" charset="-122"/>
                  <a:ea typeface="隶书" panose="02010509060101010101" pitchFamily="49" charset="-122"/>
                </a:rPr>
                <a:t>专业顺序码</a:t>
              </a:r>
              <a:endParaRPr kumimoji="1" lang="zh-CN" altLang="en-US" i="0" u="none" strike="noStrike" kern="0" cap="none" spc="0" normalizeH="0" baseline="0" noProof="0" dirty="0" smtClean="0">
                <a:ln>
                  <a:noFill/>
                </a:ln>
                <a:solidFill>
                  <a:srgbClr val="FFFFFF"/>
                </a:solidFill>
                <a:effectLst/>
                <a:uLnTx/>
                <a:uFillTx/>
                <a:latin typeface="隶书" panose="02010509060101010101" pitchFamily="49" charset="-122"/>
                <a:ea typeface="隶书" panose="02010509060101010101" pitchFamily="49" charset="-122"/>
                <a:cs typeface="+mn-cs"/>
              </a:endParaRPr>
            </a:p>
          </p:txBody>
        </p:sp>
      </p:grpSp>
      <p:sp>
        <p:nvSpPr>
          <p:cNvPr id="31" name="文本框 30"/>
          <p:cNvSpPr txBox="1"/>
          <p:nvPr/>
        </p:nvSpPr>
        <p:spPr>
          <a:xfrm>
            <a:off x="7313930" y="1682115"/>
            <a:ext cx="2969260" cy="953135"/>
          </a:xfrm>
          <a:prstGeom prst="rect">
            <a:avLst/>
          </a:prstGeom>
          <a:noFill/>
        </p:spPr>
        <p:txBody>
          <a:bodyPr wrap="square" rtlCol="0">
            <a:spAutoFit/>
          </a:bodyPr>
          <a:lstStyle/>
          <a:p>
            <a:r>
              <a:rPr lang="zh-CN" altLang="en-US" sz="2800">
                <a:latin typeface="隶书" panose="02010509060101010101" pitchFamily="49" charset="-122"/>
                <a:ea typeface="隶书" panose="02010509060101010101" pitchFamily="49" charset="-122"/>
                <a:cs typeface="隶书" panose="02010509060101010101" pitchFamily="49" charset="-122"/>
              </a:rPr>
              <a:t>专业代码统一用</a:t>
            </a:r>
            <a:endParaRPr lang="zh-CN" altLang="en-US" sz="2800">
              <a:latin typeface="隶书" panose="02010509060101010101" pitchFamily="49" charset="-122"/>
              <a:ea typeface="隶书" panose="02010509060101010101" pitchFamily="49" charset="-122"/>
              <a:cs typeface="隶书" panose="02010509060101010101" pitchFamily="49" charset="-122"/>
            </a:endParaRPr>
          </a:p>
          <a:p>
            <a:r>
              <a:rPr lang="zh-CN" altLang="en-US" sz="2800">
                <a:latin typeface="隶书" panose="02010509060101010101" pitchFamily="49" charset="-122"/>
                <a:ea typeface="隶书" panose="02010509060101010101" pitchFamily="49" charset="-122"/>
                <a:cs typeface="隶书" panose="02010509060101010101" pitchFamily="49" charset="-122"/>
              </a:rPr>
              <a:t>6位数编排</a:t>
            </a:r>
            <a:endParaRPr lang="zh-CN" altLang="en-US" sz="2800">
              <a:latin typeface="隶书" panose="02010509060101010101" pitchFamily="49" charset="-122"/>
              <a:ea typeface="隶书" panose="02010509060101010101" pitchFamily="49" charset="-122"/>
              <a:cs typeface="隶书" panose="02010509060101010101" pitchFamily="49" charset="-122"/>
            </a:endParaRPr>
          </a:p>
        </p:txBody>
      </p:sp>
      <p:sp>
        <p:nvSpPr>
          <p:cNvPr id="32" name="圆角右箭头 31"/>
          <p:cNvSpPr/>
          <p:nvPr/>
        </p:nvSpPr>
        <p:spPr>
          <a:xfrm>
            <a:off x="4382770" y="2057400"/>
            <a:ext cx="2858770" cy="581660"/>
          </a:xfrm>
          <a:prstGeom prst="bentArrow">
            <a:avLst>
              <a:gd name="adj1" fmla="val 25000"/>
              <a:gd name="adj2" fmla="val 21246"/>
              <a:gd name="adj3" fmla="val 50000"/>
              <a:gd name="adj4" fmla="val 43750"/>
            </a:avLst>
          </a:prstGeom>
          <a:gradFill>
            <a:gsLst>
              <a:gs pos="0">
                <a:srgbClr val="FECF40"/>
              </a:gs>
              <a:gs pos="100000">
                <a:srgbClr val="846C21"/>
              </a:gs>
            </a:gsLst>
            <a:lin ang="5400000" scaled="0"/>
          </a:gradFill>
          <a:ln w="12700" cap="sq" cmpd="sng" algn="ctr">
            <a:solidFill>
              <a:schemeClr val="tx1"/>
            </a:solidFill>
            <a:prstDash val="solid"/>
            <a:round/>
            <a:headEnd type="none" w="sm" len="sm"/>
            <a:tailEnd type="none" w="sm" len="sm"/>
          </a:ln>
        </p:spPr>
        <p:txBody>
          <a:bodyPr vert="horz" wrap="none" lIns="91440" tIns="45720" rIns="91440" bIns="45720" numCol="1" anchor="t" anchorCtr="0" compatLnSpc="1"/>
          <a:lstStyle/>
          <a:p>
            <a:pPr marL="0" marR="0" indent="0" algn="l" defTabSz="914400" rtl="0" eaLnBrk="1" fontAlgn="base" latinLnBrk="0" hangingPunct="1">
              <a:spcBef>
                <a:spcPct val="0"/>
              </a:spcBef>
              <a:spcAft>
                <a:spcPct val="0"/>
              </a:spcAft>
              <a:buClrTx/>
              <a:buSzTx/>
              <a:buFontTx/>
              <a:buNone/>
            </a:pPr>
            <a:endPara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endParaRPr>
          </a:p>
        </p:txBody>
      </p:sp>
    </p:spTree>
  </p:cSld>
  <p:clrMapOvr>
    <a:masterClrMapping/>
  </p:clrMapOvr>
  <p:transition/>
  <p:timing>
    <p:tnLst>
      <p:par>
        <p:cTn id="1" dur="indefinite" restart="never" nodeType="tmRoot"/>
      </p:par>
    </p:tnLst>
  </p:timing>
</p:sld>
</file>

<file path=ppt/tags/tag1.xml><?xml version="1.0" encoding="utf-8"?>
<p:tagLst xmlns:p="http://schemas.openxmlformats.org/presentationml/2006/main">
  <p:tag name="KSO_WM_UNIT_PLACING_PICTURE_USER_VIEWPORT" val="{&quot;height&quot;:5745,&quot;width&quot;:7485}"/>
</p:tagLst>
</file>

<file path=ppt/theme/theme1.xml><?xml version="1.0" encoding="utf-8"?>
<a:theme xmlns:a="http://schemas.openxmlformats.org/drawingml/2006/main" name="Lock And Key">
  <a:themeElements>
    <a:clrScheme name="Lock And Key 1">
      <a:dk1>
        <a:srgbClr val="200B5B"/>
      </a:dk1>
      <a:lt1>
        <a:srgbClr val="EAEAEA"/>
      </a:lt1>
      <a:dk2>
        <a:srgbClr val="6600FF"/>
      </a:dk2>
      <a:lt2>
        <a:srgbClr val="FFCC66"/>
      </a:lt2>
      <a:accent1>
        <a:srgbClr val="EEB00B"/>
      </a:accent1>
      <a:accent2>
        <a:srgbClr val="6600CC"/>
      </a:accent2>
      <a:accent3>
        <a:srgbClr val="B8AAFF"/>
      </a:accent3>
      <a:accent4>
        <a:srgbClr val="C8C8C8"/>
      </a:accent4>
      <a:accent5>
        <a:srgbClr val="F5D4AA"/>
      </a:accent5>
      <a:accent6>
        <a:srgbClr val="5C00B9"/>
      </a:accent6>
      <a:hlink>
        <a:srgbClr val="FF33CC"/>
      </a:hlink>
      <a:folHlink>
        <a:srgbClr val="CC99FF"/>
      </a:folHlink>
    </a:clrScheme>
    <a:fontScheme name="Lock And Key">
      <a:majorFont>
        <a:latin typeface="Times New Roman"/>
        <a:ea typeface="黑体"/>
        <a:cs typeface=""/>
      </a:majorFont>
      <a:minorFont>
        <a:latin typeface="Times New Roman"/>
        <a:ea typeface="楷体_GB2312"/>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spPr>
      <a:bodyPr vert="horz" wrap="none" lIns="91440" tIns="45720" rIns="91440" bIns="45720" numCol="1" anchor="t" anchorCtr="0" compatLnSpc="1"/>
      <a:lstStyle>
        <a:defPPr marL="0" marR="0" indent="0" algn="l" defTabSz="914400" rtl="0" eaLnBrk="1" fontAlgn="base" latinLnBrk="0" hangingPunct="1">
          <a:spcBef>
            <a:spcPct val="0"/>
          </a:spcBef>
          <a:spcAft>
            <a:spcPct val="0"/>
          </a:spcAft>
          <a:buClrTx/>
          <a:buSzTx/>
          <a:buFontTx/>
          <a:buNone/>
          <a:def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spPr>
      <a:bodyPr vert="horz" wrap="none" lIns="91440" tIns="45720" rIns="91440" bIns="45720" numCol="1" anchor="t" anchorCtr="0" compatLnSpc="1"/>
      <a:lstStyle>
        <a:defPPr marL="0" marR="0" indent="0" algn="l" defTabSz="914400" rtl="0" eaLnBrk="1" fontAlgn="base" latinLnBrk="0" hangingPunct="1">
          <a:spcBef>
            <a:spcPct val="0"/>
          </a:spcBef>
          <a:spcAft>
            <a:spcPct val="0"/>
          </a:spcAft>
          <a:buClrTx/>
          <a:buSzTx/>
          <a:buFontTx/>
          <a:buNone/>
          <a:defRPr kumimoji="1" lang="zh-CN" altLang="en-US" sz="2400" b="0" i="0" u="none" strike="noStrike" cap="none" normalizeH="0" baseline="0" smtClean="0">
            <a:ln>
              <a:noFill/>
            </a:ln>
            <a:solidFill>
              <a:schemeClr val="tx1"/>
            </a:solidFill>
            <a:effectLst/>
            <a:latin typeface="Times New Roman" panose="02020603050405020304" pitchFamily="18" charset="0"/>
            <a:ea typeface="宋体" panose="02010600030101010101" pitchFamily="2" charset="-122"/>
          </a:defRPr>
        </a:defPPr>
      </a:lstStyle>
    </a:lnDef>
  </a:objectDefaults>
  <a:extraClrSchemeLst>
    <a:extraClrScheme>
      <a:clrScheme name="Lock And Key 1">
        <a:dk1>
          <a:srgbClr val="200B5B"/>
        </a:dk1>
        <a:lt1>
          <a:srgbClr val="EAEAEA"/>
        </a:lt1>
        <a:dk2>
          <a:srgbClr val="6600FF"/>
        </a:dk2>
        <a:lt2>
          <a:srgbClr val="FFCC66"/>
        </a:lt2>
        <a:accent1>
          <a:srgbClr val="EEB00B"/>
        </a:accent1>
        <a:accent2>
          <a:srgbClr val="6600CC"/>
        </a:accent2>
        <a:accent3>
          <a:srgbClr val="B8AAFF"/>
        </a:accent3>
        <a:accent4>
          <a:srgbClr val="C8C8C8"/>
        </a:accent4>
        <a:accent5>
          <a:srgbClr val="F5D4AA"/>
        </a:accent5>
        <a:accent6>
          <a:srgbClr val="5C00B9"/>
        </a:accent6>
        <a:hlink>
          <a:srgbClr val="FF33CC"/>
        </a:hlink>
        <a:folHlink>
          <a:srgbClr val="CC99FF"/>
        </a:folHlink>
      </a:clrScheme>
      <a:clrMap bg1="dk2" tx1="lt1" bg2="dk1" tx2="lt2" accent1="accent1" accent2="accent2" accent3="accent3" accent4="accent4" accent5="accent5" accent6="accent6" hlink="hlink" folHlink="folHlink"/>
    </a:extraClrScheme>
    <a:extraClrScheme>
      <a:clrScheme name="Lock And Key 2">
        <a:dk1>
          <a:srgbClr val="393939"/>
        </a:dk1>
        <a:lt1>
          <a:srgbClr val="FFFFFF"/>
        </a:lt1>
        <a:dk2>
          <a:srgbClr val="6600CC"/>
        </a:dk2>
        <a:lt2>
          <a:srgbClr val="CCCCFF"/>
        </a:lt2>
        <a:accent1>
          <a:srgbClr val="F9D87E"/>
        </a:accent1>
        <a:accent2>
          <a:srgbClr val="FFCCCC"/>
        </a:accent2>
        <a:accent3>
          <a:srgbClr val="FFFFFF"/>
        </a:accent3>
        <a:accent4>
          <a:srgbClr val="2F2F2F"/>
        </a:accent4>
        <a:accent5>
          <a:srgbClr val="FBE9C0"/>
        </a:accent5>
        <a:accent6>
          <a:srgbClr val="E7B9B9"/>
        </a:accent6>
        <a:hlink>
          <a:srgbClr val="FFCCFF"/>
        </a:hlink>
        <a:folHlink>
          <a:srgbClr val="99CCFF"/>
        </a:folHlink>
      </a:clrScheme>
      <a:clrMap bg1="lt1" tx1="dk1" bg2="lt2" tx2="dk2" accent1="accent1" accent2="accent2" accent3="accent3" accent4="accent4" accent5="accent5" accent6="accent6" hlink="hlink" folHlink="folHlink"/>
    </a:extraClrScheme>
    <a:extraClrScheme>
      <a:clrScheme name="Lock And Key 3">
        <a:dk1>
          <a:srgbClr val="000000"/>
        </a:dk1>
        <a:lt1>
          <a:srgbClr val="FFFFFF"/>
        </a:lt1>
        <a:dk2>
          <a:srgbClr val="000000"/>
        </a:dk2>
        <a:lt2>
          <a:srgbClr val="FFFFFF"/>
        </a:lt2>
        <a:accent1>
          <a:srgbClr val="CBCBCB"/>
        </a:accent1>
        <a:accent2>
          <a:srgbClr val="5F5F5F"/>
        </a:accent2>
        <a:accent3>
          <a:srgbClr val="FFFFFF"/>
        </a:accent3>
        <a:accent4>
          <a:srgbClr val="000000"/>
        </a:accent4>
        <a:accent5>
          <a:srgbClr val="E2E2E2"/>
        </a:accent5>
        <a:accent6>
          <a:srgbClr val="555555"/>
        </a:accent6>
        <a:hlink>
          <a:srgbClr val="969696"/>
        </a:hlink>
        <a:folHlink>
          <a:srgbClr val="EAEAEA"/>
        </a:folHlink>
      </a:clrScheme>
      <a:clrMap bg1="lt1" tx1="dk1" bg2="lt2" tx2="dk2" accent1="accent1" accent2="accent2" accent3="accent3" accent4="accent4" accent5="accent5" accent6="accent6" hlink="hlink" folHlink="folHlink"/>
    </a:extraClrScheme>
    <a:extraClrScheme>
      <a:clrScheme name="Lock And Key 4">
        <a:dk1>
          <a:srgbClr val="330000"/>
        </a:dk1>
        <a:lt1>
          <a:srgbClr val="FFFFCC"/>
        </a:lt1>
        <a:dk2>
          <a:srgbClr val="000000"/>
        </a:dk2>
        <a:lt2>
          <a:srgbClr val="FFCC00"/>
        </a:lt2>
        <a:accent1>
          <a:srgbClr val="FF9900"/>
        </a:accent1>
        <a:accent2>
          <a:srgbClr val="330099"/>
        </a:accent2>
        <a:accent3>
          <a:srgbClr val="AAAAAA"/>
        </a:accent3>
        <a:accent4>
          <a:srgbClr val="DADAAE"/>
        </a:accent4>
        <a:accent5>
          <a:srgbClr val="FFCAAA"/>
        </a:accent5>
        <a:accent6>
          <a:srgbClr val="2D008A"/>
        </a:accent6>
        <a:hlink>
          <a:srgbClr val="FF6633"/>
        </a:hlink>
        <a:folHlink>
          <a:srgbClr val="669900"/>
        </a:folHlink>
      </a:clrScheme>
      <a:clrMap bg1="dk2" tx1="lt1" bg2="dk1" tx2="lt2" accent1="accent1" accent2="accent2" accent3="accent3" accent4="accent4" accent5="accent5" accent6="accent6" hlink="hlink" folHlink="folHlink"/>
    </a:extraClrScheme>
    <a:extraClrScheme>
      <a:clrScheme name="Lock And Key 5">
        <a:dk1>
          <a:srgbClr val="333300"/>
        </a:dk1>
        <a:lt1>
          <a:srgbClr val="DDDDDD"/>
        </a:lt1>
        <a:dk2>
          <a:srgbClr val="996600"/>
        </a:dk2>
        <a:lt2>
          <a:srgbClr val="FFCC66"/>
        </a:lt2>
        <a:accent1>
          <a:srgbClr val="EEB00B"/>
        </a:accent1>
        <a:accent2>
          <a:srgbClr val="330099"/>
        </a:accent2>
        <a:accent3>
          <a:srgbClr val="CAB8AA"/>
        </a:accent3>
        <a:accent4>
          <a:srgbClr val="BDBDBD"/>
        </a:accent4>
        <a:accent5>
          <a:srgbClr val="F5D4AA"/>
        </a:accent5>
        <a:accent6>
          <a:srgbClr val="2D008A"/>
        </a:accent6>
        <a:hlink>
          <a:srgbClr val="FF6633"/>
        </a:hlink>
        <a:folHlink>
          <a:srgbClr val="CC9900"/>
        </a:folHlink>
      </a:clrScheme>
      <a:clrMap bg1="dk2" tx1="lt1" bg2="dk1" tx2="lt2" accent1="accent1" accent2="accent2" accent3="accent3" accent4="accent4" accent5="accent5" accent6="accent6" hlink="hlink" folHlink="folHlink"/>
    </a:extraClrScheme>
    <a:extraClrScheme>
      <a:clrScheme name="Lock And Key 6">
        <a:dk1>
          <a:srgbClr val="003300"/>
        </a:dk1>
        <a:lt1>
          <a:srgbClr val="FFFFCC"/>
        </a:lt1>
        <a:dk2>
          <a:srgbClr val="999933"/>
        </a:dk2>
        <a:lt2>
          <a:srgbClr val="FFFF66"/>
        </a:lt2>
        <a:accent1>
          <a:srgbClr val="CC9900"/>
        </a:accent1>
        <a:accent2>
          <a:srgbClr val="330099"/>
        </a:accent2>
        <a:accent3>
          <a:srgbClr val="CACAAD"/>
        </a:accent3>
        <a:accent4>
          <a:srgbClr val="DADAAE"/>
        </a:accent4>
        <a:accent5>
          <a:srgbClr val="E2CAAA"/>
        </a:accent5>
        <a:accent6>
          <a:srgbClr val="2D008A"/>
        </a:accent6>
        <a:hlink>
          <a:srgbClr val="FF9900"/>
        </a:hlink>
        <a:folHlink>
          <a:srgbClr val="FF66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Designs\Lock And Key.pot</Template>
  <TotalTime>0</TotalTime>
  <Words>10767</Words>
  <Application>WPS 演示</Application>
  <PresentationFormat>全屏显示(4:3)</PresentationFormat>
  <Paragraphs>1334</Paragraphs>
  <Slides>66</Slides>
  <Notes>55</Notes>
  <HiddenSlides>0</HiddenSlides>
  <MMClips>0</MMClips>
  <ScaleCrop>false</ScaleCrop>
  <HeadingPairs>
    <vt:vector size="6" baseType="variant">
      <vt:variant>
        <vt:lpstr>已用的字体</vt:lpstr>
      </vt:variant>
      <vt:variant>
        <vt:i4>15</vt:i4>
      </vt:variant>
      <vt:variant>
        <vt:lpstr>主题</vt:lpstr>
      </vt:variant>
      <vt:variant>
        <vt:i4>1</vt:i4>
      </vt:variant>
      <vt:variant>
        <vt:lpstr>幻灯片标题</vt:lpstr>
      </vt:variant>
      <vt:variant>
        <vt:i4>66</vt:i4>
      </vt:variant>
    </vt:vector>
  </HeadingPairs>
  <TitlesOfParts>
    <vt:vector size="82" baseType="lpstr">
      <vt:lpstr>Arial</vt:lpstr>
      <vt:lpstr>宋体</vt:lpstr>
      <vt:lpstr>Wingdings</vt:lpstr>
      <vt:lpstr>Times New Roman</vt:lpstr>
      <vt:lpstr>Symbol</vt:lpstr>
      <vt:lpstr>黑体</vt:lpstr>
      <vt:lpstr>隶书</vt:lpstr>
      <vt:lpstr>Roboto Condensed</vt:lpstr>
      <vt:lpstr>微软雅黑</vt:lpstr>
      <vt:lpstr>Arial Unicode MS</vt:lpstr>
      <vt:lpstr>Wingdings</vt:lpstr>
      <vt:lpstr>Verdana</vt:lpstr>
      <vt:lpstr>仿宋_GB2312</vt:lpstr>
      <vt:lpstr>楷体_GB2312</vt:lpstr>
      <vt:lpstr>华文楷体</vt:lpstr>
      <vt:lpstr>Lock And Key</vt:lpstr>
      <vt:lpstr>新版职教专业目录 与职教本科专业设置</vt:lpstr>
      <vt:lpstr>PowerPoint 演示文稿</vt:lpstr>
      <vt:lpstr>提纲</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本科层次职业教育试点工作是职业教育体系构建的重大突破。     把握好这些要求，确保本科层次职业教育试点工作扎实推进、行稳致远。 参见：中央教育电视台CCTV4，3月22日职教中国栏目：聚焦职教本科专业设置“新指南”  </vt:lpstr>
      <vt:lpstr>PowerPoint 演示文稿</vt:lpstr>
    </vt:vector>
  </TitlesOfParts>
  <Company>gse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chyue</dc:creator>
  <cp:lastModifiedBy>Administrator</cp:lastModifiedBy>
  <cp:revision>1270</cp:revision>
  <dcterms:created xsi:type="dcterms:W3CDTF">2003-08-01T03:09:00Z</dcterms:created>
  <dcterms:modified xsi:type="dcterms:W3CDTF">2021-05-20T09:40:34Z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2052-11.1.0.8597</vt:lpwstr>
  </property>
  <property fmtid="{D5CDD505-2E9C-101B-9397-08002B2CF9AE}" pid="3" name="ICV">
    <vt:lpwstr>3240A61A1B644D288F3E8DDEB5B8B4F5</vt:lpwstr>
  </property>
</Properties>
</file>